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3"/>
  </p:notesMasterIdLst>
  <p:sldIdLst>
    <p:sldId id="679" r:id="rId6"/>
    <p:sldId id="678" r:id="rId7"/>
    <p:sldId id="630" r:id="rId8"/>
    <p:sldId id="291" r:id="rId9"/>
    <p:sldId id="675" r:id="rId10"/>
    <p:sldId id="676" r:id="rId11"/>
    <p:sldId id="297" r:id="rId12"/>
    <p:sldId id="299" r:id="rId13"/>
    <p:sldId id="677" r:id="rId14"/>
    <p:sldId id="294" r:id="rId15"/>
    <p:sldId id="639" r:id="rId16"/>
    <p:sldId id="633" r:id="rId17"/>
    <p:sldId id="664" r:id="rId18"/>
    <p:sldId id="665" r:id="rId19"/>
    <p:sldId id="269" r:id="rId20"/>
    <p:sldId id="500" r:id="rId21"/>
    <p:sldId id="6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88C041-433F-4FC0-AA5F-81D69EA91F50}">
          <p14:sldIdLst>
            <p14:sldId id="679"/>
            <p14:sldId id="678"/>
            <p14:sldId id="630"/>
            <p14:sldId id="291"/>
            <p14:sldId id="675"/>
            <p14:sldId id="676"/>
            <p14:sldId id="297"/>
            <p14:sldId id="299"/>
            <p14:sldId id="677"/>
            <p14:sldId id="294"/>
            <p14:sldId id="639"/>
            <p14:sldId id="633"/>
            <p14:sldId id="664"/>
            <p14:sldId id="665"/>
            <p14:sldId id="269"/>
            <p14:sldId id="500"/>
            <p14:sldId id="680"/>
          </p14:sldIdLst>
        </p14:section>
        <p14:section name="Untitled Section" id="{C557ABD2-FCEC-4BDC-B0FC-17DCA6D515D7}">
          <p14:sldIdLst/>
        </p14:section>
      </p14:sectionLst>
    </p:ext>
    <p:ext uri="{EFAFB233-063F-42B5-8137-9DF3F51BA10A}">
      <p15:sldGuideLst xmlns:p15="http://schemas.microsoft.com/office/powerpoint/2012/main">
        <p15:guide id="1" orient="horz" pos="2976" userDrawn="1">
          <p15:clr>
            <a:srgbClr val="A4A3A4"/>
          </p15:clr>
        </p15:guide>
        <p15:guide id="2" pos="3840" userDrawn="1">
          <p15:clr>
            <a:srgbClr val="A4A3A4"/>
          </p15:clr>
        </p15:guide>
        <p15:guide id="3" pos="393" userDrawn="1">
          <p15:clr>
            <a:srgbClr val="A4A3A4"/>
          </p15:clr>
        </p15:guide>
        <p15:guide id="4" orient="horz" pos="867" userDrawn="1">
          <p15:clr>
            <a:srgbClr val="A4A3A4"/>
          </p15:clr>
        </p15:guide>
        <p15:guide id="5" pos="5155" userDrawn="1">
          <p15:clr>
            <a:srgbClr val="A4A3A4"/>
          </p15:clr>
        </p15:guide>
        <p15:guide id="6" orient="horz" pos="1729" userDrawn="1">
          <p15:clr>
            <a:srgbClr val="A4A3A4"/>
          </p15:clr>
        </p15:guide>
        <p15:guide id="7" orient="horz" pos="3317" userDrawn="1">
          <p15:clr>
            <a:srgbClr val="A4A3A4"/>
          </p15:clr>
        </p15:guide>
        <p15:guide id="8" orient="horz" pos="1434" userDrawn="1">
          <p15:clr>
            <a:srgbClr val="A4A3A4"/>
          </p15:clr>
        </p15:guide>
        <p15:guide id="9" pos="728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59258C-9104-4B9B-C974-D1F66A6837F3}" name="Marketing Lighthouse Club" initials="MF" userId="S::Marketing@lighthouseclub.org::c4ae8fe1-fe92-41a5-8ed0-e01147c8c32b" providerId="AD"/>
  <p188:author id="{4D83C2A7-E685-C7B7-F010-1E8A76EE9C86}" name="Rianna Fry" initials="RF" userId="S::rianna.fry@hbf.co.uk::00bb9d43-003d-4f81-879d-f413f70d02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842"/>
    <a:srgbClr val="5E9DD4"/>
    <a:srgbClr val="F3A033"/>
    <a:srgbClr val="FFFFFF"/>
    <a:srgbClr val="701B75"/>
    <a:srgbClr val="FF7F27"/>
    <a:srgbClr val="02FF00"/>
    <a:srgbClr val="FF00FF"/>
    <a:srgbClr val="F4D2F3"/>
    <a:srgbClr val="EA8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DF04B-F935-4F8C-8067-C9E7E3EBD779}" v="1" dt="2023-10-13T09:55:31.464"/>
    <p1510:client id="{CF514FB4-46DA-4206-A2FD-A8CC15B04FF1}" v="6" dt="2023-10-12T17:19:30.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986" autoAdjust="0"/>
  </p:normalViewPr>
  <p:slideViewPr>
    <p:cSldViewPr snapToGrid="0">
      <p:cViewPr varScale="1">
        <p:scale>
          <a:sx n="60" d="100"/>
          <a:sy n="60" d="100"/>
        </p:scale>
        <p:origin x="2436" y="66"/>
      </p:cViewPr>
      <p:guideLst>
        <p:guide orient="horz" pos="2976"/>
        <p:guide pos="3840"/>
        <p:guide pos="393"/>
        <p:guide orient="horz" pos="867"/>
        <p:guide pos="5155"/>
        <p:guide orient="horz" pos="1729"/>
        <p:guide orient="horz" pos="3317"/>
        <p:guide orient="horz" pos="1434"/>
        <p:guide pos="72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anna Fry" userId="00bb9d43-003d-4f81-879d-f413f70d02f3" providerId="ADAL" clId="{CF514FB4-46DA-4206-A2FD-A8CC15B04FF1}"/>
    <pc:docChg chg="undo custSel modSld sldOrd modSection">
      <pc:chgData name="Rianna Fry" userId="00bb9d43-003d-4f81-879d-f413f70d02f3" providerId="ADAL" clId="{CF514FB4-46DA-4206-A2FD-A8CC15B04FF1}" dt="2023-10-12T17:19:57.045" v="4657"/>
      <pc:docMkLst>
        <pc:docMk/>
      </pc:docMkLst>
      <pc:sldChg chg="modNotesTx">
        <pc:chgData name="Rianna Fry" userId="00bb9d43-003d-4f81-879d-f413f70d02f3" providerId="ADAL" clId="{CF514FB4-46DA-4206-A2FD-A8CC15B04FF1}" dt="2023-10-12T17:19:36.861" v="4655"/>
        <pc:sldMkLst>
          <pc:docMk/>
          <pc:sldMk cId="2515782129" sldId="269"/>
        </pc:sldMkLst>
      </pc:sldChg>
      <pc:sldChg chg="modNotesTx">
        <pc:chgData name="Rianna Fry" userId="00bb9d43-003d-4f81-879d-f413f70d02f3" providerId="ADAL" clId="{CF514FB4-46DA-4206-A2FD-A8CC15B04FF1}" dt="2023-10-12T16:56:15.501" v="1487" actId="6549"/>
        <pc:sldMkLst>
          <pc:docMk/>
          <pc:sldMk cId="304627431" sldId="291"/>
        </pc:sldMkLst>
      </pc:sldChg>
      <pc:sldChg chg="modNotesTx">
        <pc:chgData name="Rianna Fry" userId="00bb9d43-003d-4f81-879d-f413f70d02f3" providerId="ADAL" clId="{CF514FB4-46DA-4206-A2FD-A8CC15B04FF1}" dt="2023-10-12T17:14:01.825" v="3778" actId="20577"/>
        <pc:sldMkLst>
          <pc:docMk/>
          <pc:sldMk cId="837419200" sldId="297"/>
        </pc:sldMkLst>
      </pc:sldChg>
      <pc:sldChg chg="modNotesTx">
        <pc:chgData name="Rianna Fry" userId="00bb9d43-003d-4f81-879d-f413f70d02f3" providerId="ADAL" clId="{CF514FB4-46DA-4206-A2FD-A8CC15B04FF1}" dt="2023-10-12T17:14:13.260" v="3780" actId="20577"/>
        <pc:sldMkLst>
          <pc:docMk/>
          <pc:sldMk cId="415161144" sldId="299"/>
        </pc:sldMkLst>
      </pc:sldChg>
      <pc:sldChg chg="ord">
        <pc:chgData name="Rianna Fry" userId="00bb9d43-003d-4f81-879d-f413f70d02f3" providerId="ADAL" clId="{CF514FB4-46DA-4206-A2FD-A8CC15B04FF1}" dt="2023-10-12T17:19:07.067" v="4652"/>
        <pc:sldMkLst>
          <pc:docMk/>
          <pc:sldMk cId="1909777702" sldId="500"/>
        </pc:sldMkLst>
      </pc:sldChg>
      <pc:sldChg chg="modSp mod modNotesTx">
        <pc:chgData name="Rianna Fry" userId="00bb9d43-003d-4f81-879d-f413f70d02f3" providerId="ADAL" clId="{CF514FB4-46DA-4206-A2FD-A8CC15B04FF1}" dt="2023-10-12T16:56:11.209" v="1486" actId="20577"/>
        <pc:sldMkLst>
          <pc:docMk/>
          <pc:sldMk cId="2089824274" sldId="630"/>
        </pc:sldMkLst>
        <pc:spChg chg="mod">
          <ac:chgData name="Rianna Fry" userId="00bb9d43-003d-4f81-879d-f413f70d02f3" providerId="ADAL" clId="{CF514FB4-46DA-4206-A2FD-A8CC15B04FF1}" dt="2023-10-12T16:51:11.072" v="1253" actId="14100"/>
          <ac:spMkLst>
            <pc:docMk/>
            <pc:sldMk cId="2089824274" sldId="630"/>
            <ac:spMk id="2" creationId="{0DAF2E0E-1962-331B-E61B-86F20C370A47}"/>
          </ac:spMkLst>
        </pc:spChg>
        <pc:picChg chg="mod">
          <ac:chgData name="Rianna Fry" userId="00bb9d43-003d-4f81-879d-f413f70d02f3" providerId="ADAL" clId="{CF514FB4-46DA-4206-A2FD-A8CC15B04FF1}" dt="2023-10-12T16:50:59.567" v="1250" actId="1036"/>
          <ac:picMkLst>
            <pc:docMk/>
            <pc:sldMk cId="2089824274" sldId="630"/>
            <ac:picMk id="7" creationId="{D7AB69E7-B4FE-BA47-1899-E301D29FFA67}"/>
          </ac:picMkLst>
        </pc:picChg>
      </pc:sldChg>
      <pc:sldChg chg="modNotesTx">
        <pc:chgData name="Rianna Fry" userId="00bb9d43-003d-4f81-879d-f413f70d02f3" providerId="ADAL" clId="{CF514FB4-46DA-4206-A2FD-A8CC15B04FF1}" dt="2023-10-12T17:18:38.865" v="4644" actId="20577"/>
        <pc:sldMkLst>
          <pc:docMk/>
          <pc:sldMk cId="1817725104" sldId="664"/>
        </pc:sldMkLst>
      </pc:sldChg>
      <pc:sldChg chg="modNotesTx">
        <pc:chgData name="Rianna Fry" userId="00bb9d43-003d-4f81-879d-f413f70d02f3" providerId="ADAL" clId="{CF514FB4-46DA-4206-A2FD-A8CC15B04FF1}" dt="2023-10-12T17:07:15.281" v="2594" actId="20577"/>
        <pc:sldMkLst>
          <pc:docMk/>
          <pc:sldMk cId="3732830303" sldId="675"/>
        </pc:sldMkLst>
      </pc:sldChg>
      <pc:sldChg chg="modNotesTx">
        <pc:chgData name="Rianna Fry" userId="00bb9d43-003d-4f81-879d-f413f70d02f3" providerId="ADAL" clId="{CF514FB4-46DA-4206-A2FD-A8CC15B04FF1}" dt="2023-10-12T17:12:01.660" v="3264" actId="20577"/>
        <pc:sldMkLst>
          <pc:docMk/>
          <pc:sldMk cId="676237912" sldId="676"/>
        </pc:sldMkLst>
      </pc:sldChg>
      <pc:sldChg chg="modNotesTx">
        <pc:chgData name="Rianna Fry" userId="00bb9d43-003d-4f81-879d-f413f70d02f3" providerId="ADAL" clId="{CF514FB4-46DA-4206-A2FD-A8CC15B04FF1}" dt="2023-10-12T17:17:46.582" v="4574" actId="20577"/>
        <pc:sldMkLst>
          <pc:docMk/>
          <pc:sldMk cId="1562612172" sldId="677"/>
        </pc:sldMkLst>
      </pc:sldChg>
      <pc:sldChg chg="modSp mod modNotesTx">
        <pc:chgData name="Rianna Fry" userId="00bb9d43-003d-4f81-879d-f413f70d02f3" providerId="ADAL" clId="{CF514FB4-46DA-4206-A2FD-A8CC15B04FF1}" dt="2023-10-12T16:55:43.001" v="1415" actId="20577"/>
        <pc:sldMkLst>
          <pc:docMk/>
          <pc:sldMk cId="1546432632" sldId="678"/>
        </pc:sldMkLst>
        <pc:spChg chg="mod">
          <ac:chgData name="Rianna Fry" userId="00bb9d43-003d-4f81-879d-f413f70d02f3" providerId="ADAL" clId="{CF514FB4-46DA-4206-A2FD-A8CC15B04FF1}" dt="2023-10-12T16:34:08.460" v="2" actId="14100"/>
          <ac:spMkLst>
            <pc:docMk/>
            <pc:sldMk cId="1546432632" sldId="678"/>
            <ac:spMk id="5" creationId="{876D6F8F-22C5-BC26-D41C-2EAEB381F8B3}"/>
          </ac:spMkLst>
        </pc:spChg>
        <pc:spChg chg="mod">
          <ac:chgData name="Rianna Fry" userId="00bb9d43-003d-4f81-879d-f413f70d02f3" providerId="ADAL" clId="{CF514FB4-46DA-4206-A2FD-A8CC15B04FF1}" dt="2023-10-12T16:43:56.413" v="398" actId="1076"/>
          <ac:spMkLst>
            <pc:docMk/>
            <pc:sldMk cId="1546432632" sldId="678"/>
            <ac:spMk id="6" creationId="{45F969BE-7F30-F6F1-42E0-443C75D39BBF}"/>
          </ac:spMkLst>
        </pc:spChg>
      </pc:sldChg>
      <pc:sldChg chg="modNotesTx">
        <pc:chgData name="Rianna Fry" userId="00bb9d43-003d-4f81-879d-f413f70d02f3" providerId="ADAL" clId="{CF514FB4-46DA-4206-A2FD-A8CC15B04FF1}" dt="2023-10-12T16:55:28.117" v="1398" actId="20577"/>
        <pc:sldMkLst>
          <pc:docMk/>
          <pc:sldMk cId="3079343733" sldId="679"/>
        </pc:sldMkLst>
      </pc:sldChg>
      <pc:sldChg chg="ord">
        <pc:chgData name="Rianna Fry" userId="00bb9d43-003d-4f81-879d-f413f70d02f3" providerId="ADAL" clId="{CF514FB4-46DA-4206-A2FD-A8CC15B04FF1}" dt="2023-10-12T17:19:57.045" v="4657"/>
        <pc:sldMkLst>
          <pc:docMk/>
          <pc:sldMk cId="651957443" sldId="680"/>
        </pc:sldMkLst>
      </pc:sldChg>
    </pc:docChg>
  </pc:docChgLst>
  <pc:docChgLst>
    <pc:chgData name="Rianna Fry" userId="00bb9d43-003d-4f81-879d-f413f70d02f3" providerId="ADAL" clId="{492DF04B-F935-4F8C-8067-C9E7E3EBD779}"/>
    <pc:docChg chg="custSel modSld">
      <pc:chgData name="Rianna Fry" userId="00bb9d43-003d-4f81-879d-f413f70d02f3" providerId="ADAL" clId="{492DF04B-F935-4F8C-8067-C9E7E3EBD779}" dt="2023-10-13T09:55:38.131" v="951" actId="20577"/>
      <pc:docMkLst>
        <pc:docMk/>
      </pc:docMkLst>
      <pc:sldChg chg="modNotesTx">
        <pc:chgData name="Rianna Fry" userId="00bb9d43-003d-4f81-879d-f413f70d02f3" providerId="ADAL" clId="{492DF04B-F935-4F8C-8067-C9E7E3EBD779}" dt="2023-10-13T09:55:29.351" v="947" actId="20577"/>
        <pc:sldMkLst>
          <pc:docMk/>
          <pc:sldMk cId="2515782129" sldId="269"/>
        </pc:sldMkLst>
      </pc:sldChg>
      <pc:sldChg chg="modNotesTx">
        <pc:chgData name="Rianna Fry" userId="00bb9d43-003d-4f81-879d-f413f70d02f3" providerId="ADAL" clId="{492DF04B-F935-4F8C-8067-C9E7E3EBD779}" dt="2023-10-13T09:40:25.897" v="287" actId="20577"/>
        <pc:sldMkLst>
          <pc:docMk/>
          <pc:sldMk cId="304627431" sldId="291"/>
        </pc:sldMkLst>
      </pc:sldChg>
      <pc:sldChg chg="modNotesTx">
        <pc:chgData name="Rianna Fry" userId="00bb9d43-003d-4f81-879d-f413f70d02f3" providerId="ADAL" clId="{492DF04B-F935-4F8C-8067-C9E7E3EBD779}" dt="2023-10-13T09:54:45.848" v="874" actId="20577"/>
        <pc:sldMkLst>
          <pc:docMk/>
          <pc:sldMk cId="1237851388" sldId="294"/>
        </pc:sldMkLst>
      </pc:sldChg>
      <pc:sldChg chg="modNotesTx">
        <pc:chgData name="Rianna Fry" userId="00bb9d43-003d-4f81-879d-f413f70d02f3" providerId="ADAL" clId="{492DF04B-F935-4F8C-8067-C9E7E3EBD779}" dt="2023-10-13T09:54:05.114" v="870" actId="6549"/>
        <pc:sldMkLst>
          <pc:docMk/>
          <pc:sldMk cId="837419200" sldId="297"/>
        </pc:sldMkLst>
      </pc:sldChg>
      <pc:sldChg chg="modNotesTx">
        <pc:chgData name="Rianna Fry" userId="00bb9d43-003d-4f81-879d-f413f70d02f3" providerId="ADAL" clId="{492DF04B-F935-4F8C-8067-C9E7E3EBD779}" dt="2023-10-13T09:55:38.131" v="951" actId="20577"/>
        <pc:sldMkLst>
          <pc:docMk/>
          <pc:sldMk cId="1909777702" sldId="500"/>
        </pc:sldMkLst>
      </pc:sldChg>
      <pc:sldChg chg="modNotesTx">
        <pc:chgData name="Rianna Fry" userId="00bb9d43-003d-4f81-879d-f413f70d02f3" providerId="ADAL" clId="{492DF04B-F935-4F8C-8067-C9E7E3EBD779}" dt="2023-10-13T09:49:37.375" v="504" actId="20577"/>
        <pc:sldMkLst>
          <pc:docMk/>
          <pc:sldMk cId="2089824274" sldId="630"/>
        </pc:sldMkLst>
      </pc:sldChg>
      <pc:sldChg chg="modNotesTx">
        <pc:chgData name="Rianna Fry" userId="00bb9d43-003d-4f81-879d-f413f70d02f3" providerId="ADAL" clId="{492DF04B-F935-4F8C-8067-C9E7E3EBD779}" dt="2023-10-13T09:51:55.038" v="750" actId="20577"/>
        <pc:sldMkLst>
          <pc:docMk/>
          <pc:sldMk cId="2684293395" sldId="633"/>
        </pc:sldMkLst>
      </pc:sldChg>
      <pc:sldChg chg="modSp mod">
        <pc:chgData name="Rianna Fry" userId="00bb9d43-003d-4f81-879d-f413f70d02f3" providerId="ADAL" clId="{492DF04B-F935-4F8C-8067-C9E7E3EBD779}" dt="2023-10-10T08:28:15.829" v="30" actId="1076"/>
        <pc:sldMkLst>
          <pc:docMk/>
          <pc:sldMk cId="1817725104" sldId="664"/>
        </pc:sldMkLst>
        <pc:spChg chg="mod">
          <ac:chgData name="Rianna Fry" userId="00bb9d43-003d-4f81-879d-f413f70d02f3" providerId="ADAL" clId="{492DF04B-F935-4F8C-8067-C9E7E3EBD779}" dt="2023-10-10T08:28:15.829" v="30" actId="1076"/>
          <ac:spMkLst>
            <pc:docMk/>
            <pc:sldMk cId="1817725104" sldId="664"/>
            <ac:spMk id="7" creationId="{88FB5883-CC1F-A4FE-2069-B458764EAC34}"/>
          </ac:spMkLst>
        </pc:spChg>
      </pc:sldChg>
      <pc:sldChg chg="modNotesTx">
        <pc:chgData name="Rianna Fry" userId="00bb9d43-003d-4f81-879d-f413f70d02f3" providerId="ADAL" clId="{492DF04B-F935-4F8C-8067-C9E7E3EBD779}" dt="2023-10-13T09:52:15.362" v="752" actId="20577"/>
        <pc:sldMkLst>
          <pc:docMk/>
          <pc:sldMk cId="2100951826" sldId="665"/>
        </pc:sldMkLst>
      </pc:sldChg>
      <pc:sldChg chg="modNotesTx">
        <pc:chgData name="Rianna Fry" userId="00bb9d43-003d-4f81-879d-f413f70d02f3" providerId="ADAL" clId="{492DF04B-F935-4F8C-8067-C9E7E3EBD779}" dt="2023-10-13T09:49:57.117" v="507" actId="20577"/>
        <pc:sldMkLst>
          <pc:docMk/>
          <pc:sldMk cId="676237912" sldId="676"/>
        </pc:sldMkLst>
      </pc:sldChg>
      <pc:sldChg chg="modNotesTx">
        <pc:chgData name="Rianna Fry" userId="00bb9d43-003d-4f81-879d-f413f70d02f3" providerId="ADAL" clId="{492DF04B-F935-4F8C-8067-C9E7E3EBD779}" dt="2023-10-13T09:51:05.431" v="698" actId="20577"/>
        <pc:sldMkLst>
          <pc:docMk/>
          <pc:sldMk cId="1562612172" sldId="677"/>
        </pc:sldMkLst>
      </pc:sldChg>
      <pc:sldChg chg="modNotesTx">
        <pc:chgData name="Rianna Fry" userId="00bb9d43-003d-4f81-879d-f413f70d02f3" providerId="ADAL" clId="{492DF04B-F935-4F8C-8067-C9E7E3EBD779}" dt="2023-10-13T09:49:10.615" v="503" actId="20577"/>
        <pc:sldMkLst>
          <pc:docMk/>
          <pc:sldMk cId="1546432632" sldId="678"/>
        </pc:sldMkLst>
      </pc:sldChg>
    </pc:docChg>
  </pc:docChgLst>
  <pc:docChgLst>
    <pc:chgData name="Hannah Gillman" userId="b6fe5fb7-df1a-4f57-aa6a-53af3d378d65" providerId="ADAL" clId="{7D129594-B208-49B1-AD71-9B006EF1FB27}"/>
    <pc:docChg chg="undo redo custSel modSld">
      <pc:chgData name="Hannah Gillman" userId="b6fe5fb7-df1a-4f57-aa6a-53af3d378d65" providerId="ADAL" clId="{7D129594-B208-49B1-AD71-9B006EF1FB27}" dt="2023-10-10T08:24:37.057" v="2" actId="1076"/>
      <pc:docMkLst>
        <pc:docMk/>
      </pc:docMkLst>
      <pc:sldChg chg="modSp mod">
        <pc:chgData name="Hannah Gillman" userId="b6fe5fb7-df1a-4f57-aa6a-53af3d378d65" providerId="ADAL" clId="{7D129594-B208-49B1-AD71-9B006EF1FB27}" dt="2023-10-10T08:24:37.057" v="2" actId="1076"/>
        <pc:sldMkLst>
          <pc:docMk/>
          <pc:sldMk cId="1817725104" sldId="664"/>
        </pc:sldMkLst>
        <pc:picChg chg="mod">
          <ac:chgData name="Hannah Gillman" userId="b6fe5fb7-df1a-4f57-aa6a-53af3d378d65" providerId="ADAL" clId="{7D129594-B208-49B1-AD71-9B006EF1FB27}" dt="2023-10-10T08:24:37.057" v="2" actId="1076"/>
          <ac:picMkLst>
            <pc:docMk/>
            <pc:sldMk cId="1817725104" sldId="664"/>
            <ac:picMk id="8" creationId="{7262F51A-6010-051A-7D54-1D0C8153BC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6CA73-E2BA-8045-BE8F-B7F66BC22AD4}"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66F23-AB8B-9349-A5D2-CF34CF8D86E0}" type="slidenum">
              <a:rPr lang="en-US" smtClean="0"/>
              <a:t>‹#›</a:t>
            </a:fld>
            <a:endParaRPr lang="en-US"/>
          </a:p>
        </p:txBody>
      </p:sp>
    </p:spTree>
    <p:extLst>
      <p:ext uri="{BB962C8B-B14F-4D97-AF65-F5344CB8AC3E}">
        <p14:creationId xmlns:p14="http://schemas.microsoft.com/office/powerpoint/2010/main" val="247594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HOLDING SLIDE… this to be shown as people enter the room to recognise they are in the right place. </a:t>
            </a:r>
          </a:p>
          <a:p>
            <a:r>
              <a:rPr lang="en-GB" dirty="0"/>
              <a:t>When everyone is in the room simply click to next slide.</a:t>
            </a:r>
          </a:p>
        </p:txBody>
      </p:sp>
      <p:sp>
        <p:nvSpPr>
          <p:cNvPr id="4" name="Slide Number Placeholder 3"/>
          <p:cNvSpPr>
            <a:spLocks noGrp="1"/>
          </p:cNvSpPr>
          <p:nvPr>
            <p:ph type="sldNum" sz="quarter" idx="5"/>
          </p:nvPr>
        </p:nvSpPr>
        <p:spPr/>
        <p:txBody>
          <a:bodyPr/>
          <a:lstStyle/>
          <a:p>
            <a:fld id="{25766F23-AB8B-9349-A5D2-CF34CF8D86E0}" type="slidenum">
              <a:rPr lang="en-US" smtClean="0"/>
              <a:t>1</a:t>
            </a:fld>
            <a:endParaRPr lang="en-US"/>
          </a:p>
        </p:txBody>
      </p:sp>
    </p:spTree>
    <p:extLst>
      <p:ext uri="{BB962C8B-B14F-4D97-AF65-F5344CB8AC3E}">
        <p14:creationId xmlns:p14="http://schemas.microsoft.com/office/powerpoint/2010/main" val="1497364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simple as it sounds, being able to speak to somebody about an issue or mental health struggle can offer a huge amount of relief. So, if you thinking somebody is struggling, reaching out and being prepared to hear them out could be a huge help. </a:t>
            </a:r>
          </a:p>
          <a:p>
            <a:endParaRPr lang="en-GB" dirty="0"/>
          </a:p>
          <a:p>
            <a:r>
              <a:rPr lang="en-GB" dirty="0"/>
              <a:t>When people ask how we are, more often than not we’ll reply that we’re fine. In order for people to open up, they need to feel like you care and safe to speak about what’s on their minds. </a:t>
            </a:r>
          </a:p>
          <a:p>
            <a:endParaRPr lang="en-GB" dirty="0"/>
          </a:p>
          <a:p>
            <a:r>
              <a:rPr lang="en-GB" dirty="0"/>
              <a:t>To do that, it’s important to find a good time and place to talk and give them your full attention so they know you care about what they have to say. </a:t>
            </a:r>
          </a:p>
          <a:p>
            <a:endParaRPr lang="en-GB" dirty="0"/>
          </a:p>
          <a:p>
            <a:r>
              <a:rPr lang="en-GB" dirty="0"/>
              <a:t>Sometimes it can be hard to find the words to explain how you’re feeling so be patient, don’t feel like you need to fill pauses or predict what they might say.</a:t>
            </a:r>
          </a:p>
          <a:p>
            <a:endParaRPr lang="en-GB" dirty="0"/>
          </a:p>
          <a:p>
            <a:r>
              <a:rPr lang="en-GB" dirty="0"/>
              <a:t> Rather than try to find solutions, focus on what they’re saying.  </a:t>
            </a:r>
          </a:p>
          <a:p>
            <a:endParaRPr lang="en-GB" dirty="0"/>
          </a:p>
          <a:p>
            <a:r>
              <a:rPr lang="en-GB" dirty="0"/>
              <a:t>Make sure they’re aware of the free support available to them and lastly encourage them to feel like they can speak to you if they need to in the future.</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EB54DB4-B0AE-470B-818C-BA97606AE066}"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74587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places you can signpost workmates to is Lighthouse construction charity. They offer free support to construction workers and their families, to help improve the emotion, physical and financial wellbeing of the construction community. </a:t>
            </a:r>
          </a:p>
          <a:p>
            <a:endParaRPr lang="en-US" dirty="0"/>
          </a:p>
          <a:p>
            <a:r>
              <a:rPr lang="en-US" dirty="0"/>
              <a:t>Lighthouse construction charity offers a range of free support for construction workers and their families. </a:t>
            </a:r>
          </a:p>
          <a:p>
            <a:endParaRPr lang="en-US" dirty="0"/>
          </a:p>
          <a:p>
            <a:r>
              <a:rPr lang="en-US" dirty="0"/>
              <a:t>Mental and physical health, and financial wellbeing are all connected so the </a:t>
            </a:r>
            <a:r>
              <a:rPr lang="en-US" dirty="0" err="1"/>
              <a:t>organisation</a:t>
            </a:r>
            <a:r>
              <a:rPr lang="en-US" dirty="0"/>
              <a:t> offers support across all three areas. </a:t>
            </a:r>
          </a:p>
          <a:p>
            <a:endParaRPr lang="en-US" dirty="0"/>
          </a:p>
        </p:txBody>
      </p:sp>
      <p:sp>
        <p:nvSpPr>
          <p:cNvPr id="4" name="Slide Number Placeholder 3"/>
          <p:cNvSpPr>
            <a:spLocks noGrp="1"/>
          </p:cNvSpPr>
          <p:nvPr>
            <p:ph type="sldNum" sz="quarter" idx="5"/>
          </p:nvPr>
        </p:nvSpPr>
        <p:spPr/>
        <p:txBody>
          <a:bodyPr/>
          <a:lstStyle/>
          <a:p>
            <a:fld id="{25766F23-AB8B-9349-A5D2-CF34CF8D86E0}" type="slidenum">
              <a:rPr lang="en-US" smtClean="0"/>
              <a:t>11</a:t>
            </a:fld>
            <a:endParaRPr lang="en-US"/>
          </a:p>
        </p:txBody>
      </p:sp>
    </p:spTree>
    <p:extLst>
      <p:ext uri="{BB962C8B-B14F-4D97-AF65-F5344CB8AC3E}">
        <p14:creationId xmlns:p14="http://schemas.microsoft.com/office/powerpoint/2010/main" val="317506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group to save the number and make the point that you never know when you might need it for yourself or somebody you know]. </a:t>
            </a:r>
          </a:p>
        </p:txBody>
      </p:sp>
      <p:sp>
        <p:nvSpPr>
          <p:cNvPr id="4" name="Slide Number Placeholder 3"/>
          <p:cNvSpPr>
            <a:spLocks noGrp="1"/>
          </p:cNvSpPr>
          <p:nvPr>
            <p:ph type="sldNum" sz="quarter" idx="5"/>
          </p:nvPr>
        </p:nvSpPr>
        <p:spPr/>
        <p:txBody>
          <a:bodyPr/>
          <a:lstStyle/>
          <a:p>
            <a:fld id="{25766F23-AB8B-9349-A5D2-CF34CF8D86E0}" type="slidenum">
              <a:rPr lang="en-US" smtClean="0"/>
              <a:t>12</a:t>
            </a:fld>
            <a:endParaRPr lang="en-US"/>
          </a:p>
        </p:txBody>
      </p:sp>
    </p:spTree>
    <p:extLst>
      <p:ext uri="{BB962C8B-B14F-4D97-AF65-F5344CB8AC3E}">
        <p14:creationId xmlns:p14="http://schemas.microsoft.com/office/powerpoint/2010/main" val="254129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[insert your </a:t>
            </a:r>
            <a:r>
              <a:rPr lang="en-US" dirty="0" err="1"/>
              <a:t>organisation’s</a:t>
            </a:r>
            <a:r>
              <a:rPr lang="en-US" dirty="0"/>
              <a:t> name] is a member of HBF, we’re able to offer all on site workers access to free online wellbeing training, helping to address common triggers for stress and anxiety amongst the construction community, including subjects like money management. </a:t>
            </a:r>
          </a:p>
          <a:p>
            <a:endParaRPr lang="en-US" dirty="0"/>
          </a:p>
          <a:p>
            <a:r>
              <a:rPr lang="en-US" dirty="0"/>
              <a:t>Visit the HBF website to see what training they have upcoming. [action to scan QR code].</a:t>
            </a:r>
          </a:p>
        </p:txBody>
      </p:sp>
      <p:sp>
        <p:nvSpPr>
          <p:cNvPr id="4" name="Slide Number Placeholder 3"/>
          <p:cNvSpPr>
            <a:spLocks noGrp="1"/>
          </p:cNvSpPr>
          <p:nvPr>
            <p:ph type="sldNum" sz="quarter" idx="5"/>
          </p:nvPr>
        </p:nvSpPr>
        <p:spPr/>
        <p:txBody>
          <a:bodyPr/>
          <a:lstStyle/>
          <a:p>
            <a:fld id="{25766F23-AB8B-9349-A5D2-CF34CF8D86E0}" type="slidenum">
              <a:rPr lang="en-US" smtClean="0"/>
              <a:t>13</a:t>
            </a:fld>
            <a:endParaRPr lang="en-US"/>
          </a:p>
        </p:txBody>
      </p:sp>
    </p:spTree>
    <p:extLst>
      <p:ext uri="{BB962C8B-B14F-4D97-AF65-F5344CB8AC3E}">
        <p14:creationId xmlns:p14="http://schemas.microsoft.com/office/powerpoint/2010/main" val="155466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the point that there’s no shame in getting support and/or help in managing your wellbeing and mental health]. </a:t>
            </a:r>
          </a:p>
        </p:txBody>
      </p:sp>
      <p:sp>
        <p:nvSpPr>
          <p:cNvPr id="4" name="Slide Number Placeholder 3"/>
          <p:cNvSpPr>
            <a:spLocks noGrp="1"/>
          </p:cNvSpPr>
          <p:nvPr>
            <p:ph type="sldNum" sz="quarter" idx="5"/>
          </p:nvPr>
        </p:nvSpPr>
        <p:spPr/>
        <p:txBody>
          <a:bodyPr/>
          <a:lstStyle/>
          <a:p>
            <a:fld id="{25766F23-AB8B-9349-A5D2-CF34CF8D86E0}" type="slidenum">
              <a:rPr lang="en-US" smtClean="0"/>
              <a:t>14</a:t>
            </a:fld>
            <a:endParaRPr lang="en-US"/>
          </a:p>
        </p:txBody>
      </p:sp>
    </p:spTree>
    <p:extLst>
      <p:ext uri="{BB962C8B-B14F-4D97-AF65-F5344CB8AC3E}">
        <p14:creationId xmlns:p14="http://schemas.microsoft.com/office/powerpoint/2010/main" val="176949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[Summarise the points on the slide].</a:t>
            </a:r>
          </a:p>
          <a:p>
            <a:endParaRPr lang="en-GB" dirty="0"/>
          </a:p>
          <a:p>
            <a:r>
              <a:rPr lang="en-GB" dirty="0"/>
              <a:t>Hopefully you will take something away from today.</a:t>
            </a:r>
          </a:p>
          <a:p>
            <a:endParaRPr lang="en-GB" dirty="0"/>
          </a:p>
          <a:p>
            <a:endParaRPr lang="en-GB" sz="1200" dirty="0"/>
          </a:p>
          <a:p>
            <a:endParaRPr lang="en-GB" dirty="0"/>
          </a:p>
          <a:p>
            <a:endParaRPr lang="en-GB" dirty="0"/>
          </a:p>
        </p:txBody>
      </p:sp>
      <p:sp>
        <p:nvSpPr>
          <p:cNvPr id="4" name="Slide Number Placeholder 3"/>
          <p:cNvSpPr>
            <a:spLocks noGrp="1"/>
          </p:cNvSpPr>
          <p:nvPr>
            <p:ph type="sldNum" sz="quarter" idx="10"/>
          </p:nvPr>
        </p:nvSpPr>
        <p:spPr/>
        <p:txBody>
          <a:bodyPr/>
          <a:lstStyle/>
          <a:p>
            <a:fld id="{AEB54DB4-B0AE-470B-818C-BA97606AE066}" type="slidenum">
              <a:rPr lang="en-GB" smtClean="0"/>
              <a:t>15</a:t>
            </a:fld>
            <a:endParaRPr lang="en-GB"/>
          </a:p>
        </p:txBody>
      </p:sp>
    </p:spTree>
    <p:extLst>
      <p:ext uri="{BB962C8B-B14F-4D97-AF65-F5344CB8AC3E}">
        <p14:creationId xmlns:p14="http://schemas.microsoft.com/office/powerpoint/2010/main" val="2721988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appreciate taking in so much information can be overwhelming but there are </a:t>
            </a:r>
            <a:r>
              <a:rPr lang="en-GB" sz="1200" dirty="0"/>
              <a:t>3 golden nuggets of wisdom that everyone can embrace to make construction a better place to work for this generation and the next. If everyone can practice these 3 simple guidelines we will all be on the road to better wellbeing.</a:t>
            </a:r>
          </a:p>
          <a:p>
            <a:endParaRPr lang="en-GB" dirty="0"/>
          </a:p>
          <a:p>
            <a:r>
              <a:rPr lang="en-GB" dirty="0"/>
              <a:t>Take care of others …. In the end promoting good mental health is all about being a decent human being to another human being.</a:t>
            </a:r>
          </a:p>
          <a:p>
            <a:endParaRPr lang="en-GB" dirty="0"/>
          </a:p>
          <a:p>
            <a:r>
              <a:rPr lang="en-GB" dirty="0"/>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67933-B808-449C-B9A7-11F4B22A3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07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toolbox talk is </a:t>
            </a:r>
            <a:r>
              <a:rPr lang="en-US" dirty="0" err="1"/>
              <a:t>centred</a:t>
            </a:r>
            <a:r>
              <a:rPr lang="en-US" dirty="0"/>
              <a:t> around mental health awareness. </a:t>
            </a:r>
          </a:p>
          <a:p>
            <a:endParaRPr lang="en-US" dirty="0"/>
          </a:p>
          <a:p>
            <a:r>
              <a:rPr lang="en-US" dirty="0"/>
              <a:t>The statistics around mental health in our industry are shocking. </a:t>
            </a:r>
          </a:p>
          <a:p>
            <a:endParaRPr lang="en-US" dirty="0"/>
          </a:p>
          <a:p>
            <a:r>
              <a:rPr lang="en-US" dirty="0"/>
              <a:t>Stress, anxiety or depression account for 1 in 5 of all reported work-related illnesses. As an example, the risks of suicide among male </a:t>
            </a:r>
            <a:r>
              <a:rPr lang="en-US" dirty="0" err="1"/>
              <a:t>labourers</a:t>
            </a:r>
            <a:r>
              <a:rPr lang="en-US" dirty="0"/>
              <a:t>, particularly in construction is 4 times higher than the male national average.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766F23-AB8B-9349-A5D2-CF34CF8D86E0}" type="slidenum">
              <a:rPr lang="en-US" smtClean="0"/>
              <a:t>2</a:t>
            </a:fld>
            <a:endParaRPr lang="en-US"/>
          </a:p>
        </p:txBody>
      </p:sp>
    </p:spTree>
    <p:extLst>
      <p:ext uri="{BB962C8B-B14F-4D97-AF65-F5344CB8AC3E}">
        <p14:creationId xmlns:p14="http://schemas.microsoft.com/office/powerpoint/2010/main" val="341087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fact, every working day in the UK and Ireland 2 construction workers take their own life. </a:t>
            </a:r>
          </a:p>
          <a:p>
            <a:endParaRPr lang="en-GB" dirty="0"/>
          </a:p>
          <a:p>
            <a:r>
              <a:rPr lang="en-GB" dirty="0"/>
              <a:t>We all have a role to play in addressing these figures and supporting each other, especially when we’re struggling. </a:t>
            </a:r>
          </a:p>
        </p:txBody>
      </p:sp>
      <p:sp>
        <p:nvSpPr>
          <p:cNvPr id="4" name="Slide Number Placeholder 3"/>
          <p:cNvSpPr>
            <a:spLocks noGrp="1"/>
          </p:cNvSpPr>
          <p:nvPr>
            <p:ph type="sldNum" sz="quarter" idx="5"/>
          </p:nvPr>
        </p:nvSpPr>
        <p:spPr/>
        <p:txBody>
          <a:bodyPr/>
          <a:lstStyle/>
          <a:p>
            <a:fld id="{25766F23-AB8B-9349-A5D2-CF34CF8D86E0}" type="slidenum">
              <a:rPr lang="en-US" smtClean="0"/>
              <a:t>3</a:t>
            </a:fld>
            <a:endParaRPr lang="en-US"/>
          </a:p>
        </p:txBody>
      </p:sp>
    </p:spTree>
    <p:extLst>
      <p:ext uri="{BB962C8B-B14F-4D97-AF65-F5344CB8AC3E}">
        <p14:creationId xmlns:p14="http://schemas.microsoft.com/office/powerpoint/2010/main" val="988210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toolbox talk is not training… it is about raising awareness of a significant issue in our industry and promoting a process to start the conversation.</a:t>
            </a:r>
          </a:p>
          <a:p>
            <a:endParaRPr lang="en-GB" dirty="0"/>
          </a:p>
          <a:p>
            <a:r>
              <a:rPr lang="en-GB" dirty="0"/>
              <a:t>So, let’s start right now. In threes,</a:t>
            </a:r>
            <a:r>
              <a:rPr lang="en-GB" baseline="0" dirty="0"/>
              <a:t> have a conversation for 3 minutes about potential causes of stress and pressure. </a:t>
            </a:r>
          </a:p>
          <a:p>
            <a:endParaRPr lang="en-GB" baseline="0" dirty="0"/>
          </a:p>
          <a:p>
            <a:r>
              <a:rPr lang="en-GB" baseline="0" dirty="0"/>
              <a:t>Feedback to the group (3 minutes)</a:t>
            </a:r>
            <a:endParaRPr lang="en-GB" dirty="0"/>
          </a:p>
        </p:txBody>
      </p:sp>
      <p:sp>
        <p:nvSpPr>
          <p:cNvPr id="4" name="Slide Number Placeholder 3"/>
          <p:cNvSpPr>
            <a:spLocks noGrp="1"/>
          </p:cNvSpPr>
          <p:nvPr>
            <p:ph type="sldNum" sz="quarter" idx="10"/>
          </p:nvPr>
        </p:nvSpPr>
        <p:spPr/>
        <p:txBody>
          <a:bodyPr/>
          <a:lstStyle/>
          <a:p>
            <a:fld id="{AEB54DB4-B0AE-470B-818C-BA97606AE066}" type="slidenum">
              <a:rPr lang="en-GB">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78394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sources of stress – even happy events can cause stress in our lives. For example [point out a number of examples].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Stress is a natural response to pressure. It becomes a problem when it goes unaddressed for too long, at which point it can trigger mental and physical health issues.</a:t>
            </a:r>
          </a:p>
          <a:p>
            <a:endParaRPr lang="en-GB" dirty="0"/>
          </a:p>
          <a:p>
            <a:endParaRPr lang="en-GB" dirty="0"/>
          </a:p>
        </p:txBody>
      </p:sp>
      <p:sp>
        <p:nvSpPr>
          <p:cNvPr id="4" name="Slide Number Placeholder 3"/>
          <p:cNvSpPr>
            <a:spLocks noGrp="1"/>
          </p:cNvSpPr>
          <p:nvPr>
            <p:ph type="sldNum" sz="quarter" idx="5"/>
          </p:nvPr>
        </p:nvSpPr>
        <p:spPr/>
        <p:txBody>
          <a:bodyPr/>
          <a:lstStyle/>
          <a:p>
            <a:fld id="{25766F23-AB8B-9349-A5D2-CF34CF8D86E0}" type="slidenum">
              <a:rPr lang="en-US" smtClean="0"/>
              <a:t>5</a:t>
            </a:fld>
            <a:endParaRPr lang="en-US"/>
          </a:p>
        </p:txBody>
      </p:sp>
    </p:spTree>
    <p:extLst>
      <p:ext uri="{BB962C8B-B14F-4D97-AF65-F5344CB8AC3E}">
        <p14:creationId xmlns:p14="http://schemas.microsoft.com/office/powerpoint/2010/main" val="75410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 want to talk more specifically about Mental Health.</a:t>
            </a:r>
          </a:p>
          <a:p>
            <a:endParaRPr lang="en-GB" dirty="0"/>
          </a:p>
          <a:p>
            <a:r>
              <a:rPr lang="en-GB" dirty="0"/>
              <a:t>Because the fact is WE ALL have it. It is the combination of the way we think, the way we feel at a certain time. Angry, happy, sad. In fact, it is really our overall wellbeing which is a huge mixture of many factors.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the fact still remains, we all have mental health in the same way we all have physical health – the only difference is that we have a better understanding of physical health and find it easier to talk about it and show compassion and empathy.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Stigma is one of the biggest barriers to construction workers getting support and talking about issues they’re struggling with. This stigma is further reinforced by the media, in films, newspapers, Twitter feeds, Facebook.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fear of judgement stops many of us from getting help or speaking to a mate about what’s on our minds.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EB54DB4-B0AE-470B-818C-BA97606AE066}" type="slidenum">
              <a:rPr lang="en-GB" smtClean="0"/>
              <a:t>6</a:t>
            </a:fld>
            <a:endParaRPr lang="en-GB"/>
          </a:p>
        </p:txBody>
      </p:sp>
    </p:spTree>
    <p:extLst>
      <p:ext uri="{BB962C8B-B14F-4D97-AF65-F5344CB8AC3E}">
        <p14:creationId xmlns:p14="http://schemas.microsoft.com/office/powerpoint/2010/main" val="69036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that stigma stops many people opening up a conversation about things they’re struggling with, so a way to help address that is to become more aware of the signs somebody is struggling so you can approach them and see if they want to talk. </a:t>
            </a:r>
          </a:p>
          <a:p>
            <a:endParaRPr lang="en-GB" dirty="0"/>
          </a:p>
          <a:p>
            <a:r>
              <a:rPr lang="en-GB" dirty="0"/>
              <a:t>But it’s not always easy to know when somebody might need to talk.</a:t>
            </a:r>
          </a:p>
          <a:p>
            <a:endParaRPr lang="en-GB" dirty="0"/>
          </a:p>
          <a:p>
            <a:r>
              <a:rPr lang="en-GB" dirty="0"/>
              <a:t>If you have been working with somebody for a while the biggest sign that they may be struggling is some sort of change.</a:t>
            </a:r>
          </a:p>
          <a:p>
            <a:endParaRPr lang="en-GB" dirty="0"/>
          </a:p>
          <a:p>
            <a:r>
              <a:rPr lang="en-GB" dirty="0"/>
              <a:t>This could be... [Pick from list and emphasise a particular point].</a:t>
            </a:r>
          </a:p>
          <a:p>
            <a:endParaRPr lang="en-GB" dirty="0"/>
          </a:p>
          <a:p>
            <a:endParaRPr lang="en-GB" dirty="0"/>
          </a:p>
        </p:txBody>
      </p:sp>
      <p:sp>
        <p:nvSpPr>
          <p:cNvPr id="4" name="Slide Number Placeholder 3"/>
          <p:cNvSpPr>
            <a:spLocks noGrp="1"/>
          </p:cNvSpPr>
          <p:nvPr>
            <p:ph type="sldNum" sz="quarter" idx="10"/>
          </p:nvPr>
        </p:nvSpPr>
        <p:spPr/>
        <p:txBody>
          <a:bodyPr/>
          <a:lstStyle/>
          <a:p>
            <a:fld id="{AEB54DB4-B0AE-470B-818C-BA97606AE066}" type="slidenum">
              <a:rPr lang="en-GB">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12820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in your 3s again, have a conversation for 3 minutes on the following topics.</a:t>
            </a:r>
          </a:p>
          <a:p>
            <a:endParaRPr lang="en-GB" dirty="0"/>
          </a:p>
          <a:p>
            <a:r>
              <a:rPr lang="en-GB" dirty="0"/>
              <a:t>Feedback to the group (3 minutes)</a:t>
            </a:r>
          </a:p>
        </p:txBody>
      </p:sp>
      <p:sp>
        <p:nvSpPr>
          <p:cNvPr id="4" name="Slide Number Placeholder 3"/>
          <p:cNvSpPr>
            <a:spLocks noGrp="1"/>
          </p:cNvSpPr>
          <p:nvPr>
            <p:ph type="sldNum" sz="quarter" idx="10"/>
          </p:nvPr>
        </p:nvSpPr>
        <p:spPr/>
        <p:txBody>
          <a:bodyPr/>
          <a:lstStyle/>
          <a:p>
            <a:fld id="{AEB54DB4-B0AE-470B-818C-BA97606AE066}" type="slidenum">
              <a:rPr lang="en-GB" smtClean="0"/>
              <a:t>8</a:t>
            </a:fld>
            <a:endParaRPr lang="en-GB"/>
          </a:p>
        </p:txBody>
      </p:sp>
    </p:spTree>
    <p:extLst>
      <p:ext uri="{BB962C8B-B14F-4D97-AF65-F5344CB8AC3E}">
        <p14:creationId xmlns:p14="http://schemas.microsoft.com/office/powerpoint/2010/main" val="283355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Talking about mental health struggles can make people feel vulnerable so it’s important to think about how you listen and importantly what you say. </a:t>
            </a:r>
          </a:p>
          <a:p>
            <a:endParaRPr lang="en-GB" dirty="0"/>
          </a:p>
          <a:p>
            <a:r>
              <a:rPr lang="en-GB" dirty="0"/>
              <a:t>Back in your groups, have a talk about some of these responses and how you think they would make you feel if you were opening up. </a:t>
            </a:r>
          </a:p>
          <a:p>
            <a:endParaRPr lang="en-GB" dirty="0"/>
          </a:p>
          <a:p>
            <a:r>
              <a:rPr lang="en-GB" dirty="0"/>
              <a:t>Feedback to the group (3 minutes)</a:t>
            </a:r>
          </a:p>
          <a:p>
            <a:endParaRPr lang="en-GB" dirty="0"/>
          </a:p>
        </p:txBody>
      </p:sp>
      <p:sp>
        <p:nvSpPr>
          <p:cNvPr id="4" name="Slide Number Placeholder 3"/>
          <p:cNvSpPr>
            <a:spLocks noGrp="1"/>
          </p:cNvSpPr>
          <p:nvPr>
            <p:ph type="sldNum" sz="quarter" idx="10"/>
          </p:nvPr>
        </p:nvSpPr>
        <p:spPr/>
        <p:txBody>
          <a:bodyPr/>
          <a:lstStyle/>
          <a:p>
            <a:fld id="{AEB54DB4-B0AE-470B-818C-BA97606AE066}" type="slidenum">
              <a:rPr lang="en-GB" smtClean="0"/>
              <a:t>9</a:t>
            </a:fld>
            <a:endParaRPr lang="en-GB"/>
          </a:p>
        </p:txBody>
      </p:sp>
    </p:spTree>
    <p:extLst>
      <p:ext uri="{BB962C8B-B14F-4D97-AF65-F5344CB8AC3E}">
        <p14:creationId xmlns:p14="http://schemas.microsoft.com/office/powerpoint/2010/main" val="50309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picture containing text, font, screenshot&#10;&#10;Description automatically generated">
            <a:extLst>
              <a:ext uri="{FF2B5EF4-FFF2-40B4-BE49-F238E27FC236}">
                <a16:creationId xmlns:a16="http://schemas.microsoft.com/office/drawing/2014/main" id="{4048C669-4536-E5DA-F3FF-9BDC705CBC58}"/>
              </a:ext>
            </a:extLst>
          </p:cNvPr>
          <p:cNvPicPr>
            <a:picLocks noChangeAspect="1"/>
          </p:cNvPicPr>
          <p:nvPr userDrawn="1"/>
        </p:nvPicPr>
        <p:blipFill>
          <a:blip r:embed="rId2"/>
          <a:stretch>
            <a:fillRect/>
          </a:stretch>
        </p:blipFill>
        <p:spPr>
          <a:xfrm>
            <a:off x="8424918" y="6150133"/>
            <a:ext cx="2187640" cy="635047"/>
          </a:xfrm>
          <a:prstGeom prst="rect">
            <a:avLst/>
          </a:prstGeom>
        </p:spPr>
      </p:pic>
      <p:cxnSp>
        <p:nvCxnSpPr>
          <p:cNvPr id="10" name="Straight Connector 9">
            <a:extLst>
              <a:ext uri="{FF2B5EF4-FFF2-40B4-BE49-F238E27FC236}">
                <a16:creationId xmlns:a16="http://schemas.microsoft.com/office/drawing/2014/main" id="{5806C85E-9284-EB77-8478-CBD1CE2E8905}"/>
              </a:ext>
            </a:extLst>
          </p:cNvPr>
          <p:cNvCxnSpPr/>
          <p:nvPr userDrawn="1"/>
        </p:nvCxnSpPr>
        <p:spPr>
          <a:xfrm>
            <a:off x="0" y="6070985"/>
            <a:ext cx="12192000" cy="0"/>
          </a:xfrm>
          <a:prstGeom prst="line">
            <a:avLst/>
          </a:prstGeom>
          <a:ln>
            <a:solidFill>
              <a:srgbClr val="701B75"/>
            </a:solidFill>
          </a:ln>
        </p:spPr>
        <p:style>
          <a:lnRef idx="1">
            <a:schemeClr val="accent1"/>
          </a:lnRef>
          <a:fillRef idx="0">
            <a:schemeClr val="accent1"/>
          </a:fillRef>
          <a:effectRef idx="0">
            <a:schemeClr val="accent1"/>
          </a:effectRef>
          <a:fontRef idx="minor">
            <a:schemeClr val="tx1"/>
          </a:fontRef>
        </p:style>
      </p:cxnSp>
      <p:pic>
        <p:nvPicPr>
          <p:cNvPr id="11" name="Picture 10" descr="A yellow sign with black text&#10;&#10;Description automatically generated with low confidence">
            <a:extLst>
              <a:ext uri="{FF2B5EF4-FFF2-40B4-BE49-F238E27FC236}">
                <a16:creationId xmlns:a16="http://schemas.microsoft.com/office/drawing/2014/main" id="{9828144C-FD37-26B7-93A6-59B07D5CE80D}"/>
              </a:ext>
            </a:extLst>
          </p:cNvPr>
          <p:cNvPicPr>
            <a:picLocks noChangeAspect="1"/>
          </p:cNvPicPr>
          <p:nvPr userDrawn="1"/>
        </p:nvPicPr>
        <p:blipFill>
          <a:blip r:embed="rId3"/>
          <a:stretch>
            <a:fillRect/>
          </a:stretch>
        </p:blipFill>
        <p:spPr>
          <a:xfrm>
            <a:off x="10719238" y="6150133"/>
            <a:ext cx="1374464" cy="635047"/>
          </a:xfrm>
          <a:prstGeom prst="rect">
            <a:avLst/>
          </a:prstGeom>
        </p:spPr>
      </p:pic>
    </p:spTree>
    <p:extLst>
      <p:ext uri="{BB962C8B-B14F-4D97-AF65-F5344CB8AC3E}">
        <p14:creationId xmlns:p14="http://schemas.microsoft.com/office/powerpoint/2010/main" val="136928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CE2F-D919-A029-9EE2-B5F561ECB59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FDC02F-1720-6186-33D5-872320438F8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8F471A-CC24-B1B0-0A46-358AA6994537}"/>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5" name="Footer Placeholder 4">
            <a:extLst>
              <a:ext uri="{FF2B5EF4-FFF2-40B4-BE49-F238E27FC236}">
                <a16:creationId xmlns:a16="http://schemas.microsoft.com/office/drawing/2014/main" id="{265EE9E8-CC85-81A5-38C8-57C5DCC86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541DE5-165E-B148-FB75-46D3881C58B6}"/>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250694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2218D2-90DB-6D0D-640F-26A5A7A1486D}"/>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6EA4F1-71DF-B86C-73AF-AD4652817661}"/>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767847-1866-285A-1540-1548A7E27F4F}"/>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5" name="Footer Placeholder 4">
            <a:extLst>
              <a:ext uri="{FF2B5EF4-FFF2-40B4-BE49-F238E27FC236}">
                <a16:creationId xmlns:a16="http://schemas.microsoft.com/office/drawing/2014/main" id="{EFD4A80F-6509-1521-3D4F-243FCAE58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15888-632D-8E39-6837-FEAC6AD88576}"/>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334908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A270-D279-3713-6F1C-43A9AB0C1C5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BCD3228-EE1B-9392-8A7B-6A52091DD8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C6A66B-FC90-0939-BFE9-4C7C7876FDF8}"/>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5" name="Footer Placeholder 4">
            <a:extLst>
              <a:ext uri="{FF2B5EF4-FFF2-40B4-BE49-F238E27FC236}">
                <a16:creationId xmlns:a16="http://schemas.microsoft.com/office/drawing/2014/main" id="{3187CE60-AE29-91BA-5197-48894CC67F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6E2A81-E588-B2B4-627D-6E1DE4731A6D}"/>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1737923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DEE2-2DE3-2C1B-ABEF-873F7914D50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02C65F-BBBC-519E-3A0C-CE44A6D52D76}"/>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7E5AB1-08BF-F00B-AE23-3CD0DE0CA1F7}"/>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5" name="Footer Placeholder 4">
            <a:extLst>
              <a:ext uri="{FF2B5EF4-FFF2-40B4-BE49-F238E27FC236}">
                <a16:creationId xmlns:a16="http://schemas.microsoft.com/office/drawing/2014/main" id="{097BC180-EABC-82BA-3363-3DAD4CB86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32BC69-515D-9D0E-CEA5-8F5E42899FE7}"/>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17095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4F44-CCD5-3BDD-5E4C-EB7289DFFE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ED01A7C-0CE7-92F6-D083-8CFF3806052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9168AD-A0D4-4728-ACD5-070C2A692DD6}"/>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5" name="Footer Placeholder 4">
            <a:extLst>
              <a:ext uri="{FF2B5EF4-FFF2-40B4-BE49-F238E27FC236}">
                <a16:creationId xmlns:a16="http://schemas.microsoft.com/office/drawing/2014/main" id="{59E6E14D-3302-AC86-3C0A-41334EE2AF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32962A-398A-6283-6167-06FE80B5FA05}"/>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2429404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682C-6E1C-E95B-02F3-961F75907A1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954BB8-1971-4778-16FF-C16F38CFD24E}"/>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25A5E1E-BFFF-94BF-EC52-993FA1C3E744}"/>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2578546-00CD-8B55-1097-F3D41E29E8AA}"/>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6" name="Footer Placeholder 5">
            <a:extLst>
              <a:ext uri="{FF2B5EF4-FFF2-40B4-BE49-F238E27FC236}">
                <a16:creationId xmlns:a16="http://schemas.microsoft.com/office/drawing/2014/main" id="{38F0E5D3-B8EA-2F09-1424-0AE24220C7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BCECF6-0CCD-9105-3BAF-210E2C717ECC}"/>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973311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9C76-4B45-7D6F-D841-C0A5188B230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780651D-7E9B-9B78-A710-A2F523E582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35676D-3DD7-FC5B-63AA-F6E576383E3E}"/>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7C224E9-8009-E5EB-7B24-5404703624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E7C80B-0BD8-4CED-6B76-56B3C5D88416}"/>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D9156E7-8404-30CF-C4AB-B1D2574A8BB1}"/>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8" name="Footer Placeholder 7">
            <a:extLst>
              <a:ext uri="{FF2B5EF4-FFF2-40B4-BE49-F238E27FC236}">
                <a16:creationId xmlns:a16="http://schemas.microsoft.com/office/drawing/2014/main" id="{4AA86414-85F7-9FF4-0F66-157F002745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F8B8B05-F678-7791-DCB6-E8298455ECD2}"/>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837522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5A70-F3F8-CE3D-5A36-13375ABE932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C6C1C8-BB7E-244F-D0B6-6EE926E17424}"/>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4" name="Footer Placeholder 3">
            <a:extLst>
              <a:ext uri="{FF2B5EF4-FFF2-40B4-BE49-F238E27FC236}">
                <a16:creationId xmlns:a16="http://schemas.microsoft.com/office/drawing/2014/main" id="{4EFD1BC9-B3F1-66E7-4A11-376B763F39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30613A-B062-F71A-78C7-39FE2C8C5C7A}"/>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374451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F6000-05DF-5491-DE6B-E6B39427FAE1}"/>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3" name="Footer Placeholder 2">
            <a:extLst>
              <a:ext uri="{FF2B5EF4-FFF2-40B4-BE49-F238E27FC236}">
                <a16:creationId xmlns:a16="http://schemas.microsoft.com/office/drawing/2014/main" id="{F9824F6A-E762-5E1B-50CE-1A7D22BD69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61E1CD-B070-34CC-5223-473ADC138472}"/>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2705987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3AD2-B65C-F10E-DA22-58A28F9E66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331B293-55B6-DB85-E147-E9AB6A9B43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F46E96C-D67A-3CD3-8E64-907B1E0D25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4AC250-4B1B-CC59-540D-E9123815F68F}"/>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6" name="Footer Placeholder 5">
            <a:extLst>
              <a:ext uri="{FF2B5EF4-FFF2-40B4-BE49-F238E27FC236}">
                <a16:creationId xmlns:a16="http://schemas.microsoft.com/office/drawing/2014/main" id="{9476FD55-4994-4388-7CE1-646B361DE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27AE69-FBE6-1203-8CDC-A1910723A9D8}"/>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127393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D1F3-D843-B0CA-12C9-964ECBD62B8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762860-003D-5750-C9C1-36E0E099E9B1}"/>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a tower and text&#10;&#10;Description automatically generated">
            <a:extLst>
              <a:ext uri="{FF2B5EF4-FFF2-40B4-BE49-F238E27FC236}">
                <a16:creationId xmlns:a16="http://schemas.microsoft.com/office/drawing/2014/main" id="{E1EBAB2D-4FC0-2F19-783B-383E157813F7}"/>
              </a:ext>
            </a:extLst>
          </p:cNvPr>
          <p:cNvPicPr>
            <a:picLocks noChangeAspect="1"/>
          </p:cNvPicPr>
          <p:nvPr userDrawn="1"/>
        </p:nvPicPr>
        <p:blipFill rotWithShape="1">
          <a:blip r:embed="rId2"/>
          <a:srcRect t="6878" b="2151"/>
          <a:stretch/>
        </p:blipFill>
        <p:spPr>
          <a:xfrm>
            <a:off x="7523018" y="6118167"/>
            <a:ext cx="813263" cy="739833"/>
          </a:xfrm>
          <a:prstGeom prst="rect">
            <a:avLst/>
          </a:prstGeom>
        </p:spPr>
      </p:pic>
    </p:spTree>
    <p:extLst>
      <p:ext uri="{BB962C8B-B14F-4D97-AF65-F5344CB8AC3E}">
        <p14:creationId xmlns:p14="http://schemas.microsoft.com/office/powerpoint/2010/main" val="3862464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1F24-D170-D870-238A-20DD235AC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2D4931-972B-5479-F9D8-4F2FFD2C0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C79D49-0106-0D4E-09D5-731E3EA9D5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CB62BB-FDE1-F785-3E46-844C028F460C}"/>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6" name="Footer Placeholder 5">
            <a:extLst>
              <a:ext uri="{FF2B5EF4-FFF2-40B4-BE49-F238E27FC236}">
                <a16:creationId xmlns:a16="http://schemas.microsoft.com/office/drawing/2014/main" id="{AF4F4BD1-D107-38F6-1914-15DB47C379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DD704D-19C6-6803-3A02-B9D55A35EB4C}"/>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1057125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8EFF-1C43-440A-802F-179F87C120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A77521-445A-9541-05E0-A4CB1501423A}"/>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FB8CC8-484C-880A-623E-6FB4100EB133}"/>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5" name="Footer Placeholder 4">
            <a:extLst>
              <a:ext uri="{FF2B5EF4-FFF2-40B4-BE49-F238E27FC236}">
                <a16:creationId xmlns:a16="http://schemas.microsoft.com/office/drawing/2014/main" id="{900074CC-E65C-19C0-B6C5-8575061DB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1A63C1-6934-936D-3FE5-A98BA834AC58}"/>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266022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2A3BB-76C2-D89F-5A87-6BDBCECEAF4E}"/>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1D2001-7BAC-26A5-B4C8-BAF0E6BB4D23}"/>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EDCC28-1A2C-26E8-4709-53898186BAD8}"/>
              </a:ext>
            </a:extLst>
          </p:cNvPr>
          <p:cNvSpPr>
            <a:spLocks noGrp="1"/>
          </p:cNvSpPr>
          <p:nvPr>
            <p:ph type="dt" sz="half" idx="10"/>
          </p:nvPr>
        </p:nvSpPr>
        <p:spPr>
          <a:xfrm>
            <a:off x="838200" y="6356350"/>
            <a:ext cx="2743200" cy="365125"/>
          </a:xfrm>
          <a:prstGeom prst="rect">
            <a:avLst/>
          </a:prstGeom>
        </p:spPr>
        <p:txBody>
          <a:bodyPr/>
          <a:lstStyle/>
          <a:p>
            <a:fld id="{4A62838C-E3FD-8741-A36F-5BBF87AE17F3}" type="datetimeFigureOut">
              <a:rPr lang="en-US" smtClean="0"/>
              <a:t>10/13/2023</a:t>
            </a:fld>
            <a:endParaRPr lang="en-US"/>
          </a:p>
        </p:txBody>
      </p:sp>
      <p:sp>
        <p:nvSpPr>
          <p:cNvPr id="5" name="Footer Placeholder 4">
            <a:extLst>
              <a:ext uri="{FF2B5EF4-FFF2-40B4-BE49-F238E27FC236}">
                <a16:creationId xmlns:a16="http://schemas.microsoft.com/office/drawing/2014/main" id="{24B031A0-A19D-CFFC-62FF-B3D0145108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8FAE2B-E22A-F6B9-E9C0-7155A30EFD29}"/>
              </a:ext>
            </a:extLst>
          </p:cNvPr>
          <p:cNvSpPr>
            <a:spLocks noGrp="1"/>
          </p:cNvSpPr>
          <p:nvPr>
            <p:ph type="sldNum" sz="quarter" idx="12"/>
          </p:nvPr>
        </p:nvSpPr>
        <p:spPr>
          <a:xfrm>
            <a:off x="8610600" y="6356350"/>
            <a:ext cx="2743200" cy="365125"/>
          </a:xfrm>
          <a:prstGeom prst="rect">
            <a:avLst/>
          </a:prstGeom>
        </p:spPr>
        <p:txBody>
          <a:bodyPr/>
          <a:lstStyle/>
          <a:p>
            <a:fld id="{E16FB76B-9E7A-2849-8B46-791C7B7257EC}" type="slidenum">
              <a:rPr lang="en-US" smtClean="0"/>
              <a:t>‹#›</a:t>
            </a:fld>
            <a:endParaRPr lang="en-US"/>
          </a:p>
        </p:txBody>
      </p:sp>
    </p:spTree>
    <p:extLst>
      <p:ext uri="{BB962C8B-B14F-4D97-AF65-F5344CB8AC3E}">
        <p14:creationId xmlns:p14="http://schemas.microsoft.com/office/powerpoint/2010/main" val="292925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A6C9-C904-2966-FB35-87BC06ABB3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8A84D2B-FCF1-1194-781E-D1821F5659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A5B699-F226-9DA1-107E-4B087F67832F}"/>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5" name="Footer Placeholder 4">
            <a:extLst>
              <a:ext uri="{FF2B5EF4-FFF2-40B4-BE49-F238E27FC236}">
                <a16:creationId xmlns:a16="http://schemas.microsoft.com/office/drawing/2014/main" id="{23F45C84-9EE7-30FE-BDF6-BF3F2E65A1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E3C741-C214-40B8-1EC5-07420EFBA1A1}"/>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36570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3D1A-4645-0FE5-2E0E-BCFDCB54B34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2D76F6-3224-1CBE-39E6-7F26A2D5043D}"/>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C929E1F-7E75-A442-2750-0262D146722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B0F93EF-F073-8D37-6489-B25AF3D39892}"/>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6" name="Footer Placeholder 5">
            <a:extLst>
              <a:ext uri="{FF2B5EF4-FFF2-40B4-BE49-F238E27FC236}">
                <a16:creationId xmlns:a16="http://schemas.microsoft.com/office/drawing/2014/main" id="{B9D16E71-B178-1061-EC77-BCC3B139D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4B9C5E-2C4F-045A-2242-E410CD03A2D0}"/>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2298276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3DFF-FD53-FA0B-7D6C-1355B3F391F2}"/>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5FAD70-92E5-82AE-A0F9-6D581A3919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CA79D12-E8F2-8A76-0609-9BB6CA51E6EA}"/>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EEF9B3A-915D-7D0F-7888-638D0C5B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BE7D567-615E-4F9D-AAA7-2FE59911AC38}"/>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B0B5356-987E-B985-637E-C04D61ACE128}"/>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8" name="Footer Placeholder 7">
            <a:extLst>
              <a:ext uri="{FF2B5EF4-FFF2-40B4-BE49-F238E27FC236}">
                <a16:creationId xmlns:a16="http://schemas.microsoft.com/office/drawing/2014/main" id="{0BEDB4FC-A108-8134-21A1-DF1D5D97F9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E32FE9-DC81-7B43-F321-1FEE552DB1FB}"/>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313908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449A3-B3EF-8D94-4FA3-F95A96EDC34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196BEBCE-0617-DD5B-F1EC-B37BBB4974B8}"/>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256856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5994C-46B1-1F2B-AACA-2AC8160F75F5}"/>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3" name="Footer Placeholder 2">
            <a:extLst>
              <a:ext uri="{FF2B5EF4-FFF2-40B4-BE49-F238E27FC236}">
                <a16:creationId xmlns:a16="http://schemas.microsoft.com/office/drawing/2014/main" id="{F7D63009-BF2F-3950-4811-4B1BD52037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513309-717C-A3FA-4B8B-7D73A805630D}"/>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25996670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DDC9-7EF4-E49E-AA07-040E9AE4A6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9ED88EC-BB4A-263A-F54D-501F584B2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691316-D605-696C-C62F-30CDDC2557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65B783-06A3-1724-001C-44C7B31A3B7B}"/>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6" name="Footer Placeholder 5">
            <a:extLst>
              <a:ext uri="{FF2B5EF4-FFF2-40B4-BE49-F238E27FC236}">
                <a16:creationId xmlns:a16="http://schemas.microsoft.com/office/drawing/2014/main" id="{3B8F7BEB-0757-DA3B-B484-9904A5DF54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80DB4E-2915-0944-A92F-0872EAAE6D40}"/>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22849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3E64-E13C-55E1-AB1F-900589F30F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45F13AD-2560-101D-71AB-BEAE88BA5D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30AF9F-266B-FD46-97BE-18349C10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8FF7BE-6871-0D62-0014-213A273B294A}"/>
              </a:ext>
            </a:extLst>
          </p:cNvPr>
          <p:cNvSpPr>
            <a:spLocks noGrp="1"/>
          </p:cNvSpPr>
          <p:nvPr>
            <p:ph type="dt" sz="half" idx="10"/>
          </p:nvPr>
        </p:nvSpPr>
        <p:spPr>
          <a:xfrm>
            <a:off x="838200" y="6356350"/>
            <a:ext cx="2743200" cy="365125"/>
          </a:xfrm>
          <a:prstGeom prst="rect">
            <a:avLst/>
          </a:prstGeom>
        </p:spPr>
        <p:txBody>
          <a:bodyPr/>
          <a:lstStyle/>
          <a:p>
            <a:fld id="{E1874666-9D63-ED4A-A29C-23E1D73FB1EB}" type="datetimeFigureOut">
              <a:rPr lang="en-US" smtClean="0"/>
              <a:t>10/13/2023</a:t>
            </a:fld>
            <a:endParaRPr lang="en-US"/>
          </a:p>
        </p:txBody>
      </p:sp>
      <p:sp>
        <p:nvSpPr>
          <p:cNvPr id="6" name="Footer Placeholder 5">
            <a:extLst>
              <a:ext uri="{FF2B5EF4-FFF2-40B4-BE49-F238E27FC236}">
                <a16:creationId xmlns:a16="http://schemas.microsoft.com/office/drawing/2014/main" id="{6A9297EC-D0B8-D9E6-3080-1D85248EDF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C16F1E-E29F-559D-05E3-F6D9E2624426}"/>
              </a:ext>
            </a:extLst>
          </p:cNvPr>
          <p:cNvSpPr>
            <a:spLocks noGrp="1"/>
          </p:cNvSpPr>
          <p:nvPr>
            <p:ph type="sldNum" sz="quarter" idx="12"/>
          </p:nvPr>
        </p:nvSpPr>
        <p:spPr>
          <a:xfrm>
            <a:off x="8610600" y="6356350"/>
            <a:ext cx="2743200" cy="365125"/>
          </a:xfrm>
          <a:prstGeom prst="rect">
            <a:avLst/>
          </a:prstGeom>
        </p:spPr>
        <p:txBody>
          <a:bodyPr/>
          <a:lstStyle/>
          <a:p>
            <a:fld id="{F4C89261-1AA6-3343-B793-26C20740A8A6}" type="slidenum">
              <a:rPr lang="en-US" smtClean="0"/>
              <a:t>‹#›</a:t>
            </a:fld>
            <a:endParaRPr lang="en-US"/>
          </a:p>
        </p:txBody>
      </p:sp>
    </p:spTree>
    <p:extLst>
      <p:ext uri="{BB962C8B-B14F-4D97-AF65-F5344CB8AC3E}">
        <p14:creationId xmlns:p14="http://schemas.microsoft.com/office/powerpoint/2010/main" val="160245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A picture containing text, font, screenshot&#10;&#10;Description automatically generated">
            <a:extLst>
              <a:ext uri="{FF2B5EF4-FFF2-40B4-BE49-F238E27FC236}">
                <a16:creationId xmlns:a16="http://schemas.microsoft.com/office/drawing/2014/main" id="{81A5F409-6E04-A76B-2E6F-C0E036BAB676}"/>
              </a:ext>
            </a:extLst>
          </p:cNvPr>
          <p:cNvPicPr>
            <a:picLocks noChangeAspect="1"/>
          </p:cNvPicPr>
          <p:nvPr userDrawn="1"/>
        </p:nvPicPr>
        <p:blipFill>
          <a:blip r:embed="rId13"/>
          <a:stretch>
            <a:fillRect/>
          </a:stretch>
        </p:blipFill>
        <p:spPr>
          <a:xfrm>
            <a:off x="8424918" y="6150133"/>
            <a:ext cx="2187640" cy="635047"/>
          </a:xfrm>
          <a:prstGeom prst="rect">
            <a:avLst/>
          </a:prstGeom>
        </p:spPr>
      </p:pic>
      <p:cxnSp>
        <p:nvCxnSpPr>
          <p:cNvPr id="20" name="Straight Connector 19">
            <a:extLst>
              <a:ext uri="{FF2B5EF4-FFF2-40B4-BE49-F238E27FC236}">
                <a16:creationId xmlns:a16="http://schemas.microsoft.com/office/drawing/2014/main" id="{8557F8EB-8466-5DAE-22CD-A79F3AADA73A}"/>
              </a:ext>
            </a:extLst>
          </p:cNvPr>
          <p:cNvCxnSpPr/>
          <p:nvPr userDrawn="1"/>
        </p:nvCxnSpPr>
        <p:spPr>
          <a:xfrm>
            <a:off x="0" y="6070985"/>
            <a:ext cx="12192000" cy="0"/>
          </a:xfrm>
          <a:prstGeom prst="line">
            <a:avLst/>
          </a:prstGeom>
          <a:ln>
            <a:solidFill>
              <a:srgbClr val="701B75"/>
            </a:solidFill>
          </a:ln>
        </p:spPr>
        <p:style>
          <a:lnRef idx="1">
            <a:schemeClr val="accent1"/>
          </a:lnRef>
          <a:fillRef idx="0">
            <a:schemeClr val="accent1"/>
          </a:fillRef>
          <a:effectRef idx="0">
            <a:schemeClr val="accent1"/>
          </a:effectRef>
          <a:fontRef idx="minor">
            <a:schemeClr val="tx1"/>
          </a:fontRef>
        </p:style>
      </p:cxnSp>
      <p:pic>
        <p:nvPicPr>
          <p:cNvPr id="21" name="Picture 20" descr="A yellow sign with black text&#10;&#10;Description automatically generated with low confidence">
            <a:extLst>
              <a:ext uri="{FF2B5EF4-FFF2-40B4-BE49-F238E27FC236}">
                <a16:creationId xmlns:a16="http://schemas.microsoft.com/office/drawing/2014/main" id="{809D3B5C-E219-1947-D48C-961553731571}"/>
              </a:ext>
            </a:extLst>
          </p:cNvPr>
          <p:cNvPicPr>
            <a:picLocks noChangeAspect="1"/>
          </p:cNvPicPr>
          <p:nvPr userDrawn="1"/>
        </p:nvPicPr>
        <p:blipFill>
          <a:blip r:embed="rId14"/>
          <a:stretch>
            <a:fillRect/>
          </a:stretch>
        </p:blipFill>
        <p:spPr>
          <a:xfrm>
            <a:off x="10719238" y="6150133"/>
            <a:ext cx="1374464" cy="635047"/>
          </a:xfrm>
          <a:prstGeom prst="rect">
            <a:avLst/>
          </a:prstGeom>
        </p:spPr>
      </p:pic>
      <p:sp>
        <p:nvSpPr>
          <p:cNvPr id="22" name="TextBox 21">
            <a:extLst>
              <a:ext uri="{FF2B5EF4-FFF2-40B4-BE49-F238E27FC236}">
                <a16:creationId xmlns:a16="http://schemas.microsoft.com/office/drawing/2014/main" id="{842B69D8-3263-A776-FE5A-E6BA5C228F26}"/>
              </a:ext>
            </a:extLst>
          </p:cNvPr>
          <p:cNvSpPr txBox="1"/>
          <p:nvPr userDrawn="1"/>
        </p:nvSpPr>
        <p:spPr>
          <a:xfrm>
            <a:off x="485542" y="6244367"/>
            <a:ext cx="8433054" cy="442622"/>
          </a:xfrm>
          <a:prstGeom prst="rect">
            <a:avLst/>
          </a:prstGeom>
          <a:noFill/>
        </p:spPr>
        <p:txBody>
          <a:bodyPr wrap="square">
            <a:spAutoFit/>
          </a:bodyPr>
          <a:lstStyle/>
          <a:p>
            <a:pPr algn="l">
              <a:lnSpc>
                <a:spcPct val="130000"/>
              </a:lnSpc>
            </a:pPr>
            <a:r>
              <a:rPr lang="en-GB" sz="1000" b="0">
                <a:solidFill>
                  <a:srgbClr val="701B75"/>
                </a:solidFill>
                <a:effectLst/>
                <a:latin typeface="Arial" panose="020B0604020202020204" pitchFamily="34" charset="0"/>
                <a:cs typeface="Arial" panose="020B0604020202020204" pitchFamily="34" charset="0"/>
              </a:rPr>
              <a:t>Lighthouse Construction Industry Charity   |   </a:t>
            </a:r>
            <a:r>
              <a:rPr lang="en-GB" sz="1000" b="0" err="1">
                <a:solidFill>
                  <a:srgbClr val="701B75"/>
                </a:solidFill>
                <a:effectLst/>
                <a:latin typeface="Arial" panose="020B0604020202020204" pitchFamily="34" charset="0"/>
                <a:cs typeface="Arial" panose="020B0604020202020204" pitchFamily="34" charset="0"/>
              </a:rPr>
              <a:t>lighthouseclub.org</a:t>
            </a:r>
            <a:endParaRPr lang="en-GB" sz="1000" b="0">
              <a:solidFill>
                <a:srgbClr val="701B75"/>
              </a:solidFill>
              <a:effectLst/>
              <a:latin typeface="Arial" panose="020B0604020202020204" pitchFamily="34" charset="0"/>
              <a:cs typeface="Arial" panose="020B0604020202020204" pitchFamily="34" charset="0"/>
            </a:endParaRPr>
          </a:p>
          <a:p>
            <a:pPr algn="l">
              <a:lnSpc>
                <a:spcPct val="130000"/>
              </a:lnSpc>
            </a:pPr>
            <a:r>
              <a:rPr lang="en-GB" sz="800" b="0">
                <a:solidFill>
                  <a:schemeClr val="bg1">
                    <a:lumMod val="50000"/>
                  </a:schemeClr>
                </a:solidFill>
                <a:effectLst/>
                <a:latin typeface="Arial" panose="020B0604020202020204" pitchFamily="34" charset="0"/>
                <a:cs typeface="Arial" panose="020B0604020202020204" pitchFamily="34" charset="0"/>
              </a:rPr>
              <a:t>UK Charity Registration No 1149488 | ROI Charity Registration No 202000334 | Company Registration No 08244118</a:t>
            </a:r>
          </a:p>
        </p:txBody>
      </p:sp>
      <p:pic>
        <p:nvPicPr>
          <p:cNvPr id="2" name="Picture 1" descr="A logo with a tower and text&#10;&#10;Description automatically generated">
            <a:extLst>
              <a:ext uri="{FF2B5EF4-FFF2-40B4-BE49-F238E27FC236}">
                <a16:creationId xmlns:a16="http://schemas.microsoft.com/office/drawing/2014/main" id="{789947FC-7968-0A21-70BF-A62E5AB84604}"/>
              </a:ext>
            </a:extLst>
          </p:cNvPr>
          <p:cNvPicPr>
            <a:picLocks noChangeAspect="1"/>
          </p:cNvPicPr>
          <p:nvPr userDrawn="1"/>
        </p:nvPicPr>
        <p:blipFill rotWithShape="1">
          <a:blip r:embed="rId15"/>
          <a:srcRect t="6878" b="2151"/>
          <a:stretch/>
        </p:blipFill>
        <p:spPr>
          <a:xfrm>
            <a:off x="7523018" y="6118167"/>
            <a:ext cx="813263" cy="739833"/>
          </a:xfrm>
          <a:prstGeom prst="rect">
            <a:avLst/>
          </a:prstGeom>
        </p:spPr>
      </p:pic>
    </p:spTree>
    <p:extLst>
      <p:ext uri="{BB962C8B-B14F-4D97-AF65-F5344CB8AC3E}">
        <p14:creationId xmlns:p14="http://schemas.microsoft.com/office/powerpoint/2010/main" val="1388520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56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pngimg.com/download/1099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postpartumprogress.com/two-studies-find-postpartum-anxiety-more-common-than-expect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men in safety vests and helmets&#10;&#10;Description automatically generated">
            <a:extLst>
              <a:ext uri="{FF2B5EF4-FFF2-40B4-BE49-F238E27FC236}">
                <a16:creationId xmlns:a16="http://schemas.microsoft.com/office/drawing/2014/main" id="{CB3CE90E-5031-6122-6ACB-22E5668FBCA9}"/>
              </a:ext>
            </a:extLst>
          </p:cNvPr>
          <p:cNvPicPr>
            <a:picLocks noChangeAspect="1"/>
          </p:cNvPicPr>
          <p:nvPr/>
        </p:nvPicPr>
        <p:blipFill rotWithShape="1">
          <a:blip r:embed="rId3"/>
          <a:srcRect l="13159" t="11076" r="-4131" b="15819"/>
          <a:stretch/>
        </p:blipFill>
        <p:spPr>
          <a:xfrm>
            <a:off x="0" y="0"/>
            <a:ext cx="12884657" cy="6062870"/>
          </a:xfrm>
          <a:prstGeom prst="rect">
            <a:avLst/>
          </a:prstGeom>
        </p:spPr>
      </p:pic>
      <p:sp>
        <p:nvSpPr>
          <p:cNvPr id="6" name="Flowchart: Alternate Process 5">
            <a:extLst>
              <a:ext uri="{FF2B5EF4-FFF2-40B4-BE49-F238E27FC236}">
                <a16:creationId xmlns:a16="http://schemas.microsoft.com/office/drawing/2014/main" id="{FF7A898B-D7CB-7DDB-EA4C-1C115EE0CAB0}"/>
              </a:ext>
            </a:extLst>
          </p:cNvPr>
          <p:cNvSpPr/>
          <p:nvPr/>
        </p:nvSpPr>
        <p:spPr>
          <a:xfrm>
            <a:off x="5976733" y="1304405"/>
            <a:ext cx="5989980" cy="1078465"/>
          </a:xfrm>
          <a:prstGeom prst="flowChartAlternateProcess">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Alternate Process 6">
            <a:extLst>
              <a:ext uri="{FF2B5EF4-FFF2-40B4-BE49-F238E27FC236}">
                <a16:creationId xmlns:a16="http://schemas.microsoft.com/office/drawing/2014/main" id="{5151FFB1-23F2-F29D-A89A-EB845B2484DD}"/>
              </a:ext>
            </a:extLst>
          </p:cNvPr>
          <p:cNvSpPr/>
          <p:nvPr/>
        </p:nvSpPr>
        <p:spPr>
          <a:xfrm>
            <a:off x="6533325" y="2098275"/>
            <a:ext cx="4876795" cy="1078465"/>
          </a:xfrm>
          <a:prstGeom prst="flowChartAlternateProcess">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B845B7C-B6D0-5AE9-5751-51AB470C8563}"/>
              </a:ext>
            </a:extLst>
          </p:cNvPr>
          <p:cNvSpPr txBox="1"/>
          <p:nvPr/>
        </p:nvSpPr>
        <p:spPr>
          <a:xfrm>
            <a:off x="5801139" y="1399386"/>
            <a:ext cx="6341165" cy="1754326"/>
          </a:xfrm>
          <a:prstGeom prst="rect">
            <a:avLst/>
          </a:prstGeom>
          <a:noFill/>
        </p:spPr>
        <p:txBody>
          <a:bodyPr wrap="square">
            <a:spAutoFit/>
          </a:bodyPr>
          <a:lstStyle/>
          <a:p>
            <a:pPr algn="ctr"/>
            <a:r>
              <a:rPr lang="en-GB" sz="5400" b="1">
                <a:solidFill>
                  <a:srgbClr val="FFFFFF"/>
                </a:solidFill>
                <a:latin typeface="Arial" panose="020B0604020202020204" pitchFamily="34" charset="0"/>
                <a:cs typeface="Arial" panose="020B0604020202020204" pitchFamily="34" charset="0"/>
              </a:rPr>
              <a:t>MENTAL HEALTH AWARENESS </a:t>
            </a:r>
            <a:endParaRPr lang="en-GB" sz="5400" b="1">
              <a:solidFill>
                <a:srgbClr val="FFFFFF"/>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343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A0C-FD80-059A-DB2D-4181FAC63490}"/>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5" name="TextBox 4">
            <a:extLst>
              <a:ext uri="{FF2B5EF4-FFF2-40B4-BE49-F238E27FC236}">
                <a16:creationId xmlns:a16="http://schemas.microsoft.com/office/drawing/2014/main" id="{87DB0A6C-3766-1895-1A68-960480A76FE0}"/>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effectLst/>
                <a:latin typeface="Arial" panose="020B0604020202020204" pitchFamily="34" charset="0"/>
                <a:cs typeface="Arial" panose="020B0604020202020204" pitchFamily="34" charset="0"/>
              </a:rPr>
              <a:t>WHAT CAN YOU DO TO HELP?</a:t>
            </a:r>
          </a:p>
        </p:txBody>
      </p:sp>
      <p:sp>
        <p:nvSpPr>
          <p:cNvPr id="6" name="Content Placeholder 2">
            <a:extLst>
              <a:ext uri="{FF2B5EF4-FFF2-40B4-BE49-F238E27FC236}">
                <a16:creationId xmlns:a16="http://schemas.microsoft.com/office/drawing/2014/main" id="{D77C9B9F-E963-F622-F0C6-ED6F1271E5FC}"/>
              </a:ext>
            </a:extLst>
          </p:cNvPr>
          <p:cNvSpPr txBox="1">
            <a:spLocks/>
          </p:cNvSpPr>
          <p:nvPr/>
        </p:nvSpPr>
        <p:spPr>
          <a:xfrm>
            <a:off x="838199" y="1825625"/>
            <a:ext cx="964550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3A033"/>
              </a:buClr>
            </a:pPr>
            <a:r>
              <a:rPr lang="en-GB">
                <a:solidFill>
                  <a:schemeClr val="bg2">
                    <a:lumMod val="25000"/>
                  </a:schemeClr>
                </a:solidFill>
                <a:latin typeface="Arial" panose="020B0604020202020204" pitchFamily="34" charset="0"/>
                <a:cs typeface="Arial" panose="020B0604020202020204" pitchFamily="34" charset="0"/>
              </a:rPr>
              <a:t>Find a good place to talk</a:t>
            </a: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Put away your phone and other distractions</a:t>
            </a: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Be patient</a:t>
            </a: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Focus on what they’re saying</a:t>
            </a: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Reassure them</a:t>
            </a: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Signpost them to help</a:t>
            </a: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Encourage them to reach out if they need to talk again</a:t>
            </a:r>
            <a:endParaRPr lang="en-GB">
              <a:solidFill>
                <a:schemeClr val="bg2">
                  <a:lumMod val="25000"/>
                </a:schemeClr>
              </a:solidFill>
            </a:endParaRPr>
          </a:p>
        </p:txBody>
      </p:sp>
      <p:sp>
        <p:nvSpPr>
          <p:cNvPr id="2" name="TextBox 1">
            <a:extLst>
              <a:ext uri="{FF2B5EF4-FFF2-40B4-BE49-F238E27FC236}">
                <a16:creationId xmlns:a16="http://schemas.microsoft.com/office/drawing/2014/main" id="{2DD4BB27-6247-7B11-AF8B-FF2FB0D2805A}"/>
              </a:ext>
            </a:extLst>
          </p:cNvPr>
          <p:cNvSpPr txBox="1"/>
          <p:nvPr/>
        </p:nvSpPr>
        <p:spPr>
          <a:xfrm>
            <a:off x="0" y="984082"/>
            <a:ext cx="12192000" cy="646331"/>
          </a:xfrm>
          <a:prstGeom prst="rect">
            <a:avLst/>
          </a:prstGeom>
          <a:noFill/>
        </p:spPr>
        <p:txBody>
          <a:bodyPr wrap="square">
            <a:spAutoFit/>
          </a:bodyPr>
          <a:lstStyle/>
          <a:p>
            <a:pPr algn="ctr"/>
            <a:r>
              <a:rPr lang="en-GB" sz="3600" b="1">
                <a:solidFill>
                  <a:srgbClr val="FAC842"/>
                </a:solidFill>
                <a:effectLst/>
                <a:latin typeface="Arial" panose="020B0604020202020204" pitchFamily="34" charset="0"/>
                <a:cs typeface="Arial" panose="020B0604020202020204" pitchFamily="34" charset="0"/>
              </a:rPr>
              <a:t>Reach out and be willing to listen</a:t>
            </a:r>
          </a:p>
        </p:txBody>
      </p:sp>
    </p:spTree>
    <p:extLst>
      <p:ext uri="{BB962C8B-B14F-4D97-AF65-F5344CB8AC3E}">
        <p14:creationId xmlns:p14="http://schemas.microsoft.com/office/powerpoint/2010/main" val="123785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FC44C-B57E-3840-76E0-D5FEFB481B45}"/>
              </a:ext>
            </a:extLst>
          </p:cNvPr>
          <p:cNvSpPr/>
          <p:nvPr/>
        </p:nvSpPr>
        <p:spPr>
          <a:xfrm>
            <a:off x="0" y="0"/>
            <a:ext cx="12191999" cy="6074418"/>
          </a:xfrm>
          <a:prstGeom prst="rect">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10" name="TextBox 9">
            <a:extLst>
              <a:ext uri="{FF2B5EF4-FFF2-40B4-BE49-F238E27FC236}">
                <a16:creationId xmlns:a16="http://schemas.microsoft.com/office/drawing/2014/main" id="{C9761CE2-CAC8-DC90-D12A-F41BD3B233CB}"/>
              </a:ext>
            </a:extLst>
          </p:cNvPr>
          <p:cNvSpPr txBox="1"/>
          <p:nvPr/>
        </p:nvSpPr>
        <p:spPr>
          <a:xfrm>
            <a:off x="0" y="367993"/>
            <a:ext cx="12192000" cy="1200329"/>
          </a:xfrm>
          <a:prstGeom prst="rect">
            <a:avLst/>
          </a:prstGeom>
          <a:noFill/>
        </p:spPr>
        <p:txBody>
          <a:bodyPr wrap="square">
            <a:spAutoFit/>
          </a:bodyPr>
          <a:lstStyle/>
          <a:p>
            <a:pPr algn="ctr"/>
            <a:r>
              <a:rPr lang="en-GB" sz="3600" b="1">
                <a:solidFill>
                  <a:schemeClr val="bg1"/>
                </a:solidFill>
                <a:effectLst/>
                <a:latin typeface="Arial" panose="020B0604020202020204" pitchFamily="34" charset="0"/>
                <a:cs typeface="Arial" panose="020B0604020202020204" pitchFamily="34" charset="0"/>
              </a:rPr>
              <a:t>FREE SUPPORT </a:t>
            </a:r>
            <a:r>
              <a:rPr lang="en-GB" sz="3600" b="1">
                <a:solidFill>
                  <a:schemeClr val="bg1"/>
                </a:solidFill>
                <a:latin typeface="Arial" panose="020B0604020202020204" pitchFamily="34" charset="0"/>
                <a:cs typeface="Arial" panose="020B0604020202020204" pitchFamily="34" charset="0"/>
              </a:rPr>
              <a:t>WITH LIGHTHOUSE </a:t>
            </a:r>
            <a:br>
              <a:rPr lang="en-GB" sz="3600" b="1">
                <a:solidFill>
                  <a:schemeClr val="bg1"/>
                </a:solidFill>
                <a:latin typeface="Arial" panose="020B0604020202020204" pitchFamily="34" charset="0"/>
                <a:cs typeface="Arial" panose="020B0604020202020204" pitchFamily="34" charset="0"/>
              </a:rPr>
            </a:br>
            <a:r>
              <a:rPr lang="en-GB" sz="3600" b="1">
                <a:solidFill>
                  <a:schemeClr val="bg1"/>
                </a:solidFill>
                <a:latin typeface="Arial" panose="020B0604020202020204" pitchFamily="34" charset="0"/>
                <a:cs typeface="Arial" panose="020B0604020202020204" pitchFamily="34" charset="0"/>
              </a:rPr>
              <a:t>CONSTRUCTION INDUSTRY CHARITY </a:t>
            </a:r>
            <a:endParaRPr lang="en-GB" sz="3600" b="1">
              <a:solidFill>
                <a:schemeClr val="bg1"/>
              </a:solidFill>
              <a:effectLst/>
              <a:latin typeface="Arial" panose="020B0604020202020204" pitchFamily="34" charset="0"/>
              <a:cs typeface="Arial" panose="020B0604020202020204" pitchFamily="34" charset="0"/>
            </a:endParaRPr>
          </a:p>
        </p:txBody>
      </p:sp>
      <p:pic>
        <p:nvPicPr>
          <p:cNvPr id="13" name="Picture 12" descr="A diagram of a health care program&#10;&#10;Description automatically generated">
            <a:extLst>
              <a:ext uri="{FF2B5EF4-FFF2-40B4-BE49-F238E27FC236}">
                <a16:creationId xmlns:a16="http://schemas.microsoft.com/office/drawing/2014/main" id="{6EDD66C4-E20F-CD09-06A0-7AB452BCC85B}"/>
              </a:ext>
            </a:extLst>
          </p:cNvPr>
          <p:cNvPicPr>
            <a:picLocks noChangeAspect="1"/>
          </p:cNvPicPr>
          <p:nvPr/>
        </p:nvPicPr>
        <p:blipFill rotWithShape="1">
          <a:blip r:embed="rId3"/>
          <a:srcRect t="9326"/>
          <a:stretch/>
        </p:blipFill>
        <p:spPr>
          <a:xfrm>
            <a:off x="4273239" y="2345428"/>
            <a:ext cx="7338826" cy="3288051"/>
          </a:xfrm>
          <a:prstGeom prst="rect">
            <a:avLst/>
          </a:prstGeom>
        </p:spPr>
      </p:pic>
      <p:sp>
        <p:nvSpPr>
          <p:cNvPr id="20" name="TextBox 19">
            <a:extLst>
              <a:ext uri="{FF2B5EF4-FFF2-40B4-BE49-F238E27FC236}">
                <a16:creationId xmlns:a16="http://schemas.microsoft.com/office/drawing/2014/main" id="{D07BC6CC-71E0-9880-E358-8D896800A321}"/>
              </a:ext>
            </a:extLst>
          </p:cNvPr>
          <p:cNvSpPr txBox="1"/>
          <p:nvPr/>
        </p:nvSpPr>
        <p:spPr>
          <a:xfrm>
            <a:off x="4273239" y="1690152"/>
            <a:ext cx="7269443" cy="646331"/>
          </a:xfrm>
          <a:prstGeom prst="rect">
            <a:avLst/>
          </a:prstGeom>
          <a:noFill/>
        </p:spPr>
        <p:txBody>
          <a:bodyPr wrap="square">
            <a:spAutoFit/>
          </a:bodyPr>
          <a:lstStyle/>
          <a:p>
            <a:pPr algn="ctr"/>
            <a:r>
              <a:rPr lang="en-GB" sz="1800" b="1">
                <a:solidFill>
                  <a:schemeClr val="bg1"/>
                </a:solidFill>
                <a:effectLst/>
                <a:latin typeface="Arial" panose="020B0604020202020204" pitchFamily="34" charset="0"/>
                <a:cs typeface="Arial" panose="020B0604020202020204" pitchFamily="34" charset="0"/>
              </a:rPr>
              <a:t>The team can provide information, advice and guidance </a:t>
            </a:r>
            <a:br>
              <a:rPr lang="en-GB" sz="1800" b="1">
                <a:solidFill>
                  <a:schemeClr val="bg1"/>
                </a:solidFill>
                <a:effectLst/>
                <a:latin typeface="Arial" panose="020B0604020202020204" pitchFamily="34" charset="0"/>
                <a:cs typeface="Arial" panose="020B0604020202020204" pitchFamily="34" charset="0"/>
              </a:rPr>
            </a:br>
            <a:r>
              <a:rPr lang="en-GB" sz="1800" b="1">
                <a:solidFill>
                  <a:schemeClr val="bg1"/>
                </a:solidFill>
                <a:effectLst/>
                <a:latin typeface="Arial" panose="020B0604020202020204" pitchFamily="34" charset="0"/>
                <a:cs typeface="Arial" panose="020B0604020202020204" pitchFamily="34" charset="0"/>
              </a:rPr>
              <a:t>and telephone counselling on:</a:t>
            </a:r>
            <a:endParaRPr lang="en-GB" sz="1800">
              <a:solidFill>
                <a:schemeClr val="bg1"/>
              </a:solidFill>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2CDDC98-E39F-37B1-96DC-02AF9982B145}"/>
              </a:ext>
            </a:extLst>
          </p:cNvPr>
          <p:cNvSpPr/>
          <p:nvPr/>
        </p:nvSpPr>
        <p:spPr>
          <a:xfrm>
            <a:off x="623889" y="3777607"/>
            <a:ext cx="3413785" cy="1836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41EF488-96C5-4D97-E160-C30B5F9B67E3}"/>
              </a:ext>
            </a:extLst>
          </p:cNvPr>
          <p:cNvSpPr txBox="1"/>
          <p:nvPr/>
        </p:nvSpPr>
        <p:spPr>
          <a:xfrm>
            <a:off x="693575" y="5104591"/>
            <a:ext cx="3412668" cy="430887"/>
          </a:xfrm>
          <a:prstGeom prst="rect">
            <a:avLst/>
          </a:prstGeom>
          <a:noFill/>
        </p:spPr>
        <p:txBody>
          <a:bodyPr wrap="square">
            <a:spAutoFit/>
          </a:bodyPr>
          <a:lstStyle/>
          <a:p>
            <a:r>
              <a:rPr lang="en-GB" sz="1100" b="1">
                <a:solidFill>
                  <a:schemeClr val="tx1">
                    <a:lumMod val="85000"/>
                    <a:lumOff val="15000"/>
                  </a:schemeClr>
                </a:solidFill>
                <a:effectLst/>
                <a:latin typeface="Arial" panose="020B0604020202020204" pitchFamily="34" charset="0"/>
                <a:cs typeface="Arial" panose="020B0604020202020204" pitchFamily="34" charset="0"/>
              </a:rPr>
              <a:t>24/7 FREE AND CONFIDENTIAL ADVICE </a:t>
            </a:r>
          </a:p>
          <a:p>
            <a:r>
              <a:rPr lang="en-GB" sz="1100" b="1">
                <a:solidFill>
                  <a:schemeClr val="tx1">
                    <a:lumMod val="85000"/>
                    <a:lumOff val="15000"/>
                  </a:schemeClr>
                </a:solidFill>
                <a:effectLst/>
                <a:latin typeface="Arial" panose="020B0604020202020204" pitchFamily="34" charset="0"/>
                <a:cs typeface="Arial" panose="020B0604020202020204" pitchFamily="34" charset="0"/>
              </a:rPr>
              <a:t>TO ANYONE WORKING IN CONSTRUCTION</a:t>
            </a:r>
            <a:endParaRPr lang="en-US" sz="1100">
              <a:solidFill>
                <a:schemeClr val="tx1">
                  <a:lumMod val="85000"/>
                  <a:lumOff val="15000"/>
                </a:schemeClr>
              </a:solidFill>
            </a:endParaRPr>
          </a:p>
        </p:txBody>
      </p:sp>
      <p:sp>
        <p:nvSpPr>
          <p:cNvPr id="31" name="TextBox 30">
            <a:extLst>
              <a:ext uri="{FF2B5EF4-FFF2-40B4-BE49-F238E27FC236}">
                <a16:creationId xmlns:a16="http://schemas.microsoft.com/office/drawing/2014/main" id="{D8A129DF-1DBC-728C-C8F5-11701FD520A8}"/>
              </a:ext>
            </a:extLst>
          </p:cNvPr>
          <p:cNvSpPr txBox="1"/>
          <p:nvPr/>
        </p:nvSpPr>
        <p:spPr>
          <a:xfrm>
            <a:off x="693575" y="4284641"/>
            <a:ext cx="3210219" cy="830997"/>
          </a:xfrm>
          <a:prstGeom prst="rect">
            <a:avLst/>
          </a:prstGeom>
          <a:noFill/>
        </p:spPr>
        <p:txBody>
          <a:bodyPr wrap="square">
            <a:spAutoFit/>
          </a:bodyPr>
          <a:lstStyle/>
          <a:p>
            <a:r>
              <a:rPr lang="en-GB" sz="2400" b="1">
                <a:solidFill>
                  <a:srgbClr val="701B75"/>
                </a:solidFill>
                <a:effectLst/>
                <a:latin typeface="Arial" panose="020B0604020202020204" pitchFamily="34" charset="0"/>
                <a:cs typeface="Arial" panose="020B0604020202020204" pitchFamily="34" charset="0"/>
              </a:rPr>
              <a:t>UK</a:t>
            </a:r>
            <a:r>
              <a:rPr lang="en-GB" sz="2400" b="1">
                <a:solidFill>
                  <a:srgbClr val="EA8200"/>
                </a:solidFill>
                <a:effectLst/>
                <a:latin typeface="Arial" panose="020B0604020202020204" pitchFamily="34" charset="0"/>
                <a:cs typeface="Arial" panose="020B0604020202020204" pitchFamily="34" charset="0"/>
              </a:rPr>
              <a:t> 0345 605 1956</a:t>
            </a:r>
          </a:p>
          <a:p>
            <a:r>
              <a:rPr lang="en-GB" sz="2400" b="1">
                <a:solidFill>
                  <a:srgbClr val="701B75"/>
                </a:solidFill>
                <a:latin typeface="Arial" panose="020B0604020202020204" pitchFamily="34" charset="0"/>
                <a:cs typeface="Arial" panose="020B0604020202020204" pitchFamily="34" charset="0"/>
              </a:rPr>
              <a:t>ROI</a:t>
            </a:r>
            <a:r>
              <a:rPr lang="en-GB" sz="2400" b="1">
                <a:solidFill>
                  <a:srgbClr val="EA8200"/>
                </a:solidFill>
                <a:latin typeface="Arial" panose="020B0604020202020204" pitchFamily="34" charset="0"/>
                <a:cs typeface="Arial" panose="020B0604020202020204" pitchFamily="34" charset="0"/>
              </a:rPr>
              <a:t> 1800 939 122</a:t>
            </a:r>
            <a:endParaRPr lang="en-US" sz="2400"/>
          </a:p>
        </p:txBody>
      </p:sp>
      <p:pic>
        <p:nvPicPr>
          <p:cNvPr id="25" name="Picture 24">
            <a:extLst>
              <a:ext uri="{FF2B5EF4-FFF2-40B4-BE49-F238E27FC236}">
                <a16:creationId xmlns:a16="http://schemas.microsoft.com/office/drawing/2014/main" id="{BDE8F7A3-5EB9-5365-DD9A-84B256F218BD}"/>
              </a:ext>
            </a:extLst>
          </p:cNvPr>
          <p:cNvPicPr>
            <a:picLocks noChangeAspect="1"/>
          </p:cNvPicPr>
          <p:nvPr/>
        </p:nvPicPr>
        <p:blipFill>
          <a:blip r:embed="rId4"/>
          <a:srcRect t="4866" b="4866"/>
          <a:stretch/>
        </p:blipFill>
        <p:spPr>
          <a:xfrm>
            <a:off x="630281" y="1736017"/>
            <a:ext cx="3407394" cy="2052637"/>
          </a:xfrm>
          <a:prstGeom prst="rect">
            <a:avLst/>
          </a:prstGeom>
        </p:spPr>
      </p:pic>
      <p:pic>
        <p:nvPicPr>
          <p:cNvPr id="26" name="Picture 25">
            <a:extLst>
              <a:ext uri="{FF2B5EF4-FFF2-40B4-BE49-F238E27FC236}">
                <a16:creationId xmlns:a16="http://schemas.microsoft.com/office/drawing/2014/main" id="{37DF3CE7-6B1C-7D4A-01E3-B2D9892A9087}"/>
              </a:ext>
            </a:extLst>
          </p:cNvPr>
          <p:cNvPicPr>
            <a:picLocks noChangeAspect="1"/>
          </p:cNvPicPr>
          <p:nvPr/>
        </p:nvPicPr>
        <p:blipFill rotWithShape="1">
          <a:blip r:embed="rId5"/>
          <a:srcRect t="17928" r="31471" b="66366"/>
          <a:stretch/>
        </p:blipFill>
        <p:spPr>
          <a:xfrm>
            <a:off x="790885" y="3864801"/>
            <a:ext cx="2014446" cy="461665"/>
          </a:xfrm>
          <a:prstGeom prst="rect">
            <a:avLst/>
          </a:prstGeom>
        </p:spPr>
      </p:pic>
      <p:sp>
        <p:nvSpPr>
          <p:cNvPr id="22" name="Rectangle 21">
            <a:extLst>
              <a:ext uri="{FF2B5EF4-FFF2-40B4-BE49-F238E27FC236}">
                <a16:creationId xmlns:a16="http://schemas.microsoft.com/office/drawing/2014/main" id="{D56260F9-21D8-7D70-E4C5-170D68818345}"/>
              </a:ext>
            </a:extLst>
          </p:cNvPr>
          <p:cNvSpPr/>
          <p:nvPr/>
        </p:nvSpPr>
        <p:spPr>
          <a:xfrm>
            <a:off x="617797" y="1725785"/>
            <a:ext cx="3407395" cy="3871550"/>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591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0E35BD-D83F-43C6-AF27-8075A68F74E6}"/>
              </a:ext>
            </a:extLst>
          </p:cNvPr>
          <p:cNvSpPr/>
          <p:nvPr/>
        </p:nvSpPr>
        <p:spPr>
          <a:xfrm>
            <a:off x="1" y="0"/>
            <a:ext cx="12191999" cy="6074418"/>
          </a:xfrm>
          <a:prstGeom prst="rect">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15" name="Rectangle 14">
            <a:extLst>
              <a:ext uri="{FF2B5EF4-FFF2-40B4-BE49-F238E27FC236}">
                <a16:creationId xmlns:a16="http://schemas.microsoft.com/office/drawing/2014/main" id="{7F002663-F21A-A7DE-705D-F17D6E986F1B}"/>
              </a:ext>
            </a:extLst>
          </p:cNvPr>
          <p:cNvSpPr/>
          <p:nvPr/>
        </p:nvSpPr>
        <p:spPr>
          <a:xfrm>
            <a:off x="4181753" y="1222131"/>
            <a:ext cx="7555978" cy="4537646"/>
          </a:xfrm>
          <a:prstGeom prst="rect">
            <a:avLst/>
          </a:prstGeom>
          <a:solidFill>
            <a:srgbClr val="FFFFFF">
              <a:alpha val="10226"/>
            </a:srgbClr>
          </a:solid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13462EC-438E-8A63-DA48-6FA48D9BB4A0}"/>
              </a:ext>
            </a:extLst>
          </p:cNvPr>
          <p:cNvSpPr txBox="1"/>
          <p:nvPr/>
        </p:nvSpPr>
        <p:spPr>
          <a:xfrm>
            <a:off x="8099461" y="3670352"/>
            <a:ext cx="3484020" cy="1862048"/>
          </a:xfrm>
          <a:prstGeom prst="rect">
            <a:avLst/>
          </a:prstGeom>
          <a:noFill/>
        </p:spPr>
        <p:txBody>
          <a:bodyPr wrap="square">
            <a:spAutoFit/>
          </a:bodyPr>
          <a:lstStyle/>
          <a:p>
            <a:r>
              <a:rPr lang="en-GB" sz="2000" b="1">
                <a:solidFill>
                  <a:srgbClr val="FAC842"/>
                </a:solidFill>
                <a:effectLst/>
                <a:latin typeface="Arial" panose="020B0604020202020204" pitchFamily="34" charset="0"/>
                <a:cs typeface="Arial" panose="020B0604020202020204" pitchFamily="34" charset="0"/>
              </a:rPr>
              <a:t>#</a:t>
            </a:r>
            <a:r>
              <a:rPr lang="en-GB" sz="2000" b="1" err="1">
                <a:solidFill>
                  <a:srgbClr val="FAC842"/>
                </a:solidFill>
                <a:effectLst/>
                <a:latin typeface="Arial" panose="020B0604020202020204" pitchFamily="34" charset="0"/>
                <a:cs typeface="Arial" panose="020B0604020202020204" pitchFamily="34" charset="0"/>
              </a:rPr>
              <a:t>MakeItVisible</a:t>
            </a:r>
            <a:r>
              <a:rPr lang="en-GB" sz="2000" b="1">
                <a:solidFill>
                  <a:srgbClr val="FAC842"/>
                </a:solidFill>
                <a:effectLst/>
                <a:latin typeface="Arial" panose="020B0604020202020204" pitchFamily="34" charset="0"/>
                <a:cs typeface="Arial" panose="020B0604020202020204" pitchFamily="34" charset="0"/>
              </a:rPr>
              <a:t> Portal</a:t>
            </a:r>
            <a:endParaRPr lang="en-GB" sz="2000">
              <a:solidFill>
                <a:srgbClr val="FAC842"/>
              </a:solidFill>
              <a:effectLst/>
              <a:latin typeface="Arial" panose="020B0604020202020204" pitchFamily="34" charset="0"/>
              <a:cs typeface="Arial" panose="020B0604020202020204" pitchFamily="34" charset="0"/>
            </a:endParaRPr>
          </a:p>
          <a:p>
            <a:r>
              <a:rPr lang="en-GB" sz="1900">
                <a:solidFill>
                  <a:schemeClr val="bg1"/>
                </a:solidFill>
                <a:latin typeface="Arial" panose="020B0604020202020204" pitchFamily="34" charset="0"/>
                <a:cs typeface="Arial" panose="020B0604020202020204" pitchFamily="34" charset="0"/>
              </a:rPr>
              <a:t>An online portal d</a:t>
            </a:r>
            <a:r>
              <a:rPr lang="en-GB" sz="1900" b="0" i="0">
                <a:solidFill>
                  <a:schemeClr val="bg1"/>
                </a:solidFill>
                <a:effectLst/>
                <a:latin typeface="Arial" panose="020B0604020202020204" pitchFamily="34" charset="0"/>
                <a:cs typeface="Arial" panose="020B0604020202020204" pitchFamily="34" charset="0"/>
              </a:rPr>
              <a:t>edicated to improving the welfare and wellbeing of everyone working </a:t>
            </a:r>
          </a:p>
          <a:p>
            <a:r>
              <a:rPr lang="en-GB" sz="1900" b="0" i="0">
                <a:solidFill>
                  <a:schemeClr val="bg1"/>
                </a:solidFill>
                <a:effectLst/>
                <a:latin typeface="Arial" panose="020B0604020202020204" pitchFamily="34" charset="0"/>
                <a:cs typeface="Arial" panose="020B0604020202020204" pitchFamily="34" charset="0"/>
              </a:rPr>
              <a:t>in construction or the allied trades. </a:t>
            </a:r>
            <a:endParaRPr lang="en-GB" sz="1900" i="0">
              <a:solidFill>
                <a:schemeClr val="bg1"/>
              </a:solidFill>
              <a:effectLst/>
              <a:latin typeface="Arial" panose="020B0604020202020204" pitchFamily="34" charset="0"/>
              <a:cs typeface="Arial" panose="020B0604020202020204" pitchFamily="34" charset="0"/>
            </a:endParaRPr>
          </a:p>
        </p:txBody>
      </p:sp>
      <p:pic>
        <p:nvPicPr>
          <p:cNvPr id="22" name="Picture 21" descr="A person holding a tablet&#10;&#10;Description automatically generated with low confidence">
            <a:extLst>
              <a:ext uri="{FF2B5EF4-FFF2-40B4-BE49-F238E27FC236}">
                <a16:creationId xmlns:a16="http://schemas.microsoft.com/office/drawing/2014/main" id="{E0C460A7-F823-A21F-D1BA-ACE2A051FE22}"/>
              </a:ext>
            </a:extLst>
          </p:cNvPr>
          <p:cNvPicPr>
            <a:picLocks noChangeAspect="1"/>
          </p:cNvPicPr>
          <p:nvPr/>
        </p:nvPicPr>
        <p:blipFill rotWithShape="1">
          <a:blip r:embed="rId3"/>
          <a:srcRect l="16391" t="12494" r="5646" b="16667"/>
          <a:stretch/>
        </p:blipFill>
        <p:spPr>
          <a:xfrm>
            <a:off x="8192178" y="1401272"/>
            <a:ext cx="3391302" cy="2052637"/>
          </a:xfrm>
          <a:prstGeom prst="rect">
            <a:avLst/>
          </a:prstGeom>
        </p:spPr>
      </p:pic>
      <p:sp>
        <p:nvSpPr>
          <p:cNvPr id="4" name="TextBox 3">
            <a:extLst>
              <a:ext uri="{FF2B5EF4-FFF2-40B4-BE49-F238E27FC236}">
                <a16:creationId xmlns:a16="http://schemas.microsoft.com/office/drawing/2014/main" id="{97492A89-2ACE-5109-E8C9-012B05B2CA51}"/>
              </a:ext>
            </a:extLst>
          </p:cNvPr>
          <p:cNvSpPr txBox="1"/>
          <p:nvPr/>
        </p:nvSpPr>
        <p:spPr>
          <a:xfrm>
            <a:off x="0" y="367993"/>
            <a:ext cx="12192000" cy="646331"/>
          </a:xfrm>
          <a:prstGeom prst="rect">
            <a:avLst/>
          </a:prstGeom>
          <a:noFill/>
        </p:spPr>
        <p:txBody>
          <a:bodyPr wrap="square">
            <a:spAutoFit/>
          </a:bodyPr>
          <a:lstStyle/>
          <a:p>
            <a:pPr algn="ctr"/>
            <a:r>
              <a:rPr lang="en-GB" sz="3600" b="1">
                <a:solidFill>
                  <a:schemeClr val="bg1"/>
                </a:solidFill>
                <a:effectLst/>
                <a:latin typeface="Arial" panose="020B0604020202020204" pitchFamily="34" charset="0"/>
                <a:cs typeface="Arial" panose="020B0604020202020204" pitchFamily="34" charset="0"/>
              </a:rPr>
              <a:t>FREE SERVICES</a:t>
            </a:r>
          </a:p>
        </p:txBody>
      </p:sp>
      <p:sp>
        <p:nvSpPr>
          <p:cNvPr id="5" name="TextBox 4">
            <a:extLst>
              <a:ext uri="{FF2B5EF4-FFF2-40B4-BE49-F238E27FC236}">
                <a16:creationId xmlns:a16="http://schemas.microsoft.com/office/drawing/2014/main" id="{1E69D800-054D-BBC2-65CB-E60A90E1B65C}"/>
              </a:ext>
            </a:extLst>
          </p:cNvPr>
          <p:cNvSpPr txBox="1"/>
          <p:nvPr/>
        </p:nvSpPr>
        <p:spPr>
          <a:xfrm>
            <a:off x="4341739" y="3670352"/>
            <a:ext cx="3788172" cy="1785104"/>
          </a:xfrm>
          <a:prstGeom prst="rect">
            <a:avLst/>
          </a:prstGeom>
          <a:noFill/>
        </p:spPr>
        <p:txBody>
          <a:bodyPr wrap="square">
            <a:spAutoFit/>
          </a:bodyPr>
          <a:lstStyle/>
          <a:p>
            <a:r>
              <a:rPr lang="en-GB" sz="2000" b="1">
                <a:solidFill>
                  <a:srgbClr val="FAC842"/>
                </a:solidFill>
                <a:effectLst/>
                <a:latin typeface="Arial" panose="020B0604020202020204" pitchFamily="34" charset="0"/>
                <a:cs typeface="Arial" panose="020B0604020202020204" pitchFamily="34" charset="0"/>
              </a:rPr>
              <a:t>Construction Industry App</a:t>
            </a:r>
            <a:endParaRPr lang="en-GB" sz="2000">
              <a:solidFill>
                <a:srgbClr val="FAC842"/>
              </a:solidFill>
              <a:effectLst/>
              <a:latin typeface="Arial" panose="020B0604020202020204" pitchFamily="34" charset="0"/>
              <a:cs typeface="Arial" panose="020B0604020202020204" pitchFamily="34" charset="0"/>
            </a:endParaRPr>
          </a:p>
          <a:p>
            <a:r>
              <a:rPr lang="en-GB">
                <a:solidFill>
                  <a:schemeClr val="bg1"/>
                </a:solidFill>
                <a:effectLst/>
                <a:latin typeface="Arial" panose="020B0604020202020204" pitchFamily="34" charset="0"/>
                <a:cs typeface="Arial" panose="020B0604020202020204" pitchFamily="34" charset="0"/>
              </a:rPr>
              <a:t>Offering advice on a </a:t>
            </a:r>
            <a:r>
              <a:rPr lang="en-GB">
                <a:solidFill>
                  <a:schemeClr val="bg1"/>
                </a:solidFill>
                <a:latin typeface="Arial" panose="020B0604020202020204" pitchFamily="34" charset="0"/>
                <a:cs typeface="Arial" panose="020B0604020202020204" pitchFamily="34" charset="0"/>
              </a:rPr>
              <a:t>v</a:t>
            </a:r>
            <a:r>
              <a:rPr lang="en-GB">
                <a:solidFill>
                  <a:schemeClr val="bg1"/>
                </a:solidFill>
                <a:effectLst/>
                <a:latin typeface="Arial" panose="020B0604020202020204" pitchFamily="34" charset="0"/>
                <a:cs typeface="Arial" panose="020B0604020202020204" pitchFamily="34" charset="0"/>
              </a:rPr>
              <a:t>ariety </a:t>
            </a:r>
          </a:p>
          <a:p>
            <a:r>
              <a:rPr lang="en-GB">
                <a:solidFill>
                  <a:schemeClr val="bg1"/>
                </a:solidFill>
                <a:effectLst/>
                <a:latin typeface="Arial" panose="020B0604020202020204" pitchFamily="34" charset="0"/>
                <a:cs typeface="Arial" panose="020B0604020202020204" pitchFamily="34" charset="0"/>
              </a:rPr>
              <a:t>of issues, self-assessment </a:t>
            </a:r>
          </a:p>
          <a:p>
            <a:r>
              <a:rPr lang="en-GB">
                <a:solidFill>
                  <a:schemeClr val="bg1"/>
                </a:solidFill>
                <a:effectLst/>
                <a:latin typeface="Arial" panose="020B0604020202020204" pitchFamily="34" charset="0"/>
                <a:cs typeface="Arial" panose="020B0604020202020204" pitchFamily="34" charset="0"/>
              </a:rPr>
              <a:t>tools, coping strategies and </a:t>
            </a:r>
          </a:p>
          <a:p>
            <a:r>
              <a:rPr lang="en-GB">
                <a:solidFill>
                  <a:schemeClr val="bg1"/>
                </a:solidFill>
                <a:effectLst/>
                <a:latin typeface="Arial" panose="020B0604020202020204" pitchFamily="34" charset="0"/>
                <a:cs typeface="Arial" panose="020B0604020202020204" pitchFamily="34" charset="0"/>
              </a:rPr>
              <a:t>referral pathways to access </a:t>
            </a:r>
          </a:p>
          <a:p>
            <a:r>
              <a:rPr lang="en-GB">
                <a:solidFill>
                  <a:schemeClr val="bg1"/>
                </a:solidFill>
                <a:effectLst/>
                <a:latin typeface="Arial" panose="020B0604020202020204" pitchFamily="34" charset="0"/>
                <a:cs typeface="Arial" panose="020B0604020202020204" pitchFamily="34" charset="0"/>
              </a:rPr>
              <a:t>expert advice and support.</a:t>
            </a:r>
          </a:p>
        </p:txBody>
      </p:sp>
      <p:pic>
        <p:nvPicPr>
          <p:cNvPr id="9" name="Picture 8">
            <a:extLst>
              <a:ext uri="{FF2B5EF4-FFF2-40B4-BE49-F238E27FC236}">
                <a16:creationId xmlns:a16="http://schemas.microsoft.com/office/drawing/2014/main" id="{B33F1BD6-F324-5825-BDB5-5B0F037928ED}"/>
              </a:ext>
            </a:extLst>
          </p:cNvPr>
          <p:cNvPicPr>
            <a:picLocks noChangeAspect="1"/>
          </p:cNvPicPr>
          <p:nvPr/>
        </p:nvPicPr>
        <p:blipFill rotWithShape="1">
          <a:blip r:embed="rId4"/>
          <a:srcRect l="5935" t="1129" r="12248" b="10717"/>
          <a:stretch/>
        </p:blipFill>
        <p:spPr>
          <a:xfrm>
            <a:off x="4409351" y="1396201"/>
            <a:ext cx="3391302" cy="2049136"/>
          </a:xfrm>
          <a:prstGeom prst="rect">
            <a:avLst/>
          </a:prstGeom>
        </p:spPr>
      </p:pic>
      <p:grpSp>
        <p:nvGrpSpPr>
          <p:cNvPr id="10" name="Group 9">
            <a:extLst>
              <a:ext uri="{FF2B5EF4-FFF2-40B4-BE49-F238E27FC236}">
                <a16:creationId xmlns:a16="http://schemas.microsoft.com/office/drawing/2014/main" id="{4A73DF6B-3C0E-E942-66DE-123A17E9D0C8}"/>
              </a:ext>
            </a:extLst>
          </p:cNvPr>
          <p:cNvGrpSpPr/>
          <p:nvPr/>
        </p:nvGrpSpPr>
        <p:grpSpPr>
          <a:xfrm>
            <a:off x="6412673" y="3120878"/>
            <a:ext cx="1245963" cy="193201"/>
            <a:chOff x="4583636" y="4991054"/>
            <a:chExt cx="1245963" cy="193201"/>
          </a:xfrm>
        </p:grpSpPr>
        <p:pic>
          <p:nvPicPr>
            <p:cNvPr id="11" name="Picture 10" descr="A picture containing text, font, screenshot, graphics&#10;&#10;Description automatically generated">
              <a:extLst>
                <a:ext uri="{FF2B5EF4-FFF2-40B4-BE49-F238E27FC236}">
                  <a16:creationId xmlns:a16="http://schemas.microsoft.com/office/drawing/2014/main" id="{184E429D-E370-2B62-DE04-05B95A8AF995}"/>
                </a:ext>
              </a:extLst>
            </p:cNvPr>
            <p:cNvPicPr>
              <a:picLocks noChangeAspect="1"/>
            </p:cNvPicPr>
            <p:nvPr/>
          </p:nvPicPr>
          <p:blipFill rotWithShape="1">
            <a:blip r:embed="rId5"/>
            <a:srcRect b="66858"/>
            <a:stretch/>
          </p:blipFill>
          <p:spPr>
            <a:xfrm>
              <a:off x="5246646" y="4991055"/>
              <a:ext cx="582953" cy="193200"/>
            </a:xfrm>
            <a:prstGeom prst="rect">
              <a:avLst/>
            </a:prstGeom>
          </p:spPr>
        </p:pic>
        <p:pic>
          <p:nvPicPr>
            <p:cNvPr id="12" name="Picture 11" descr="A picture containing text, font, screenshot, graphics&#10;&#10;Description automatically generated">
              <a:extLst>
                <a:ext uri="{FF2B5EF4-FFF2-40B4-BE49-F238E27FC236}">
                  <a16:creationId xmlns:a16="http://schemas.microsoft.com/office/drawing/2014/main" id="{A12F3989-2C59-57B4-41CF-11930AD263A3}"/>
                </a:ext>
              </a:extLst>
            </p:cNvPr>
            <p:cNvPicPr>
              <a:picLocks noChangeAspect="1"/>
            </p:cNvPicPr>
            <p:nvPr/>
          </p:nvPicPr>
          <p:blipFill rotWithShape="1">
            <a:blip r:embed="rId5"/>
            <a:srcRect t="38811" b="28047"/>
            <a:stretch/>
          </p:blipFill>
          <p:spPr>
            <a:xfrm>
              <a:off x="4583636" y="4991054"/>
              <a:ext cx="582953" cy="193200"/>
            </a:xfrm>
            <a:prstGeom prst="rect">
              <a:avLst/>
            </a:prstGeom>
          </p:spPr>
        </p:pic>
      </p:grpSp>
      <p:sp>
        <p:nvSpPr>
          <p:cNvPr id="13" name="TextBox 12">
            <a:extLst>
              <a:ext uri="{FF2B5EF4-FFF2-40B4-BE49-F238E27FC236}">
                <a16:creationId xmlns:a16="http://schemas.microsoft.com/office/drawing/2014/main" id="{A7B87032-D797-A81E-4BC2-CBDAAD1C4D19}"/>
              </a:ext>
            </a:extLst>
          </p:cNvPr>
          <p:cNvSpPr txBox="1"/>
          <p:nvPr/>
        </p:nvSpPr>
        <p:spPr>
          <a:xfrm>
            <a:off x="554398" y="3661560"/>
            <a:ext cx="3715451" cy="1938992"/>
          </a:xfrm>
          <a:prstGeom prst="rect">
            <a:avLst/>
          </a:prstGeom>
          <a:noFill/>
        </p:spPr>
        <p:txBody>
          <a:bodyPr wrap="square">
            <a:spAutoFit/>
          </a:bodyPr>
          <a:lstStyle/>
          <a:p>
            <a:r>
              <a:rPr lang="en-GB" sz="2000" b="1">
                <a:solidFill>
                  <a:srgbClr val="FAC842"/>
                </a:solidFill>
                <a:effectLst/>
                <a:latin typeface="Arial" panose="020B0604020202020204" pitchFamily="34" charset="0"/>
                <a:cs typeface="Arial" panose="020B0604020202020204" pitchFamily="34" charset="0"/>
              </a:rPr>
              <a:t>TEXT ‘HARDHAT’</a:t>
            </a:r>
            <a:endParaRPr lang="en-GB" sz="2000">
              <a:solidFill>
                <a:srgbClr val="FAC842"/>
              </a:solidFill>
              <a:effectLst/>
              <a:latin typeface="Arial" panose="020B0604020202020204" pitchFamily="34" charset="0"/>
              <a:cs typeface="Arial" panose="020B0604020202020204" pitchFamily="34" charset="0"/>
            </a:endParaRPr>
          </a:p>
          <a:p>
            <a:r>
              <a:rPr lang="en-GB" sz="2000">
                <a:solidFill>
                  <a:schemeClr val="bg1"/>
                </a:solidFill>
                <a:effectLst/>
                <a:latin typeface="Arial" panose="020B0604020202020204" pitchFamily="34" charset="0"/>
                <a:cs typeface="Arial" panose="020B0604020202020204" pitchFamily="34" charset="0"/>
              </a:rPr>
              <a:t>24/7 service that gives immediate access </a:t>
            </a:r>
          </a:p>
          <a:p>
            <a:r>
              <a:rPr lang="en-GB" sz="2000">
                <a:solidFill>
                  <a:schemeClr val="bg1"/>
                </a:solidFill>
                <a:effectLst/>
                <a:latin typeface="Arial" panose="020B0604020202020204" pitchFamily="34" charset="0"/>
                <a:cs typeface="Arial" panose="020B0604020202020204" pitchFamily="34" charset="0"/>
              </a:rPr>
              <a:t>to text back counselling</a:t>
            </a:r>
          </a:p>
          <a:p>
            <a:r>
              <a:rPr lang="en-GB" sz="2000">
                <a:solidFill>
                  <a:schemeClr val="bg1"/>
                </a:solidFill>
                <a:effectLst/>
                <a:latin typeface="Avenir" panose="02000503020000020003" pitchFamily="2" charset="0"/>
              </a:rPr>
              <a:t>Text </a:t>
            </a:r>
            <a:r>
              <a:rPr lang="en-GB" sz="2000" b="1">
                <a:solidFill>
                  <a:srgbClr val="FAC842"/>
                </a:solidFill>
                <a:effectLst/>
                <a:latin typeface="Avenir" panose="02000503020000020003" pitchFamily="2" charset="0"/>
              </a:rPr>
              <a:t>HARDHAT</a:t>
            </a:r>
            <a:r>
              <a:rPr lang="en-GB" sz="2000">
                <a:effectLst/>
                <a:latin typeface="Avenir" panose="02000503020000020003" pitchFamily="2" charset="0"/>
              </a:rPr>
              <a:t> </a:t>
            </a:r>
            <a:r>
              <a:rPr lang="en-GB" sz="2000">
                <a:solidFill>
                  <a:schemeClr val="bg1"/>
                </a:solidFill>
                <a:effectLst/>
                <a:latin typeface="Avenir" panose="02000503020000020003" pitchFamily="2" charset="0"/>
              </a:rPr>
              <a:t>to </a:t>
            </a:r>
            <a:r>
              <a:rPr lang="en-GB" sz="2000" b="1">
                <a:solidFill>
                  <a:schemeClr val="bg1"/>
                </a:solidFill>
                <a:effectLst/>
                <a:latin typeface="Avenir" panose="02000503020000020003" pitchFamily="2" charset="0"/>
              </a:rPr>
              <a:t>85258</a:t>
            </a:r>
            <a:r>
              <a:rPr lang="en-GB" sz="2000">
                <a:solidFill>
                  <a:schemeClr val="bg1"/>
                </a:solidFill>
                <a:effectLst/>
                <a:latin typeface="Avenir" panose="02000503020000020003" pitchFamily="2" charset="0"/>
              </a:rPr>
              <a:t> </a:t>
            </a:r>
            <a:r>
              <a:rPr lang="en-GB" sz="1600">
                <a:solidFill>
                  <a:schemeClr val="bg1"/>
                </a:solidFill>
                <a:effectLst/>
                <a:latin typeface="Avenir" panose="02000503020000020003" pitchFamily="2" charset="0"/>
              </a:rPr>
              <a:t>(UK)</a:t>
            </a:r>
          </a:p>
          <a:p>
            <a:endParaRPr lang="en-GB" sz="2000">
              <a:solidFill>
                <a:schemeClr val="bg1"/>
              </a:solidFill>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3B472AF-3D34-0F3C-1061-12C005148D35}"/>
              </a:ext>
            </a:extLst>
          </p:cNvPr>
          <p:cNvPicPr>
            <a:picLocks noChangeAspect="1"/>
          </p:cNvPicPr>
          <p:nvPr/>
        </p:nvPicPr>
        <p:blipFill rotWithShape="1">
          <a:blip r:embed="rId6"/>
          <a:srcRect t="2457" b="37303"/>
          <a:stretch/>
        </p:blipFill>
        <p:spPr>
          <a:xfrm>
            <a:off x="623888" y="1387409"/>
            <a:ext cx="3407394" cy="2052637"/>
          </a:xfrm>
          <a:prstGeom prst="rect">
            <a:avLst/>
          </a:prstGeom>
        </p:spPr>
      </p:pic>
    </p:spTree>
    <p:extLst>
      <p:ext uri="{BB962C8B-B14F-4D97-AF65-F5344CB8AC3E}">
        <p14:creationId xmlns:p14="http://schemas.microsoft.com/office/powerpoint/2010/main" val="268429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4996C8-B2F2-A8BA-D93C-19A9914EF3AE}"/>
              </a:ext>
            </a:extLst>
          </p:cNvPr>
          <p:cNvSpPr txBox="1"/>
          <p:nvPr/>
        </p:nvSpPr>
        <p:spPr>
          <a:xfrm>
            <a:off x="0" y="667537"/>
            <a:ext cx="12192000" cy="646331"/>
          </a:xfrm>
          <a:prstGeom prst="rect">
            <a:avLst/>
          </a:prstGeom>
          <a:noFill/>
        </p:spPr>
        <p:txBody>
          <a:bodyPr wrap="square">
            <a:spAutoFit/>
          </a:bodyPr>
          <a:lstStyle/>
          <a:p>
            <a:pPr algn="ctr"/>
            <a:r>
              <a:rPr lang="en-GB" sz="3600" b="1">
                <a:solidFill>
                  <a:srgbClr val="5E9DD4"/>
                </a:solidFill>
                <a:effectLst/>
                <a:latin typeface="Arial" panose="020B0604020202020204" pitchFamily="34" charset="0"/>
                <a:cs typeface="Arial" panose="020B0604020202020204" pitchFamily="34" charset="0"/>
              </a:rPr>
              <a:t>FREE ONLINE MENTAL HEALTH TRAINING </a:t>
            </a:r>
          </a:p>
        </p:txBody>
      </p:sp>
      <p:sp>
        <p:nvSpPr>
          <p:cNvPr id="5" name="Content Placeholder 2">
            <a:extLst>
              <a:ext uri="{FF2B5EF4-FFF2-40B4-BE49-F238E27FC236}">
                <a16:creationId xmlns:a16="http://schemas.microsoft.com/office/drawing/2014/main" id="{024E263D-846E-2BBC-290A-C20EBC4F13C7}"/>
              </a:ext>
            </a:extLst>
          </p:cNvPr>
          <p:cNvSpPr txBox="1">
            <a:spLocks/>
          </p:cNvSpPr>
          <p:nvPr/>
        </p:nvSpPr>
        <p:spPr>
          <a:xfrm>
            <a:off x="844771" y="2441676"/>
            <a:ext cx="6394231" cy="38364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A033"/>
              </a:buClr>
              <a:buNone/>
            </a:pPr>
            <a:r>
              <a:rPr lang="en-GB">
                <a:solidFill>
                  <a:schemeClr val="bg2">
                    <a:lumMod val="25000"/>
                  </a:schemeClr>
                </a:solidFill>
                <a:latin typeface="Arial" panose="020B0604020202020204" pitchFamily="34" charset="0"/>
                <a:cs typeface="Arial" panose="020B0604020202020204" pitchFamily="34" charset="0"/>
              </a:rPr>
              <a:t>The Home Builders Federation and the Lighthouse Charity have teamed up to offer </a:t>
            </a:r>
            <a:r>
              <a:rPr lang="en-GB" b="1">
                <a:solidFill>
                  <a:srgbClr val="FAC842"/>
                </a:solidFill>
                <a:latin typeface="Arial" panose="020B0604020202020204" pitchFamily="34" charset="0"/>
                <a:cs typeface="Arial" panose="020B0604020202020204" pitchFamily="34" charset="0"/>
              </a:rPr>
              <a:t>free online training </a:t>
            </a:r>
            <a:r>
              <a:rPr lang="en-GB">
                <a:solidFill>
                  <a:schemeClr val="bg2">
                    <a:lumMod val="25000"/>
                  </a:schemeClr>
                </a:solidFill>
                <a:latin typeface="Arial" panose="020B0604020202020204" pitchFamily="34" charset="0"/>
                <a:cs typeface="Arial" panose="020B0604020202020204" pitchFamily="34" charset="0"/>
              </a:rPr>
              <a:t>to increase mental health awareness </a:t>
            </a:r>
            <a:br>
              <a:rPr lang="en-GB">
                <a:solidFill>
                  <a:schemeClr val="bg2">
                    <a:lumMod val="25000"/>
                  </a:schemeClr>
                </a:solidFill>
                <a:latin typeface="Arial" panose="020B0604020202020204" pitchFamily="34" charset="0"/>
                <a:cs typeface="Arial" panose="020B0604020202020204" pitchFamily="34" charset="0"/>
              </a:rPr>
            </a:br>
            <a:r>
              <a:rPr lang="en-GB">
                <a:solidFill>
                  <a:schemeClr val="bg2">
                    <a:lumMod val="25000"/>
                  </a:schemeClr>
                </a:solidFill>
                <a:latin typeface="Arial" panose="020B0604020202020204" pitchFamily="34" charset="0"/>
                <a:cs typeface="Arial" panose="020B0604020202020204" pitchFamily="34" charset="0"/>
              </a:rPr>
              <a:t>within the home building industry and </a:t>
            </a:r>
            <a:r>
              <a:rPr lang="en-GB" b="1">
                <a:solidFill>
                  <a:srgbClr val="FAC842"/>
                </a:solidFill>
                <a:latin typeface="Arial" panose="020B0604020202020204" pitchFamily="34" charset="0"/>
                <a:cs typeface="Arial" panose="020B0604020202020204" pitchFamily="34" charset="0"/>
              </a:rPr>
              <a:t>support</a:t>
            </a:r>
            <a:r>
              <a:rPr lang="en-GB">
                <a:solidFill>
                  <a:schemeClr val="bg2">
                    <a:lumMod val="25000"/>
                  </a:schemeClr>
                </a:solidFill>
                <a:latin typeface="Arial" panose="020B0604020202020204" pitchFamily="34" charset="0"/>
                <a:cs typeface="Arial" panose="020B0604020202020204" pitchFamily="34" charset="0"/>
              </a:rPr>
              <a:t> with common triggers for the construction community.</a:t>
            </a:r>
          </a:p>
        </p:txBody>
      </p:sp>
      <p:sp>
        <p:nvSpPr>
          <p:cNvPr id="6" name="TextBox 5">
            <a:extLst>
              <a:ext uri="{FF2B5EF4-FFF2-40B4-BE49-F238E27FC236}">
                <a16:creationId xmlns:a16="http://schemas.microsoft.com/office/drawing/2014/main" id="{89F4F3C8-61F7-E0D5-5490-10511AB1D547}"/>
              </a:ext>
            </a:extLst>
          </p:cNvPr>
          <p:cNvSpPr txBox="1"/>
          <p:nvPr/>
        </p:nvSpPr>
        <p:spPr>
          <a:xfrm>
            <a:off x="0" y="1140445"/>
            <a:ext cx="12192000" cy="646331"/>
          </a:xfrm>
          <a:prstGeom prst="rect">
            <a:avLst/>
          </a:prstGeom>
          <a:noFill/>
        </p:spPr>
        <p:txBody>
          <a:bodyPr wrap="square">
            <a:spAutoFit/>
          </a:bodyPr>
          <a:lstStyle/>
          <a:p>
            <a:pPr algn="ctr"/>
            <a:r>
              <a:rPr lang="en-GB" sz="3600" b="1">
                <a:solidFill>
                  <a:srgbClr val="FAC842"/>
                </a:solidFill>
                <a:latin typeface="Arial" panose="020B0604020202020204" pitchFamily="34" charset="0"/>
                <a:cs typeface="Arial" panose="020B0604020202020204" pitchFamily="34" charset="0"/>
              </a:rPr>
              <a:t>Sign up today</a:t>
            </a:r>
            <a:endParaRPr lang="en-GB" sz="3600" b="1">
              <a:solidFill>
                <a:srgbClr val="FAC842"/>
              </a:solidFill>
              <a:effectLst/>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8FB5883-CC1F-A4FE-2069-B458764EAC34}"/>
              </a:ext>
            </a:extLst>
          </p:cNvPr>
          <p:cNvSpPr txBox="1">
            <a:spLocks/>
          </p:cNvSpPr>
          <p:nvPr/>
        </p:nvSpPr>
        <p:spPr>
          <a:xfrm>
            <a:off x="7943850" y="1948541"/>
            <a:ext cx="2893483" cy="42419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A033"/>
              </a:buClr>
              <a:buNone/>
            </a:pPr>
            <a:r>
              <a:rPr lang="en-GB">
                <a:solidFill>
                  <a:schemeClr val="bg2">
                    <a:lumMod val="25000"/>
                  </a:schemeClr>
                </a:solidFill>
                <a:latin typeface="Arial" panose="020B0604020202020204" pitchFamily="34" charset="0"/>
                <a:cs typeface="Arial" panose="020B0604020202020204" pitchFamily="34" charset="0"/>
              </a:rPr>
              <a:t>Scan to book or visit HBF.co.uk </a:t>
            </a:r>
          </a:p>
        </p:txBody>
      </p:sp>
      <p:pic>
        <p:nvPicPr>
          <p:cNvPr id="8" name="Picture 7" descr="A qr code with a white background&#10;&#10;Description automatically generated">
            <a:extLst>
              <a:ext uri="{FF2B5EF4-FFF2-40B4-BE49-F238E27FC236}">
                <a16:creationId xmlns:a16="http://schemas.microsoft.com/office/drawing/2014/main" id="{7262F51A-6010-051A-7D54-1D0C8153BC93}"/>
              </a:ext>
            </a:extLst>
          </p:cNvPr>
          <p:cNvPicPr>
            <a:picLocks noChangeAspect="1"/>
          </p:cNvPicPr>
          <p:nvPr/>
        </p:nvPicPr>
        <p:blipFill>
          <a:blip r:embed="rId3"/>
          <a:stretch>
            <a:fillRect/>
          </a:stretch>
        </p:blipFill>
        <p:spPr>
          <a:xfrm>
            <a:off x="7943850" y="2763229"/>
            <a:ext cx="3056466" cy="3056466"/>
          </a:xfrm>
          <a:prstGeom prst="rect">
            <a:avLst/>
          </a:prstGeom>
        </p:spPr>
      </p:pic>
    </p:spTree>
    <p:extLst>
      <p:ext uri="{BB962C8B-B14F-4D97-AF65-F5344CB8AC3E}">
        <p14:creationId xmlns:p14="http://schemas.microsoft.com/office/powerpoint/2010/main" val="18177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BA1314-D29E-4472-2924-888095EA8A67}"/>
              </a:ext>
            </a:extLst>
          </p:cNvPr>
          <p:cNvSpPr/>
          <p:nvPr/>
        </p:nvSpPr>
        <p:spPr>
          <a:xfrm>
            <a:off x="0" y="0"/>
            <a:ext cx="12191999" cy="6074418"/>
          </a:xfrm>
          <a:prstGeom prst="rect">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7" name="TextBox 6">
            <a:extLst>
              <a:ext uri="{FF2B5EF4-FFF2-40B4-BE49-F238E27FC236}">
                <a16:creationId xmlns:a16="http://schemas.microsoft.com/office/drawing/2014/main" id="{57C82D5B-E55E-0422-0B13-6447DF0E5AB5}"/>
              </a:ext>
            </a:extLst>
          </p:cNvPr>
          <p:cNvSpPr txBox="1"/>
          <p:nvPr/>
        </p:nvSpPr>
        <p:spPr>
          <a:xfrm>
            <a:off x="0" y="450254"/>
            <a:ext cx="12192000" cy="1200329"/>
          </a:xfrm>
          <a:prstGeom prst="rect">
            <a:avLst/>
          </a:prstGeom>
          <a:noFill/>
        </p:spPr>
        <p:txBody>
          <a:bodyPr wrap="square">
            <a:spAutoFit/>
          </a:bodyPr>
          <a:lstStyle/>
          <a:p>
            <a:pPr algn="ctr"/>
            <a:r>
              <a:rPr lang="en-GB" sz="3600" b="1">
                <a:solidFill>
                  <a:schemeClr val="bg1"/>
                </a:solidFill>
                <a:effectLst/>
                <a:latin typeface="Arial" panose="020B0604020202020204" pitchFamily="34" charset="0"/>
                <a:cs typeface="Arial" panose="020B0604020202020204" pitchFamily="34" charset="0"/>
              </a:rPr>
              <a:t>IF YOU ARE STRUGGLING</a:t>
            </a:r>
          </a:p>
          <a:p>
            <a:pPr algn="ctr"/>
            <a:r>
              <a:rPr lang="en-GB" sz="3600" b="1">
                <a:solidFill>
                  <a:schemeClr val="bg1"/>
                </a:solidFill>
                <a:effectLst/>
                <a:latin typeface="Arial" panose="020B0604020202020204" pitchFamily="34" charset="0"/>
                <a:cs typeface="Arial" panose="020B0604020202020204" pitchFamily="34" charset="0"/>
              </a:rPr>
              <a:t>YOU ARE NOT ALONE. </a:t>
            </a:r>
          </a:p>
        </p:txBody>
      </p:sp>
      <p:sp>
        <p:nvSpPr>
          <p:cNvPr id="5" name="TextBox 4">
            <a:extLst>
              <a:ext uri="{FF2B5EF4-FFF2-40B4-BE49-F238E27FC236}">
                <a16:creationId xmlns:a16="http://schemas.microsoft.com/office/drawing/2014/main" id="{7F4AAC67-2203-3DAF-9294-4A663946B4EB}"/>
              </a:ext>
            </a:extLst>
          </p:cNvPr>
          <p:cNvSpPr txBox="1"/>
          <p:nvPr/>
        </p:nvSpPr>
        <p:spPr>
          <a:xfrm>
            <a:off x="838200" y="1824980"/>
            <a:ext cx="12192000" cy="461665"/>
          </a:xfrm>
          <a:prstGeom prst="rect">
            <a:avLst/>
          </a:prstGeom>
          <a:noFill/>
        </p:spPr>
        <p:txBody>
          <a:bodyPr wrap="square">
            <a:spAutoFit/>
          </a:bodyPr>
          <a:lstStyle/>
          <a:p>
            <a:r>
              <a:rPr lang="en-GB" sz="2400" b="1">
                <a:solidFill>
                  <a:schemeClr val="bg1"/>
                </a:solidFill>
                <a:effectLst/>
                <a:latin typeface="Arial" panose="020B0604020202020204" pitchFamily="34" charset="0"/>
                <a:cs typeface="Arial" panose="020B0604020202020204" pitchFamily="34" charset="0"/>
              </a:rPr>
              <a:t>So far this year, the Lighthouse Charity has:</a:t>
            </a:r>
          </a:p>
        </p:txBody>
      </p:sp>
      <p:sp>
        <p:nvSpPr>
          <p:cNvPr id="8" name="TextBox 7">
            <a:extLst>
              <a:ext uri="{FF2B5EF4-FFF2-40B4-BE49-F238E27FC236}">
                <a16:creationId xmlns:a16="http://schemas.microsoft.com/office/drawing/2014/main" id="{B39E6E1F-57B4-1A4A-6B42-585EC13CD38D}"/>
              </a:ext>
            </a:extLst>
          </p:cNvPr>
          <p:cNvSpPr txBox="1"/>
          <p:nvPr/>
        </p:nvSpPr>
        <p:spPr>
          <a:xfrm>
            <a:off x="2673124" y="2461848"/>
            <a:ext cx="3487669" cy="523220"/>
          </a:xfrm>
          <a:prstGeom prst="rect">
            <a:avLst/>
          </a:prstGeom>
          <a:noFill/>
        </p:spPr>
        <p:txBody>
          <a:bodyPr wrap="square">
            <a:spAutoFit/>
          </a:bodyPr>
          <a:lstStyle/>
          <a:p>
            <a:r>
              <a:rPr lang="en-GB" sz="2800">
                <a:solidFill>
                  <a:schemeClr val="bg1"/>
                </a:solidFill>
                <a:effectLst/>
                <a:latin typeface="Arial" panose="020B0604020202020204" pitchFamily="34" charset="0"/>
                <a:cs typeface="Arial" panose="020B0604020202020204" pitchFamily="34" charset="0"/>
              </a:rPr>
              <a:t>Supported </a:t>
            </a:r>
          </a:p>
        </p:txBody>
      </p:sp>
      <p:sp>
        <p:nvSpPr>
          <p:cNvPr id="9" name="TextBox 8">
            <a:extLst>
              <a:ext uri="{FF2B5EF4-FFF2-40B4-BE49-F238E27FC236}">
                <a16:creationId xmlns:a16="http://schemas.microsoft.com/office/drawing/2014/main" id="{FB4FF57E-388C-9BF3-1B21-33BB8FD10E90}"/>
              </a:ext>
            </a:extLst>
          </p:cNvPr>
          <p:cNvSpPr txBox="1"/>
          <p:nvPr/>
        </p:nvSpPr>
        <p:spPr>
          <a:xfrm>
            <a:off x="2673124" y="3378174"/>
            <a:ext cx="3487669" cy="646331"/>
          </a:xfrm>
          <a:prstGeom prst="rect">
            <a:avLst/>
          </a:prstGeom>
          <a:noFill/>
        </p:spPr>
        <p:txBody>
          <a:bodyPr wrap="square">
            <a:spAutoFit/>
          </a:bodyPr>
          <a:lstStyle/>
          <a:p>
            <a:r>
              <a:rPr lang="en-GB" sz="3600" b="1">
                <a:solidFill>
                  <a:srgbClr val="FAC842"/>
                </a:solidFill>
                <a:effectLst/>
                <a:latin typeface="Arial" panose="020B0604020202020204" pitchFamily="34" charset="0"/>
                <a:cs typeface="Arial" panose="020B0604020202020204" pitchFamily="34" charset="0"/>
              </a:rPr>
              <a:t>families</a:t>
            </a:r>
            <a:endParaRPr lang="en-GB" sz="2800">
              <a:solidFill>
                <a:srgbClr val="FAC842"/>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5EC0365-C6E1-EF63-02BC-6B33115315DF}"/>
              </a:ext>
            </a:extLst>
          </p:cNvPr>
          <p:cNvSpPr txBox="1"/>
          <p:nvPr/>
        </p:nvSpPr>
        <p:spPr>
          <a:xfrm>
            <a:off x="2673124" y="2799845"/>
            <a:ext cx="3487669" cy="830997"/>
          </a:xfrm>
          <a:prstGeom prst="rect">
            <a:avLst/>
          </a:prstGeom>
          <a:noFill/>
        </p:spPr>
        <p:txBody>
          <a:bodyPr wrap="square">
            <a:spAutoFit/>
          </a:bodyPr>
          <a:lstStyle/>
          <a:p>
            <a:r>
              <a:rPr lang="en-GB" sz="4800" b="1">
                <a:solidFill>
                  <a:srgbClr val="FAC842"/>
                </a:solidFill>
                <a:effectLst/>
                <a:latin typeface="Arial" panose="020B0604020202020204" pitchFamily="34" charset="0"/>
                <a:cs typeface="Arial" panose="020B0604020202020204" pitchFamily="34" charset="0"/>
              </a:rPr>
              <a:t>2,146 </a:t>
            </a:r>
          </a:p>
        </p:txBody>
      </p:sp>
      <p:sp>
        <p:nvSpPr>
          <p:cNvPr id="16" name="TextBox 15">
            <a:extLst>
              <a:ext uri="{FF2B5EF4-FFF2-40B4-BE49-F238E27FC236}">
                <a16:creationId xmlns:a16="http://schemas.microsoft.com/office/drawing/2014/main" id="{F694A665-EA9F-6378-B2AF-1542069C8CB5}"/>
              </a:ext>
            </a:extLst>
          </p:cNvPr>
          <p:cNvSpPr txBox="1"/>
          <p:nvPr/>
        </p:nvSpPr>
        <p:spPr>
          <a:xfrm>
            <a:off x="7907412" y="3474759"/>
            <a:ext cx="3487669" cy="461665"/>
          </a:xfrm>
          <a:prstGeom prst="rect">
            <a:avLst/>
          </a:prstGeom>
          <a:noFill/>
        </p:spPr>
        <p:txBody>
          <a:bodyPr wrap="square">
            <a:spAutoFit/>
          </a:bodyPr>
          <a:lstStyle/>
          <a:p>
            <a:r>
              <a:rPr lang="en-GB" sz="2400" b="1">
                <a:solidFill>
                  <a:srgbClr val="FAC842"/>
                </a:solidFill>
                <a:effectLst/>
                <a:latin typeface="Arial" panose="020B0604020202020204" pitchFamily="34" charset="0"/>
                <a:cs typeface="Arial" panose="020B0604020202020204" pitchFamily="34" charset="0"/>
              </a:rPr>
              <a:t>Family meals</a:t>
            </a:r>
            <a:endParaRPr lang="en-GB">
              <a:solidFill>
                <a:srgbClr val="FAC842"/>
              </a:solidFill>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1734B6F-9AA2-3599-3689-2A7C910392EE}"/>
              </a:ext>
            </a:extLst>
          </p:cNvPr>
          <p:cNvSpPr txBox="1"/>
          <p:nvPr/>
        </p:nvSpPr>
        <p:spPr>
          <a:xfrm>
            <a:off x="7865838" y="2856422"/>
            <a:ext cx="2123478" cy="830997"/>
          </a:xfrm>
          <a:prstGeom prst="rect">
            <a:avLst/>
          </a:prstGeom>
          <a:noFill/>
        </p:spPr>
        <p:txBody>
          <a:bodyPr wrap="square">
            <a:spAutoFit/>
          </a:bodyPr>
          <a:lstStyle/>
          <a:p>
            <a:r>
              <a:rPr lang="en-GB" sz="4800" b="1">
                <a:solidFill>
                  <a:schemeClr val="bg1"/>
                </a:solidFill>
                <a:effectLst/>
                <a:latin typeface="Arial" panose="020B0604020202020204" pitchFamily="34" charset="0"/>
                <a:cs typeface="Arial" panose="020B0604020202020204" pitchFamily="34" charset="0"/>
              </a:rPr>
              <a:t>3,942</a:t>
            </a:r>
            <a:r>
              <a:rPr lang="en-GB" sz="4800" b="1">
                <a:solidFill>
                  <a:srgbClr val="FAC842"/>
                </a:solidFill>
                <a:effectLst/>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9A5D4691-4182-8A3C-B711-6844406416DD}"/>
              </a:ext>
            </a:extLst>
          </p:cNvPr>
          <p:cNvSpPr txBox="1"/>
          <p:nvPr/>
        </p:nvSpPr>
        <p:spPr>
          <a:xfrm>
            <a:off x="7865838" y="2534361"/>
            <a:ext cx="3487669" cy="584775"/>
          </a:xfrm>
          <a:prstGeom prst="rect">
            <a:avLst/>
          </a:prstGeom>
          <a:noFill/>
        </p:spPr>
        <p:txBody>
          <a:bodyPr wrap="square">
            <a:spAutoFit/>
          </a:bodyPr>
          <a:lstStyle/>
          <a:p>
            <a:r>
              <a:rPr lang="en-GB" sz="3200">
                <a:solidFill>
                  <a:schemeClr val="bg1"/>
                </a:solidFill>
                <a:effectLst/>
                <a:latin typeface="Arial" panose="020B0604020202020204" pitchFamily="34" charset="0"/>
                <a:cs typeface="Arial" panose="020B0604020202020204" pitchFamily="34" charset="0"/>
              </a:rPr>
              <a:t>Delivered  </a:t>
            </a:r>
          </a:p>
        </p:txBody>
      </p:sp>
      <p:sp>
        <p:nvSpPr>
          <p:cNvPr id="19" name="TextBox 18">
            <a:extLst>
              <a:ext uri="{FF2B5EF4-FFF2-40B4-BE49-F238E27FC236}">
                <a16:creationId xmlns:a16="http://schemas.microsoft.com/office/drawing/2014/main" id="{CCA60497-215F-4461-3896-04093E583F6A}"/>
              </a:ext>
            </a:extLst>
          </p:cNvPr>
          <p:cNvSpPr txBox="1"/>
          <p:nvPr/>
        </p:nvSpPr>
        <p:spPr>
          <a:xfrm>
            <a:off x="2667143" y="4327881"/>
            <a:ext cx="3487669" cy="523220"/>
          </a:xfrm>
          <a:prstGeom prst="rect">
            <a:avLst/>
          </a:prstGeom>
          <a:noFill/>
        </p:spPr>
        <p:txBody>
          <a:bodyPr wrap="square">
            <a:spAutoFit/>
          </a:bodyPr>
          <a:lstStyle/>
          <a:p>
            <a:r>
              <a:rPr lang="en-GB" sz="2800">
                <a:solidFill>
                  <a:schemeClr val="bg1"/>
                </a:solidFill>
                <a:effectLst/>
                <a:latin typeface="Arial" panose="020B0604020202020204" pitchFamily="34" charset="0"/>
                <a:cs typeface="Arial" panose="020B0604020202020204" pitchFamily="34" charset="0"/>
              </a:rPr>
              <a:t>Facilitated </a:t>
            </a:r>
          </a:p>
        </p:txBody>
      </p:sp>
      <p:sp>
        <p:nvSpPr>
          <p:cNvPr id="20" name="TextBox 19">
            <a:extLst>
              <a:ext uri="{FF2B5EF4-FFF2-40B4-BE49-F238E27FC236}">
                <a16:creationId xmlns:a16="http://schemas.microsoft.com/office/drawing/2014/main" id="{4D4F4CCD-C9E6-AEBA-89D5-0F06A78B9C36}"/>
              </a:ext>
            </a:extLst>
          </p:cNvPr>
          <p:cNvSpPr txBox="1"/>
          <p:nvPr/>
        </p:nvSpPr>
        <p:spPr>
          <a:xfrm>
            <a:off x="2734875" y="5310329"/>
            <a:ext cx="3487669" cy="400110"/>
          </a:xfrm>
          <a:prstGeom prst="rect">
            <a:avLst/>
          </a:prstGeom>
          <a:noFill/>
        </p:spPr>
        <p:txBody>
          <a:bodyPr wrap="square">
            <a:spAutoFit/>
          </a:bodyPr>
          <a:lstStyle/>
          <a:p>
            <a:r>
              <a:rPr lang="en-GB" sz="2000" b="1">
                <a:solidFill>
                  <a:srgbClr val="FAC842"/>
                </a:solidFill>
                <a:effectLst/>
                <a:latin typeface="Arial" panose="020B0604020202020204" pitchFamily="34" charset="0"/>
                <a:cs typeface="Arial" panose="020B0604020202020204" pitchFamily="34" charset="0"/>
              </a:rPr>
              <a:t>Counselling sessions</a:t>
            </a:r>
            <a:endParaRPr lang="en-GB" sz="1600">
              <a:solidFill>
                <a:srgbClr val="FAC842"/>
              </a:solidFill>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1777C41-C3D6-C1D3-7EA9-47BBBDC998A0}"/>
              </a:ext>
            </a:extLst>
          </p:cNvPr>
          <p:cNvSpPr txBox="1"/>
          <p:nvPr/>
        </p:nvSpPr>
        <p:spPr>
          <a:xfrm>
            <a:off x="2599411" y="4652219"/>
            <a:ext cx="3487669" cy="830997"/>
          </a:xfrm>
          <a:prstGeom prst="rect">
            <a:avLst/>
          </a:prstGeom>
          <a:noFill/>
        </p:spPr>
        <p:txBody>
          <a:bodyPr wrap="square">
            <a:spAutoFit/>
          </a:bodyPr>
          <a:lstStyle/>
          <a:p>
            <a:r>
              <a:rPr lang="en-GB" sz="4800" b="1">
                <a:solidFill>
                  <a:srgbClr val="FAC842"/>
                </a:solidFill>
                <a:effectLst/>
                <a:latin typeface="Arial" panose="020B0604020202020204" pitchFamily="34" charset="0"/>
                <a:cs typeface="Arial" panose="020B0604020202020204" pitchFamily="34" charset="0"/>
              </a:rPr>
              <a:t>1,577 </a:t>
            </a:r>
          </a:p>
        </p:txBody>
      </p:sp>
      <p:sp>
        <p:nvSpPr>
          <p:cNvPr id="25" name="TextBox 24">
            <a:extLst>
              <a:ext uri="{FF2B5EF4-FFF2-40B4-BE49-F238E27FC236}">
                <a16:creationId xmlns:a16="http://schemas.microsoft.com/office/drawing/2014/main" id="{D6763EF5-0E69-E3CE-FCC8-378EA0BB3BF4}"/>
              </a:ext>
            </a:extLst>
          </p:cNvPr>
          <p:cNvSpPr txBox="1"/>
          <p:nvPr/>
        </p:nvSpPr>
        <p:spPr>
          <a:xfrm>
            <a:off x="7865838" y="4211285"/>
            <a:ext cx="3487669" cy="461665"/>
          </a:xfrm>
          <a:prstGeom prst="rect">
            <a:avLst/>
          </a:prstGeom>
          <a:noFill/>
        </p:spPr>
        <p:txBody>
          <a:bodyPr wrap="square">
            <a:spAutoFit/>
          </a:bodyPr>
          <a:lstStyle/>
          <a:p>
            <a:r>
              <a:rPr lang="en-GB" sz="2400" b="1">
                <a:solidFill>
                  <a:srgbClr val="FAC842"/>
                </a:solidFill>
                <a:effectLst/>
                <a:latin typeface="Arial" panose="020B0604020202020204" pitchFamily="34" charset="0"/>
                <a:cs typeface="Arial" panose="020B0604020202020204" pitchFamily="34" charset="0"/>
              </a:rPr>
              <a:t>Financially</a:t>
            </a:r>
            <a:r>
              <a:rPr lang="en-GB" sz="2400">
                <a:solidFill>
                  <a:srgbClr val="FAC842"/>
                </a:solidFill>
                <a:effectLst/>
                <a:latin typeface="Arial" panose="020B0604020202020204" pitchFamily="34" charset="0"/>
                <a:cs typeface="Arial" panose="020B0604020202020204" pitchFamily="34" charset="0"/>
              </a:rPr>
              <a:t> </a:t>
            </a:r>
            <a:r>
              <a:rPr lang="en-GB" sz="2400" b="1">
                <a:solidFill>
                  <a:srgbClr val="FAC842"/>
                </a:solidFill>
                <a:effectLst/>
                <a:latin typeface="Arial" panose="020B0604020202020204" pitchFamily="34" charset="0"/>
                <a:cs typeface="Arial" panose="020B0604020202020204" pitchFamily="34" charset="0"/>
              </a:rPr>
              <a:t>supported</a:t>
            </a:r>
            <a:r>
              <a:rPr lang="en-GB" sz="2400">
                <a:solidFill>
                  <a:schemeClr val="bg1"/>
                </a:solidFill>
                <a:effectLst/>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EC2809F2-CEC7-4A52-3F86-4BAC6DBB5095}"/>
              </a:ext>
            </a:extLst>
          </p:cNvPr>
          <p:cNvSpPr txBox="1"/>
          <p:nvPr/>
        </p:nvSpPr>
        <p:spPr>
          <a:xfrm>
            <a:off x="7933570" y="5193733"/>
            <a:ext cx="3487669" cy="523220"/>
          </a:xfrm>
          <a:prstGeom prst="rect">
            <a:avLst/>
          </a:prstGeom>
          <a:noFill/>
        </p:spPr>
        <p:txBody>
          <a:bodyPr wrap="square">
            <a:spAutoFit/>
          </a:bodyPr>
          <a:lstStyle/>
          <a:p>
            <a:r>
              <a:rPr lang="en-GB" sz="2800" b="1">
                <a:solidFill>
                  <a:schemeClr val="bg1"/>
                </a:solidFill>
                <a:effectLst/>
                <a:latin typeface="Arial" panose="020B0604020202020204" pitchFamily="34" charset="0"/>
                <a:cs typeface="Arial" panose="020B0604020202020204" pitchFamily="34" charset="0"/>
              </a:rPr>
              <a:t>Families </a:t>
            </a:r>
            <a:endParaRPr lang="en-GB" sz="2000">
              <a:solidFill>
                <a:schemeClr val="bg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7F210C2-FA8B-DB75-B064-5377C580E4E1}"/>
              </a:ext>
            </a:extLst>
          </p:cNvPr>
          <p:cNvSpPr txBox="1"/>
          <p:nvPr/>
        </p:nvSpPr>
        <p:spPr>
          <a:xfrm>
            <a:off x="7865838" y="4549282"/>
            <a:ext cx="3487669" cy="830997"/>
          </a:xfrm>
          <a:prstGeom prst="rect">
            <a:avLst/>
          </a:prstGeom>
          <a:noFill/>
        </p:spPr>
        <p:txBody>
          <a:bodyPr wrap="square">
            <a:spAutoFit/>
          </a:bodyPr>
          <a:lstStyle/>
          <a:p>
            <a:r>
              <a:rPr lang="en-GB" sz="4800" b="1">
                <a:solidFill>
                  <a:schemeClr val="bg1"/>
                </a:solidFill>
                <a:effectLst/>
                <a:latin typeface="Arial" panose="020B0604020202020204" pitchFamily="34" charset="0"/>
                <a:cs typeface="Arial" panose="020B0604020202020204" pitchFamily="34" charset="0"/>
              </a:rPr>
              <a:t>1,267 </a:t>
            </a:r>
          </a:p>
        </p:txBody>
      </p:sp>
      <p:pic>
        <p:nvPicPr>
          <p:cNvPr id="35" name="Graphic 34" descr="Food Delivery with solid fill">
            <a:extLst>
              <a:ext uri="{FF2B5EF4-FFF2-40B4-BE49-F238E27FC236}">
                <a16:creationId xmlns:a16="http://schemas.microsoft.com/office/drawing/2014/main" id="{04F81585-FC9F-1CFD-ECFD-99804BB2E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5465" y="2671959"/>
            <a:ext cx="1196694" cy="1196694"/>
          </a:xfrm>
          <a:prstGeom prst="rect">
            <a:avLst/>
          </a:prstGeom>
        </p:spPr>
      </p:pic>
      <p:pic>
        <p:nvPicPr>
          <p:cNvPr id="37" name="Graphic 36" descr="Care with solid fill">
            <a:extLst>
              <a:ext uri="{FF2B5EF4-FFF2-40B4-BE49-F238E27FC236}">
                <a16:creationId xmlns:a16="http://schemas.microsoft.com/office/drawing/2014/main" id="{D704D877-DE6B-8B8C-097D-29B5293F9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7960" y="4568816"/>
            <a:ext cx="914400" cy="914400"/>
          </a:xfrm>
          <a:prstGeom prst="rect">
            <a:avLst/>
          </a:prstGeom>
        </p:spPr>
      </p:pic>
      <p:pic>
        <p:nvPicPr>
          <p:cNvPr id="41" name="Graphic 40" descr="Polaroid Pictures with solid fill">
            <a:extLst>
              <a:ext uri="{FF2B5EF4-FFF2-40B4-BE49-F238E27FC236}">
                <a16:creationId xmlns:a16="http://schemas.microsoft.com/office/drawing/2014/main" id="{24BE268C-BD9F-2848-B922-5315F33B81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539" y="2826748"/>
            <a:ext cx="914400" cy="914400"/>
          </a:xfrm>
          <a:prstGeom prst="rect">
            <a:avLst/>
          </a:prstGeom>
        </p:spPr>
      </p:pic>
      <p:pic>
        <p:nvPicPr>
          <p:cNvPr id="43" name="Graphic 42" descr="Group of people outline">
            <a:extLst>
              <a:ext uri="{FF2B5EF4-FFF2-40B4-BE49-F238E27FC236}">
                <a16:creationId xmlns:a16="http://schemas.microsoft.com/office/drawing/2014/main" id="{A8638B1B-641F-7796-0710-A17E6A6DCD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7656" y="4459466"/>
            <a:ext cx="1076338" cy="1076338"/>
          </a:xfrm>
          <a:prstGeom prst="rect">
            <a:avLst/>
          </a:prstGeom>
        </p:spPr>
      </p:pic>
    </p:spTree>
    <p:extLst>
      <p:ext uri="{BB962C8B-B14F-4D97-AF65-F5344CB8AC3E}">
        <p14:creationId xmlns:p14="http://schemas.microsoft.com/office/powerpoint/2010/main" val="210095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4913BC-694A-A149-CCE1-50BBD5FAA08B}"/>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6" name="TextBox 5">
            <a:extLst>
              <a:ext uri="{FF2B5EF4-FFF2-40B4-BE49-F238E27FC236}">
                <a16:creationId xmlns:a16="http://schemas.microsoft.com/office/drawing/2014/main" id="{146776BB-F1A9-497B-D6E8-71E6635CE884}"/>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effectLst/>
                <a:latin typeface="Arial" panose="020B0604020202020204" pitchFamily="34" charset="0"/>
                <a:cs typeface="Arial" panose="020B0604020202020204" pitchFamily="34" charset="0"/>
              </a:rPr>
              <a:t>SUMMARY</a:t>
            </a:r>
          </a:p>
        </p:txBody>
      </p:sp>
      <p:sp>
        <p:nvSpPr>
          <p:cNvPr id="7" name="Content Placeholder 3">
            <a:extLst>
              <a:ext uri="{FF2B5EF4-FFF2-40B4-BE49-F238E27FC236}">
                <a16:creationId xmlns:a16="http://schemas.microsoft.com/office/drawing/2014/main" id="{8B9EDD01-D602-1121-DE9A-69442414C36B}"/>
              </a:ext>
            </a:extLst>
          </p:cNvPr>
          <p:cNvSpPr txBox="1">
            <a:spLocks/>
          </p:cNvSpPr>
          <p:nvPr/>
        </p:nvSpPr>
        <p:spPr>
          <a:xfrm>
            <a:off x="838200" y="14827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3A033"/>
              </a:buClr>
            </a:pPr>
            <a:r>
              <a:rPr lang="en-GB">
                <a:latin typeface="Arial" panose="020B0604020202020204" pitchFamily="34" charset="0"/>
                <a:cs typeface="Arial" panose="020B0604020202020204" pitchFamily="34" charset="0"/>
              </a:rPr>
              <a:t>We all have mental health</a:t>
            </a:r>
          </a:p>
          <a:p>
            <a:pPr>
              <a:buClr>
                <a:srgbClr val="F3A033"/>
              </a:buClr>
            </a:pPr>
            <a:r>
              <a:rPr lang="en-GB">
                <a:latin typeface="Arial" panose="020B0604020202020204" pitchFamily="34" charset="0"/>
                <a:cs typeface="Arial" panose="020B0604020202020204" pitchFamily="34" charset="0"/>
              </a:rPr>
              <a:t>Mental health problems are common, even more in construction and it can affect anyone, anytime</a:t>
            </a:r>
          </a:p>
          <a:p>
            <a:pPr>
              <a:buClr>
                <a:srgbClr val="F3A033"/>
              </a:buClr>
            </a:pPr>
            <a:r>
              <a:rPr lang="en-GB">
                <a:latin typeface="Arial" panose="020B0604020202020204" pitchFamily="34" charset="0"/>
                <a:cs typeface="Arial" panose="020B0604020202020204" pitchFamily="34" charset="0"/>
              </a:rPr>
              <a:t>Stigma stops us talking, so let’s get the conversation going</a:t>
            </a:r>
          </a:p>
          <a:p>
            <a:pPr>
              <a:buClr>
                <a:srgbClr val="F3A033"/>
              </a:buClr>
            </a:pPr>
            <a:r>
              <a:rPr lang="en-GB">
                <a:latin typeface="Arial" panose="020B0604020202020204" pitchFamily="34" charset="0"/>
                <a:cs typeface="Arial" panose="020B0604020202020204" pitchFamily="34" charset="0"/>
              </a:rPr>
              <a:t>It takes courage to talk about how you really feel</a:t>
            </a:r>
          </a:p>
          <a:p>
            <a:pPr>
              <a:buClr>
                <a:srgbClr val="F3A033"/>
              </a:buClr>
            </a:pPr>
            <a:r>
              <a:rPr lang="en-GB">
                <a:latin typeface="Arial" panose="020B0604020202020204" pitchFamily="34" charset="0"/>
                <a:cs typeface="Arial" panose="020B0604020202020204" pitchFamily="34" charset="0"/>
              </a:rPr>
              <a:t>Look after your own mental health and look out for others</a:t>
            </a:r>
            <a:endParaRPr lang="en-US">
              <a:latin typeface="Arial" panose="020B0604020202020204" pitchFamily="34" charset="0"/>
              <a:cs typeface="Arial" panose="020B0604020202020204" pitchFamily="34" charset="0"/>
            </a:endParaRPr>
          </a:p>
          <a:p>
            <a:endParaRPr lang="en-GB"/>
          </a:p>
        </p:txBody>
      </p:sp>
      <p:sp>
        <p:nvSpPr>
          <p:cNvPr id="13" name="TextBox 12">
            <a:extLst>
              <a:ext uri="{FF2B5EF4-FFF2-40B4-BE49-F238E27FC236}">
                <a16:creationId xmlns:a16="http://schemas.microsoft.com/office/drawing/2014/main" id="{94D5AB98-C70C-BC04-4B3B-CB013A9AE7E7}"/>
              </a:ext>
            </a:extLst>
          </p:cNvPr>
          <p:cNvSpPr txBox="1"/>
          <p:nvPr/>
        </p:nvSpPr>
        <p:spPr>
          <a:xfrm>
            <a:off x="0" y="5051351"/>
            <a:ext cx="12192000" cy="646331"/>
          </a:xfrm>
          <a:prstGeom prst="rect">
            <a:avLst/>
          </a:prstGeom>
          <a:noFill/>
        </p:spPr>
        <p:txBody>
          <a:bodyPr wrap="square">
            <a:spAutoFit/>
          </a:bodyPr>
          <a:lstStyle/>
          <a:p>
            <a:pPr algn="ctr"/>
            <a:r>
              <a:rPr lang="en-GB" sz="3600" b="1">
                <a:solidFill>
                  <a:srgbClr val="5E9DD4"/>
                </a:solidFill>
                <a:latin typeface="Arial" panose="020B0604020202020204" pitchFamily="34" charset="0"/>
                <a:cs typeface="Arial" panose="020B0604020202020204" pitchFamily="34" charset="0"/>
              </a:rPr>
              <a:t>TOGETHER, WE CAN MAKE A HUGE DIFFERENCE</a:t>
            </a:r>
            <a:endParaRPr lang="en-GB" sz="3600" b="1">
              <a:solidFill>
                <a:srgbClr val="5E9DD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7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8E3D93-E495-9C90-079A-B247B6FDFB49}"/>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10" name="TextBox 9">
            <a:extLst>
              <a:ext uri="{FF2B5EF4-FFF2-40B4-BE49-F238E27FC236}">
                <a16:creationId xmlns:a16="http://schemas.microsoft.com/office/drawing/2014/main" id="{D6E091D4-0F64-1332-E015-D23A12D0E4D9}"/>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effectLst/>
                <a:latin typeface="Arial" panose="020B0604020202020204" pitchFamily="34" charset="0"/>
                <a:cs typeface="Arial" panose="020B0604020202020204" pitchFamily="34" charset="0"/>
              </a:rPr>
              <a:t>3 </a:t>
            </a:r>
            <a:r>
              <a:rPr lang="en-GB" sz="3600" b="1">
                <a:solidFill>
                  <a:srgbClr val="5E9DD4"/>
                </a:solidFill>
                <a:latin typeface="Arial" panose="020B0604020202020204" pitchFamily="34" charset="0"/>
                <a:cs typeface="Arial" panose="020B0604020202020204" pitchFamily="34" charset="0"/>
              </a:rPr>
              <a:t>GOLDEN NUGGETS</a:t>
            </a:r>
            <a:endParaRPr lang="en-GB" sz="3600" b="1">
              <a:solidFill>
                <a:srgbClr val="5E9DD4"/>
              </a:solidFill>
              <a:effectLst/>
              <a:latin typeface="Arial" panose="020B0604020202020204" pitchFamily="34" charset="0"/>
              <a:cs typeface="Arial" panose="020B0604020202020204" pitchFamily="34" charset="0"/>
            </a:endParaRPr>
          </a:p>
        </p:txBody>
      </p:sp>
      <p:pic>
        <p:nvPicPr>
          <p:cNvPr id="3" name="Picture 2" descr="A picture containing animal, hominid&#10;&#10;Description automatically generated">
            <a:extLst>
              <a:ext uri="{FF2B5EF4-FFF2-40B4-BE49-F238E27FC236}">
                <a16:creationId xmlns:a16="http://schemas.microsoft.com/office/drawing/2014/main" id="{88AD8B24-3912-4427-927E-B3C209D6C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9614" y="1560483"/>
            <a:ext cx="2903017" cy="2707062"/>
          </a:xfrm>
          <a:prstGeom prst="rect">
            <a:avLst/>
          </a:prstGeom>
        </p:spPr>
      </p:pic>
      <p:pic>
        <p:nvPicPr>
          <p:cNvPr id="6" name="Picture 5" descr="A picture containing animal, hominid&#10;&#10;Description automatically generated">
            <a:extLst>
              <a:ext uri="{FF2B5EF4-FFF2-40B4-BE49-F238E27FC236}">
                <a16:creationId xmlns:a16="http://schemas.microsoft.com/office/drawing/2014/main" id="{511A7670-0462-437B-8764-CC9A8E0ED22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36144" y="1492513"/>
            <a:ext cx="2919712" cy="2722630"/>
          </a:xfrm>
          <a:prstGeom prst="rect">
            <a:avLst/>
          </a:prstGeom>
        </p:spPr>
      </p:pic>
      <p:pic>
        <p:nvPicPr>
          <p:cNvPr id="5" name="Picture 4" descr="A picture containing animal, hominid&#10;&#10;Description automatically generated">
            <a:extLst>
              <a:ext uri="{FF2B5EF4-FFF2-40B4-BE49-F238E27FC236}">
                <a16:creationId xmlns:a16="http://schemas.microsoft.com/office/drawing/2014/main" id="{163FAE38-E345-4E86-9CB1-7F67A9F2224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65469" y="1560482"/>
            <a:ext cx="2903018" cy="2707063"/>
          </a:xfrm>
          <a:prstGeom prst="rect">
            <a:avLst/>
          </a:prstGeom>
        </p:spPr>
      </p:pic>
      <p:sp>
        <p:nvSpPr>
          <p:cNvPr id="2" name="TextBox 1">
            <a:extLst>
              <a:ext uri="{FF2B5EF4-FFF2-40B4-BE49-F238E27FC236}">
                <a16:creationId xmlns:a16="http://schemas.microsoft.com/office/drawing/2014/main" id="{0205A860-391A-41AB-A761-77A97CCF2037}"/>
              </a:ext>
            </a:extLst>
          </p:cNvPr>
          <p:cNvSpPr txBox="1"/>
          <p:nvPr/>
        </p:nvSpPr>
        <p:spPr>
          <a:xfrm>
            <a:off x="978970" y="4905980"/>
            <a:ext cx="24924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ASK TWICE</a:t>
            </a:r>
          </a:p>
        </p:txBody>
      </p:sp>
      <p:sp>
        <p:nvSpPr>
          <p:cNvPr id="11" name="TextBox 10">
            <a:extLst>
              <a:ext uri="{FF2B5EF4-FFF2-40B4-BE49-F238E27FC236}">
                <a16:creationId xmlns:a16="http://schemas.microsoft.com/office/drawing/2014/main" id="{895AD867-18FD-4129-8A0D-FC22CE09C191}"/>
              </a:ext>
            </a:extLst>
          </p:cNvPr>
          <p:cNvSpPr txBox="1"/>
          <p:nvPr/>
        </p:nvSpPr>
        <p:spPr>
          <a:xfrm>
            <a:off x="4040905" y="4621713"/>
            <a:ext cx="41426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SEEK TO UNDERSTAND BEFORE YOU SEEK TO BE UNDERSTOOD</a:t>
            </a:r>
          </a:p>
        </p:txBody>
      </p:sp>
      <p:sp>
        <p:nvSpPr>
          <p:cNvPr id="12" name="TextBox 11">
            <a:extLst>
              <a:ext uri="{FF2B5EF4-FFF2-40B4-BE49-F238E27FC236}">
                <a16:creationId xmlns:a16="http://schemas.microsoft.com/office/drawing/2014/main" id="{2C222FF6-8E4F-E7B9-0876-3642FA8333A5}"/>
              </a:ext>
            </a:extLst>
          </p:cNvPr>
          <p:cNvSpPr txBox="1"/>
          <p:nvPr/>
        </p:nvSpPr>
        <p:spPr>
          <a:xfrm>
            <a:off x="8720552" y="4813703"/>
            <a:ext cx="24924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ALWAYS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 KIND</a:t>
            </a:r>
          </a:p>
        </p:txBody>
      </p:sp>
    </p:spTree>
    <p:extLst>
      <p:ext uri="{BB962C8B-B14F-4D97-AF65-F5344CB8AC3E}">
        <p14:creationId xmlns:p14="http://schemas.microsoft.com/office/powerpoint/2010/main" val="190977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vests and helmets&#10;&#10;Description automatically generated">
            <a:extLst>
              <a:ext uri="{FF2B5EF4-FFF2-40B4-BE49-F238E27FC236}">
                <a16:creationId xmlns:a16="http://schemas.microsoft.com/office/drawing/2014/main" id="{9EEE3F3B-BF34-57C5-1181-E752D6ED602D}"/>
              </a:ext>
            </a:extLst>
          </p:cNvPr>
          <p:cNvPicPr>
            <a:picLocks noChangeAspect="1"/>
          </p:cNvPicPr>
          <p:nvPr/>
        </p:nvPicPr>
        <p:blipFill rotWithShape="1">
          <a:blip r:embed="rId2"/>
          <a:srcRect t="1211" r="1528"/>
          <a:stretch/>
        </p:blipFill>
        <p:spPr>
          <a:xfrm>
            <a:off x="0" y="-1"/>
            <a:ext cx="12208933" cy="6876721"/>
          </a:xfrm>
          <a:prstGeom prst="rect">
            <a:avLst/>
          </a:prstGeom>
        </p:spPr>
      </p:pic>
      <p:sp>
        <p:nvSpPr>
          <p:cNvPr id="4" name="TextBox 3">
            <a:extLst>
              <a:ext uri="{FF2B5EF4-FFF2-40B4-BE49-F238E27FC236}">
                <a16:creationId xmlns:a16="http://schemas.microsoft.com/office/drawing/2014/main" id="{55FCFF0D-7361-0C1A-E63D-12469366BCEA}"/>
              </a:ext>
            </a:extLst>
          </p:cNvPr>
          <p:cNvSpPr txBox="1"/>
          <p:nvPr/>
        </p:nvSpPr>
        <p:spPr>
          <a:xfrm>
            <a:off x="0" y="5774441"/>
            <a:ext cx="9715500" cy="646331"/>
          </a:xfrm>
          <a:prstGeom prst="rect">
            <a:avLst/>
          </a:prstGeom>
          <a:noFill/>
        </p:spPr>
        <p:txBody>
          <a:bodyPr wrap="square" rtlCol="0">
            <a:spAutoFit/>
          </a:bodyPr>
          <a:lstStyle/>
          <a:p>
            <a:pPr algn="ctr"/>
            <a:r>
              <a:rPr lang="en-GB" sz="3600" b="1">
                <a:solidFill>
                  <a:schemeClr val="bg1"/>
                </a:solidFill>
                <a:effectLst/>
                <a:latin typeface="Arial" panose="020B0604020202020204" pitchFamily="34" charset="0"/>
                <a:cs typeface="Arial" panose="020B0604020202020204" pitchFamily="34" charset="0"/>
              </a:rPr>
              <a:t>Access support at lighthouseclub.org</a:t>
            </a:r>
          </a:p>
        </p:txBody>
      </p:sp>
    </p:spTree>
    <p:extLst>
      <p:ext uri="{BB962C8B-B14F-4D97-AF65-F5344CB8AC3E}">
        <p14:creationId xmlns:p14="http://schemas.microsoft.com/office/powerpoint/2010/main" val="651957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6D6F8F-22C5-BC26-D41C-2EAEB381F8B3}"/>
              </a:ext>
            </a:extLst>
          </p:cNvPr>
          <p:cNvSpPr/>
          <p:nvPr/>
        </p:nvSpPr>
        <p:spPr>
          <a:xfrm>
            <a:off x="0" y="-69574"/>
            <a:ext cx="12191999" cy="6150778"/>
          </a:xfrm>
          <a:prstGeom prst="rect">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5F969BE-7F30-F6F1-42E0-443C75D39BBF}"/>
              </a:ext>
            </a:extLst>
          </p:cNvPr>
          <p:cNvSpPr txBox="1"/>
          <p:nvPr/>
        </p:nvSpPr>
        <p:spPr>
          <a:xfrm>
            <a:off x="1527159" y="1661860"/>
            <a:ext cx="3487669" cy="877163"/>
          </a:xfrm>
          <a:prstGeom prst="rect">
            <a:avLst/>
          </a:prstGeom>
          <a:noFill/>
        </p:spPr>
        <p:txBody>
          <a:bodyPr wrap="square">
            <a:spAutoFit/>
          </a:bodyPr>
          <a:lstStyle/>
          <a:p>
            <a:r>
              <a:rPr lang="en-GB" sz="1700" dirty="0">
                <a:solidFill>
                  <a:schemeClr val="bg1"/>
                </a:solidFill>
                <a:effectLst/>
                <a:latin typeface="Arial" panose="020B0604020202020204" pitchFamily="34" charset="0"/>
                <a:cs typeface="Arial" panose="020B0604020202020204" pitchFamily="34" charset="0"/>
              </a:rPr>
              <a:t>On average there are</a:t>
            </a:r>
          </a:p>
          <a:p>
            <a:r>
              <a:rPr lang="en-GB" sz="1700" b="1" dirty="0">
                <a:solidFill>
                  <a:srgbClr val="FAC842"/>
                </a:solidFill>
                <a:effectLst/>
                <a:latin typeface="Arial" panose="020B0604020202020204" pitchFamily="34" charset="0"/>
                <a:cs typeface="Arial" panose="020B0604020202020204" pitchFamily="34" charset="0"/>
              </a:rPr>
              <a:t>39 fatalities</a:t>
            </a:r>
            <a:r>
              <a:rPr lang="en-GB" sz="1700" dirty="0">
                <a:solidFill>
                  <a:srgbClr val="FAC842"/>
                </a:solidFill>
                <a:effectLst/>
                <a:latin typeface="Arial" panose="020B0604020202020204" pitchFamily="34" charset="0"/>
                <a:cs typeface="Arial" panose="020B0604020202020204" pitchFamily="34" charset="0"/>
              </a:rPr>
              <a:t> </a:t>
            </a:r>
            <a:r>
              <a:rPr lang="en-GB" sz="1700" dirty="0">
                <a:solidFill>
                  <a:schemeClr val="bg1"/>
                </a:solidFill>
                <a:effectLst/>
                <a:latin typeface="Arial" panose="020B0604020202020204" pitchFamily="34" charset="0"/>
                <a:cs typeface="Arial" panose="020B0604020202020204" pitchFamily="34" charset="0"/>
              </a:rPr>
              <a:t>on building sites each year</a:t>
            </a:r>
          </a:p>
        </p:txBody>
      </p:sp>
      <p:sp>
        <p:nvSpPr>
          <p:cNvPr id="10" name="TextBox 9">
            <a:extLst>
              <a:ext uri="{FF2B5EF4-FFF2-40B4-BE49-F238E27FC236}">
                <a16:creationId xmlns:a16="http://schemas.microsoft.com/office/drawing/2014/main" id="{8CEFB141-7EE3-6921-FDC6-66AA5C1D889F}"/>
              </a:ext>
            </a:extLst>
          </p:cNvPr>
          <p:cNvSpPr txBox="1"/>
          <p:nvPr/>
        </p:nvSpPr>
        <p:spPr>
          <a:xfrm>
            <a:off x="-55715" y="705759"/>
            <a:ext cx="12192000" cy="584775"/>
          </a:xfrm>
          <a:prstGeom prst="rect">
            <a:avLst/>
          </a:prstGeom>
          <a:noFill/>
        </p:spPr>
        <p:txBody>
          <a:bodyPr wrap="square">
            <a:spAutoFit/>
          </a:bodyPr>
          <a:lstStyle/>
          <a:p>
            <a:pPr algn="ctr"/>
            <a:r>
              <a:rPr lang="en-GB" sz="3200" b="1">
                <a:solidFill>
                  <a:schemeClr val="bg1"/>
                </a:solidFill>
                <a:latin typeface="Arial" panose="020B0604020202020204" pitchFamily="34" charset="0"/>
                <a:cs typeface="Arial" panose="020B0604020202020204" pitchFamily="34" charset="0"/>
              </a:rPr>
              <a:t>MENTAL HEALTH AND WELLBEING IN CONSTRUCTION</a:t>
            </a:r>
            <a:endParaRPr lang="en-GB" sz="3200" b="1">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D54543E-2757-0B5F-27E8-3BC9C8EC425B}"/>
              </a:ext>
            </a:extLst>
          </p:cNvPr>
          <p:cNvSpPr txBox="1"/>
          <p:nvPr/>
        </p:nvSpPr>
        <p:spPr>
          <a:xfrm>
            <a:off x="7710814" y="1635432"/>
            <a:ext cx="4035582" cy="1400383"/>
          </a:xfrm>
          <a:prstGeom prst="rect">
            <a:avLst/>
          </a:prstGeom>
          <a:noFill/>
        </p:spPr>
        <p:txBody>
          <a:bodyPr wrap="square">
            <a:spAutoFit/>
          </a:bodyPr>
          <a:lstStyle/>
          <a:p>
            <a:r>
              <a:rPr lang="en-GB" sz="1700">
                <a:solidFill>
                  <a:schemeClr val="bg1"/>
                </a:solidFill>
                <a:effectLst/>
                <a:latin typeface="Arial" panose="020B0604020202020204" pitchFamily="34" charset="0"/>
                <a:cs typeface="Arial" panose="020B0604020202020204" pitchFamily="34" charset="0"/>
              </a:rPr>
              <a:t>Every year, there are over </a:t>
            </a:r>
            <a:r>
              <a:rPr lang="en-GB" sz="1700" b="1">
                <a:solidFill>
                  <a:srgbClr val="FAC842"/>
                </a:solidFill>
                <a:effectLst/>
                <a:latin typeface="Arial" panose="020B0604020202020204" pitchFamily="34" charset="0"/>
                <a:cs typeface="Arial" panose="020B0604020202020204" pitchFamily="34" charset="0"/>
              </a:rPr>
              <a:t>82,000</a:t>
            </a:r>
            <a:r>
              <a:rPr lang="en-GB" sz="1700" b="1">
                <a:solidFill>
                  <a:srgbClr val="FFC000"/>
                </a:solidFill>
                <a:effectLst/>
                <a:latin typeface="Arial" panose="020B0604020202020204" pitchFamily="34" charset="0"/>
                <a:cs typeface="Arial" panose="020B0604020202020204" pitchFamily="34" charset="0"/>
              </a:rPr>
              <a:t> </a:t>
            </a:r>
            <a:r>
              <a:rPr lang="en-GB" sz="1700">
                <a:solidFill>
                  <a:schemeClr val="bg1"/>
                </a:solidFill>
                <a:effectLst/>
                <a:latin typeface="Arial" panose="020B0604020202020204" pitchFamily="34" charset="0"/>
                <a:cs typeface="Arial" panose="020B0604020202020204" pitchFamily="34" charset="0"/>
              </a:rPr>
              <a:t>reported cases of new / long standing </a:t>
            </a:r>
          </a:p>
          <a:p>
            <a:r>
              <a:rPr lang="en-GB" sz="1700">
                <a:solidFill>
                  <a:schemeClr val="bg1"/>
                </a:solidFill>
                <a:effectLst/>
                <a:latin typeface="Arial" panose="020B0604020202020204" pitchFamily="34" charset="0"/>
                <a:cs typeface="Arial" panose="020B0604020202020204" pitchFamily="34" charset="0"/>
              </a:rPr>
              <a:t>work-related illnesses that can be directly attributed to working within construction</a:t>
            </a:r>
          </a:p>
        </p:txBody>
      </p:sp>
      <p:sp>
        <p:nvSpPr>
          <p:cNvPr id="7" name="TextBox 6">
            <a:extLst>
              <a:ext uri="{FF2B5EF4-FFF2-40B4-BE49-F238E27FC236}">
                <a16:creationId xmlns:a16="http://schemas.microsoft.com/office/drawing/2014/main" id="{F1B9BBD0-9986-3631-FDAB-9E042F24B58E}"/>
              </a:ext>
            </a:extLst>
          </p:cNvPr>
          <p:cNvSpPr txBox="1"/>
          <p:nvPr/>
        </p:nvSpPr>
        <p:spPr>
          <a:xfrm>
            <a:off x="1527159" y="3300726"/>
            <a:ext cx="3657600" cy="877163"/>
          </a:xfrm>
          <a:prstGeom prst="rect">
            <a:avLst/>
          </a:prstGeom>
          <a:noFill/>
        </p:spPr>
        <p:txBody>
          <a:bodyPr wrap="square">
            <a:spAutoFit/>
          </a:bodyPr>
          <a:lstStyle/>
          <a:p>
            <a:r>
              <a:rPr lang="en-GB" sz="1700">
                <a:solidFill>
                  <a:schemeClr val="bg1"/>
                </a:solidFill>
                <a:effectLst/>
                <a:latin typeface="Arial" panose="020B0604020202020204" pitchFamily="34" charset="0"/>
                <a:cs typeface="Arial" panose="020B0604020202020204" pitchFamily="34" charset="0"/>
              </a:rPr>
              <a:t>Every year over </a:t>
            </a:r>
            <a:r>
              <a:rPr lang="en-GB" sz="1700" b="1">
                <a:solidFill>
                  <a:srgbClr val="FAC842"/>
                </a:solidFill>
                <a:effectLst/>
                <a:latin typeface="Arial" panose="020B0604020202020204" pitchFamily="34" charset="0"/>
                <a:cs typeface="Arial" panose="020B0604020202020204" pitchFamily="34" charset="0"/>
              </a:rPr>
              <a:t>2.4 million</a:t>
            </a:r>
            <a:r>
              <a:rPr lang="en-GB" sz="1700">
                <a:solidFill>
                  <a:srgbClr val="FAC842"/>
                </a:solidFill>
                <a:effectLst/>
                <a:latin typeface="Arial" panose="020B0604020202020204" pitchFamily="34" charset="0"/>
                <a:cs typeface="Arial" panose="020B0604020202020204" pitchFamily="34" charset="0"/>
              </a:rPr>
              <a:t> </a:t>
            </a:r>
          </a:p>
          <a:p>
            <a:r>
              <a:rPr lang="en-GB" sz="1700">
                <a:solidFill>
                  <a:schemeClr val="bg1"/>
                </a:solidFill>
                <a:latin typeface="Arial" panose="020B0604020202020204" pitchFamily="34" charset="0"/>
                <a:cs typeface="Arial" panose="020B0604020202020204" pitchFamily="34" charset="0"/>
              </a:rPr>
              <a:t>working </a:t>
            </a:r>
            <a:r>
              <a:rPr lang="en-GB" sz="1700">
                <a:solidFill>
                  <a:schemeClr val="bg1"/>
                </a:solidFill>
                <a:effectLst/>
                <a:latin typeface="Arial" panose="020B0604020202020204" pitchFamily="34" charset="0"/>
                <a:cs typeface="Arial" panose="020B0604020202020204" pitchFamily="34" charset="0"/>
              </a:rPr>
              <a:t>days are lost through injury </a:t>
            </a:r>
          </a:p>
          <a:p>
            <a:r>
              <a:rPr lang="en-GB" sz="1700">
                <a:solidFill>
                  <a:schemeClr val="bg1"/>
                </a:solidFill>
                <a:effectLst/>
                <a:latin typeface="Arial" panose="020B0604020202020204" pitchFamily="34" charset="0"/>
                <a:cs typeface="Arial" panose="020B0604020202020204" pitchFamily="34" charset="0"/>
              </a:rPr>
              <a:t>or illness in construction</a:t>
            </a:r>
          </a:p>
        </p:txBody>
      </p:sp>
      <p:sp>
        <p:nvSpPr>
          <p:cNvPr id="13" name="TextBox 12">
            <a:extLst>
              <a:ext uri="{FF2B5EF4-FFF2-40B4-BE49-F238E27FC236}">
                <a16:creationId xmlns:a16="http://schemas.microsoft.com/office/drawing/2014/main" id="{748F09A9-528A-9FBF-F63D-537680CAD4C5}"/>
              </a:ext>
            </a:extLst>
          </p:cNvPr>
          <p:cNvSpPr txBox="1"/>
          <p:nvPr/>
        </p:nvSpPr>
        <p:spPr>
          <a:xfrm>
            <a:off x="7663638" y="3310469"/>
            <a:ext cx="3419668" cy="877163"/>
          </a:xfrm>
          <a:prstGeom prst="rect">
            <a:avLst/>
          </a:prstGeom>
          <a:noFill/>
        </p:spPr>
        <p:txBody>
          <a:bodyPr wrap="square">
            <a:spAutoFit/>
          </a:bodyPr>
          <a:lstStyle/>
          <a:p>
            <a:r>
              <a:rPr lang="en-GB" sz="1700" b="1">
                <a:solidFill>
                  <a:srgbClr val="FAC842"/>
                </a:solidFill>
                <a:effectLst/>
                <a:latin typeface="Arial" panose="020B0604020202020204" pitchFamily="34" charset="0"/>
                <a:cs typeface="Arial" panose="020B0604020202020204" pitchFamily="34" charset="0"/>
              </a:rPr>
              <a:t>Stress, anxiety</a:t>
            </a:r>
            <a:r>
              <a:rPr lang="en-GB" sz="1700">
                <a:solidFill>
                  <a:srgbClr val="FAC842"/>
                </a:solidFill>
                <a:effectLst/>
                <a:latin typeface="Arial" panose="020B0604020202020204" pitchFamily="34" charset="0"/>
                <a:cs typeface="Arial" panose="020B0604020202020204" pitchFamily="34" charset="0"/>
              </a:rPr>
              <a:t> or </a:t>
            </a:r>
            <a:r>
              <a:rPr lang="en-GB" sz="1700" b="1">
                <a:solidFill>
                  <a:srgbClr val="FAC842"/>
                </a:solidFill>
                <a:effectLst/>
                <a:latin typeface="Arial" panose="020B0604020202020204" pitchFamily="34" charset="0"/>
                <a:cs typeface="Arial" panose="020B0604020202020204" pitchFamily="34" charset="0"/>
              </a:rPr>
              <a:t>depression</a:t>
            </a:r>
            <a:r>
              <a:rPr lang="en-GB" sz="1700">
                <a:solidFill>
                  <a:srgbClr val="FAC842"/>
                </a:solidFill>
                <a:effectLst/>
                <a:latin typeface="Arial" panose="020B0604020202020204" pitchFamily="34" charset="0"/>
                <a:cs typeface="Arial" panose="020B0604020202020204" pitchFamily="34" charset="0"/>
              </a:rPr>
              <a:t> </a:t>
            </a:r>
            <a:r>
              <a:rPr lang="en-GB" sz="1700">
                <a:solidFill>
                  <a:schemeClr val="bg1"/>
                </a:solidFill>
                <a:effectLst/>
                <a:latin typeface="Arial" panose="020B0604020202020204" pitchFamily="34" charset="0"/>
                <a:cs typeface="Arial" panose="020B0604020202020204" pitchFamily="34" charset="0"/>
              </a:rPr>
              <a:t>account for 1 in 5 of all reported </a:t>
            </a:r>
          </a:p>
          <a:p>
            <a:r>
              <a:rPr lang="en-GB" sz="1700">
                <a:solidFill>
                  <a:schemeClr val="bg1"/>
                </a:solidFill>
                <a:effectLst/>
                <a:latin typeface="Arial" panose="020B0604020202020204" pitchFamily="34" charset="0"/>
                <a:cs typeface="Arial" panose="020B0604020202020204" pitchFamily="34" charset="0"/>
              </a:rPr>
              <a:t>work-related illnesses</a:t>
            </a:r>
          </a:p>
        </p:txBody>
      </p:sp>
      <p:sp>
        <p:nvSpPr>
          <p:cNvPr id="2" name="TextBox 1">
            <a:extLst>
              <a:ext uri="{FF2B5EF4-FFF2-40B4-BE49-F238E27FC236}">
                <a16:creationId xmlns:a16="http://schemas.microsoft.com/office/drawing/2014/main" id="{D592EE87-4199-FFEB-C892-FF437D074481}"/>
              </a:ext>
            </a:extLst>
          </p:cNvPr>
          <p:cNvSpPr txBox="1"/>
          <p:nvPr/>
        </p:nvSpPr>
        <p:spPr>
          <a:xfrm>
            <a:off x="1527159" y="4617043"/>
            <a:ext cx="3932710" cy="1138773"/>
          </a:xfrm>
          <a:prstGeom prst="rect">
            <a:avLst/>
          </a:prstGeom>
          <a:noFill/>
        </p:spPr>
        <p:txBody>
          <a:bodyPr wrap="square">
            <a:spAutoFit/>
          </a:bodyPr>
          <a:lstStyle/>
          <a:p>
            <a:r>
              <a:rPr lang="en-GB" sz="1700">
                <a:solidFill>
                  <a:schemeClr val="bg1"/>
                </a:solidFill>
                <a:latin typeface="Arial" panose="020B0604020202020204" pitchFamily="34" charset="0"/>
                <a:cs typeface="Arial" panose="020B0604020202020204" pitchFamily="34" charset="0"/>
              </a:rPr>
              <a:t>The </a:t>
            </a:r>
            <a:r>
              <a:rPr lang="en-GB" sz="1700" b="1">
                <a:solidFill>
                  <a:srgbClr val="FAC842"/>
                </a:solidFill>
                <a:latin typeface="Arial" panose="020B0604020202020204" pitchFamily="34" charset="0"/>
                <a:cs typeface="Arial" panose="020B0604020202020204" pitchFamily="34" charset="0"/>
              </a:rPr>
              <a:t>risk of suicide </a:t>
            </a:r>
            <a:r>
              <a:rPr lang="en-GB" sz="1700">
                <a:solidFill>
                  <a:schemeClr val="bg1"/>
                </a:solidFill>
                <a:latin typeface="Arial" panose="020B0604020202020204" pitchFamily="34" charset="0"/>
                <a:cs typeface="Arial" panose="020B0604020202020204" pitchFamily="34" charset="0"/>
              </a:rPr>
              <a:t>among male labourers, particularly in construction roles, is </a:t>
            </a:r>
            <a:r>
              <a:rPr lang="en-GB" sz="1700" b="1">
                <a:solidFill>
                  <a:srgbClr val="FAC842"/>
                </a:solidFill>
                <a:latin typeface="Arial" panose="020B0604020202020204" pitchFamily="34" charset="0"/>
                <a:cs typeface="Arial" panose="020B0604020202020204" pitchFamily="34" charset="0"/>
              </a:rPr>
              <a:t>four times higher </a:t>
            </a:r>
            <a:r>
              <a:rPr lang="en-GB" sz="1700">
                <a:solidFill>
                  <a:schemeClr val="bg1"/>
                </a:solidFill>
                <a:latin typeface="Arial" panose="020B0604020202020204" pitchFamily="34" charset="0"/>
                <a:cs typeface="Arial" panose="020B0604020202020204" pitchFamily="34" charset="0"/>
              </a:rPr>
              <a:t>than the male national average</a:t>
            </a:r>
          </a:p>
        </p:txBody>
      </p:sp>
      <p:sp>
        <p:nvSpPr>
          <p:cNvPr id="3" name="TextBox 2">
            <a:extLst>
              <a:ext uri="{FF2B5EF4-FFF2-40B4-BE49-F238E27FC236}">
                <a16:creationId xmlns:a16="http://schemas.microsoft.com/office/drawing/2014/main" id="{2A73DFFB-8821-3C26-7BD3-D7C78E039212}"/>
              </a:ext>
            </a:extLst>
          </p:cNvPr>
          <p:cNvSpPr txBox="1"/>
          <p:nvPr/>
        </p:nvSpPr>
        <p:spPr>
          <a:xfrm>
            <a:off x="7710814" y="4747849"/>
            <a:ext cx="3657600" cy="877163"/>
          </a:xfrm>
          <a:prstGeom prst="rect">
            <a:avLst/>
          </a:prstGeom>
          <a:noFill/>
        </p:spPr>
        <p:txBody>
          <a:bodyPr wrap="square">
            <a:spAutoFit/>
          </a:bodyPr>
          <a:lstStyle/>
          <a:p>
            <a:r>
              <a:rPr lang="en-GB" sz="1700">
                <a:solidFill>
                  <a:schemeClr val="bg1"/>
                </a:solidFill>
                <a:effectLst/>
                <a:latin typeface="Arial" panose="020B0604020202020204" pitchFamily="34" charset="0"/>
                <a:cs typeface="Arial" panose="020B0604020202020204" pitchFamily="34" charset="0"/>
              </a:rPr>
              <a:t>A construction worker is </a:t>
            </a:r>
            <a:r>
              <a:rPr lang="en-GB" sz="1700" b="1">
                <a:solidFill>
                  <a:srgbClr val="FAC842"/>
                </a:solidFill>
                <a:effectLst/>
                <a:latin typeface="Arial" panose="020B0604020202020204" pitchFamily="34" charset="0"/>
                <a:cs typeface="Arial" panose="020B0604020202020204" pitchFamily="34" charset="0"/>
              </a:rPr>
              <a:t>more likely to die from suicide </a:t>
            </a:r>
            <a:r>
              <a:rPr lang="en-GB" sz="1700">
                <a:solidFill>
                  <a:schemeClr val="bg1"/>
                </a:solidFill>
                <a:effectLst/>
                <a:latin typeface="Arial" panose="020B0604020202020204" pitchFamily="34" charset="0"/>
                <a:cs typeface="Arial" panose="020B0604020202020204" pitchFamily="34" charset="0"/>
              </a:rPr>
              <a:t>than </a:t>
            </a:r>
          </a:p>
          <a:p>
            <a:r>
              <a:rPr lang="en-GB" sz="1700">
                <a:solidFill>
                  <a:schemeClr val="bg1"/>
                </a:solidFill>
                <a:effectLst/>
                <a:latin typeface="Arial" panose="020B0604020202020204" pitchFamily="34" charset="0"/>
                <a:cs typeface="Arial" panose="020B0604020202020204" pitchFamily="34" charset="0"/>
              </a:rPr>
              <a:t>a fall from height</a:t>
            </a:r>
          </a:p>
        </p:txBody>
      </p:sp>
      <p:pic>
        <p:nvPicPr>
          <p:cNvPr id="14" name="Graphic 13" descr="Construction Barricade with solid fill">
            <a:extLst>
              <a:ext uri="{FF2B5EF4-FFF2-40B4-BE49-F238E27FC236}">
                <a16:creationId xmlns:a16="http://schemas.microsoft.com/office/drawing/2014/main" id="{618685B6-31F8-0C1E-1B01-FFC9890D2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6117" y="1784036"/>
            <a:ext cx="914400" cy="914400"/>
          </a:xfrm>
          <a:prstGeom prst="rect">
            <a:avLst/>
          </a:prstGeom>
        </p:spPr>
      </p:pic>
      <p:pic>
        <p:nvPicPr>
          <p:cNvPr id="16" name="Graphic 15" descr="Excavator with solid fill">
            <a:extLst>
              <a:ext uri="{FF2B5EF4-FFF2-40B4-BE49-F238E27FC236}">
                <a16:creationId xmlns:a16="http://schemas.microsoft.com/office/drawing/2014/main" id="{4C0EB7C7-FC9C-1B56-8480-0DFAA5191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0100" y="3134379"/>
            <a:ext cx="914400" cy="914400"/>
          </a:xfrm>
          <a:prstGeom prst="rect">
            <a:avLst/>
          </a:prstGeom>
        </p:spPr>
      </p:pic>
      <p:pic>
        <p:nvPicPr>
          <p:cNvPr id="18" name="Graphic 17" descr="Crane with solid fill">
            <a:extLst>
              <a:ext uri="{FF2B5EF4-FFF2-40B4-BE49-F238E27FC236}">
                <a16:creationId xmlns:a16="http://schemas.microsoft.com/office/drawing/2014/main" id="{9567F116-D104-540E-5208-8349E9AE66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00100" y="4660812"/>
            <a:ext cx="914400" cy="914400"/>
          </a:xfrm>
          <a:prstGeom prst="rect">
            <a:avLst/>
          </a:prstGeom>
        </p:spPr>
      </p:pic>
      <p:pic>
        <p:nvPicPr>
          <p:cNvPr id="24" name="Graphic 23" descr="Warning with solid fill">
            <a:extLst>
              <a:ext uri="{FF2B5EF4-FFF2-40B4-BE49-F238E27FC236}">
                <a16:creationId xmlns:a16="http://schemas.microsoft.com/office/drawing/2014/main" id="{4E5E3B3A-9791-A326-1880-2AE68B20E4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4849" y="4617043"/>
            <a:ext cx="914400" cy="914400"/>
          </a:xfrm>
          <a:prstGeom prst="rect">
            <a:avLst/>
          </a:prstGeom>
        </p:spPr>
      </p:pic>
      <p:pic>
        <p:nvPicPr>
          <p:cNvPr id="26" name="Graphic 25" descr="No sign with solid fill">
            <a:extLst>
              <a:ext uri="{FF2B5EF4-FFF2-40B4-BE49-F238E27FC236}">
                <a16:creationId xmlns:a16="http://schemas.microsoft.com/office/drawing/2014/main" id="{4CEE20F9-D3F2-266D-B139-8FAB487921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0188" y="1649259"/>
            <a:ext cx="914400" cy="914400"/>
          </a:xfrm>
          <a:prstGeom prst="rect">
            <a:avLst/>
          </a:prstGeom>
        </p:spPr>
      </p:pic>
      <p:pic>
        <p:nvPicPr>
          <p:cNvPr id="28" name="Graphic 27" descr="Clipboard All Crosses outline">
            <a:extLst>
              <a:ext uri="{FF2B5EF4-FFF2-40B4-BE49-F238E27FC236}">
                <a16:creationId xmlns:a16="http://schemas.microsoft.com/office/drawing/2014/main" id="{45A393D2-ECAA-5E6C-4877-54FAD7ED09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0188" y="3237488"/>
            <a:ext cx="914400" cy="914400"/>
          </a:xfrm>
          <a:prstGeom prst="rect">
            <a:avLst/>
          </a:prstGeom>
        </p:spPr>
      </p:pic>
    </p:spTree>
    <p:extLst>
      <p:ext uri="{BB962C8B-B14F-4D97-AF65-F5344CB8AC3E}">
        <p14:creationId xmlns:p14="http://schemas.microsoft.com/office/powerpoint/2010/main" val="1546432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AB69E7-B4FE-BA47-1899-E301D29FFA67}"/>
              </a:ext>
            </a:extLst>
          </p:cNvPr>
          <p:cNvPicPr>
            <a:picLocks noChangeAspect="1"/>
          </p:cNvPicPr>
          <p:nvPr/>
        </p:nvPicPr>
        <p:blipFill rotWithShape="1">
          <a:blip r:embed="rId3"/>
          <a:srcRect l="23047" t="19421" r="21315" b="9250"/>
          <a:stretch/>
        </p:blipFill>
        <p:spPr>
          <a:xfrm>
            <a:off x="5856514" y="-714"/>
            <a:ext cx="6335487" cy="6091666"/>
          </a:xfrm>
          <a:prstGeom prst="rect">
            <a:avLst/>
          </a:prstGeom>
        </p:spPr>
      </p:pic>
      <p:sp>
        <p:nvSpPr>
          <p:cNvPr id="2" name="Rectangle 1">
            <a:extLst>
              <a:ext uri="{FF2B5EF4-FFF2-40B4-BE49-F238E27FC236}">
                <a16:creationId xmlns:a16="http://schemas.microsoft.com/office/drawing/2014/main" id="{0DAF2E0E-1962-331B-E61B-86F20C370A47}"/>
              </a:ext>
            </a:extLst>
          </p:cNvPr>
          <p:cNvSpPr/>
          <p:nvPr/>
        </p:nvSpPr>
        <p:spPr>
          <a:xfrm>
            <a:off x="1" y="-714"/>
            <a:ext cx="6096000" cy="6091666"/>
          </a:xfrm>
          <a:prstGeom prst="rect">
            <a:avLst/>
          </a:prstGeom>
          <a:solidFill>
            <a:srgbClr val="5E9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1B75"/>
              </a:solidFill>
            </a:endParaRPr>
          </a:p>
        </p:txBody>
      </p:sp>
      <p:sp>
        <p:nvSpPr>
          <p:cNvPr id="8" name="TextBox 7">
            <a:extLst>
              <a:ext uri="{FF2B5EF4-FFF2-40B4-BE49-F238E27FC236}">
                <a16:creationId xmlns:a16="http://schemas.microsoft.com/office/drawing/2014/main" id="{1CA11333-3980-4900-9F51-293F86C01A66}"/>
              </a:ext>
            </a:extLst>
          </p:cNvPr>
          <p:cNvSpPr txBox="1"/>
          <p:nvPr/>
        </p:nvSpPr>
        <p:spPr>
          <a:xfrm>
            <a:off x="491068" y="2384853"/>
            <a:ext cx="5604931" cy="2277547"/>
          </a:xfrm>
          <a:prstGeom prst="rect">
            <a:avLst/>
          </a:prstGeom>
          <a:noFill/>
        </p:spPr>
        <p:txBody>
          <a:bodyPr wrap="square" rtlCol="0">
            <a:spAutoFit/>
          </a:bodyPr>
          <a:lstStyle/>
          <a:p>
            <a:r>
              <a:rPr lang="en-GB" sz="3600" b="1">
                <a:solidFill>
                  <a:schemeClr val="bg1"/>
                </a:solidFill>
                <a:effectLst/>
                <a:latin typeface="Arial" panose="020B0604020202020204" pitchFamily="34" charset="0"/>
                <a:cs typeface="Arial" panose="020B0604020202020204" pitchFamily="34" charset="0"/>
              </a:rPr>
              <a:t>Every working day </a:t>
            </a:r>
          </a:p>
          <a:p>
            <a:r>
              <a:rPr lang="en-GB" sz="3600" b="1">
                <a:solidFill>
                  <a:schemeClr val="bg1"/>
                </a:solidFill>
                <a:effectLst/>
                <a:latin typeface="Arial" panose="020B0604020202020204" pitchFamily="34" charset="0"/>
                <a:cs typeface="Arial" panose="020B0604020202020204" pitchFamily="34" charset="0"/>
              </a:rPr>
              <a:t>in the UK and Ireland</a:t>
            </a:r>
          </a:p>
          <a:p>
            <a:endParaRPr lang="en-GB" sz="2000" b="1">
              <a:solidFill>
                <a:schemeClr val="bg1"/>
              </a:solidFill>
              <a:effectLst/>
              <a:latin typeface="Arial" panose="020B0604020202020204" pitchFamily="34" charset="0"/>
              <a:cs typeface="Arial" panose="020B0604020202020204" pitchFamily="34" charset="0"/>
            </a:endParaRPr>
          </a:p>
          <a:p>
            <a:endParaRPr lang="en-GB" sz="3200" b="1">
              <a:solidFill>
                <a:schemeClr val="tx1">
                  <a:lumMod val="75000"/>
                  <a:lumOff val="25000"/>
                </a:schemeClr>
              </a:solidFill>
              <a:effectLst/>
              <a:latin typeface="Arial" panose="020B0604020202020204" pitchFamily="34" charset="0"/>
              <a:cs typeface="Arial" panose="020B0604020202020204" pitchFamily="34" charset="0"/>
            </a:endParaRPr>
          </a:p>
          <a:p>
            <a:endParaRPr lang="en-US"/>
          </a:p>
        </p:txBody>
      </p:sp>
      <p:pic>
        <p:nvPicPr>
          <p:cNvPr id="4" name="Picture 3" descr="A picture containing font, graphics, typography, design&#10;&#10;Description automatically generated">
            <a:extLst>
              <a:ext uri="{FF2B5EF4-FFF2-40B4-BE49-F238E27FC236}">
                <a16:creationId xmlns:a16="http://schemas.microsoft.com/office/drawing/2014/main" id="{FBA5588D-06DB-D427-E040-7E4F5593FADB}"/>
              </a:ext>
            </a:extLst>
          </p:cNvPr>
          <p:cNvPicPr>
            <a:picLocks noChangeAspect="1"/>
          </p:cNvPicPr>
          <p:nvPr/>
        </p:nvPicPr>
        <p:blipFill>
          <a:blip r:embed="rId4"/>
          <a:stretch>
            <a:fillRect/>
          </a:stretch>
        </p:blipFill>
        <p:spPr>
          <a:xfrm>
            <a:off x="463636" y="521177"/>
            <a:ext cx="1698418" cy="1698418"/>
          </a:xfrm>
          <a:prstGeom prst="rect">
            <a:avLst/>
          </a:prstGeom>
        </p:spPr>
      </p:pic>
      <p:sp>
        <p:nvSpPr>
          <p:cNvPr id="6" name="TextBox 5">
            <a:extLst>
              <a:ext uri="{FF2B5EF4-FFF2-40B4-BE49-F238E27FC236}">
                <a16:creationId xmlns:a16="http://schemas.microsoft.com/office/drawing/2014/main" id="{7DFB42B7-2779-A7C0-2A4C-42ECDB74D571}"/>
              </a:ext>
            </a:extLst>
          </p:cNvPr>
          <p:cNvSpPr txBox="1"/>
          <p:nvPr/>
        </p:nvSpPr>
        <p:spPr>
          <a:xfrm>
            <a:off x="491069" y="4865720"/>
            <a:ext cx="5604931" cy="1723549"/>
          </a:xfrm>
          <a:prstGeom prst="rect">
            <a:avLst/>
          </a:prstGeom>
          <a:noFill/>
        </p:spPr>
        <p:txBody>
          <a:bodyPr wrap="square" rtlCol="0">
            <a:spAutoFit/>
          </a:bodyPr>
          <a:lstStyle/>
          <a:p>
            <a:r>
              <a:rPr lang="en-GB" sz="3600" b="1">
                <a:solidFill>
                  <a:schemeClr val="bg1"/>
                </a:solidFill>
                <a:effectLst/>
                <a:latin typeface="Arial" panose="020B0604020202020204" pitchFamily="34" charset="0"/>
                <a:cs typeface="Arial" panose="020B0604020202020204" pitchFamily="34" charset="0"/>
              </a:rPr>
              <a:t>take their own life</a:t>
            </a:r>
          </a:p>
          <a:p>
            <a:endParaRPr lang="en-GB" sz="2000" b="1">
              <a:solidFill>
                <a:schemeClr val="bg1"/>
              </a:solidFill>
              <a:effectLst/>
              <a:latin typeface="Arial" panose="020B0604020202020204" pitchFamily="34" charset="0"/>
              <a:cs typeface="Arial" panose="020B0604020202020204" pitchFamily="34" charset="0"/>
            </a:endParaRPr>
          </a:p>
          <a:p>
            <a:endParaRPr lang="en-GB" sz="3200" b="1">
              <a:solidFill>
                <a:schemeClr val="tx1">
                  <a:lumMod val="75000"/>
                  <a:lumOff val="25000"/>
                </a:schemeClr>
              </a:solidFill>
              <a:effectLst/>
              <a:latin typeface="Arial" panose="020B0604020202020204" pitchFamily="34" charset="0"/>
              <a:cs typeface="Arial" panose="020B0604020202020204" pitchFamily="34" charset="0"/>
            </a:endParaRPr>
          </a:p>
          <a:p>
            <a:endParaRPr lang="en-US"/>
          </a:p>
        </p:txBody>
      </p:sp>
      <p:sp>
        <p:nvSpPr>
          <p:cNvPr id="9" name="TextBox 8">
            <a:extLst>
              <a:ext uri="{FF2B5EF4-FFF2-40B4-BE49-F238E27FC236}">
                <a16:creationId xmlns:a16="http://schemas.microsoft.com/office/drawing/2014/main" id="{CB2644C0-949F-0F27-D56F-65362012397E}"/>
              </a:ext>
            </a:extLst>
          </p:cNvPr>
          <p:cNvSpPr txBox="1"/>
          <p:nvPr/>
        </p:nvSpPr>
        <p:spPr>
          <a:xfrm>
            <a:off x="1341461" y="3625287"/>
            <a:ext cx="5604931" cy="2277547"/>
          </a:xfrm>
          <a:prstGeom prst="rect">
            <a:avLst/>
          </a:prstGeom>
          <a:noFill/>
        </p:spPr>
        <p:txBody>
          <a:bodyPr wrap="square" rtlCol="0">
            <a:spAutoFit/>
          </a:bodyPr>
          <a:lstStyle/>
          <a:p>
            <a:r>
              <a:rPr lang="en-GB" sz="3600" b="1">
                <a:solidFill>
                  <a:srgbClr val="FAC842"/>
                </a:solidFill>
                <a:effectLst/>
                <a:latin typeface="Arial" panose="020B0604020202020204" pitchFamily="34" charset="0"/>
                <a:cs typeface="Arial" panose="020B0604020202020204" pitchFamily="34" charset="0"/>
              </a:rPr>
              <a:t>CONSTRUCTION</a:t>
            </a:r>
          </a:p>
          <a:p>
            <a:r>
              <a:rPr lang="en-GB" sz="3600" b="1">
                <a:solidFill>
                  <a:srgbClr val="FAC842"/>
                </a:solidFill>
                <a:latin typeface="Arial" panose="020B0604020202020204" pitchFamily="34" charset="0"/>
                <a:cs typeface="Arial" panose="020B0604020202020204" pitchFamily="34" charset="0"/>
              </a:rPr>
              <a:t>WORKERS</a:t>
            </a:r>
            <a:endParaRPr lang="en-GB" sz="3600" b="1">
              <a:solidFill>
                <a:srgbClr val="FAC842"/>
              </a:solidFill>
              <a:effectLst/>
              <a:latin typeface="Arial" panose="020B0604020202020204" pitchFamily="34" charset="0"/>
              <a:cs typeface="Arial" panose="020B0604020202020204" pitchFamily="34" charset="0"/>
            </a:endParaRPr>
          </a:p>
          <a:p>
            <a:endParaRPr lang="en-GB" sz="2000" b="1">
              <a:solidFill>
                <a:schemeClr val="bg1"/>
              </a:solidFill>
              <a:effectLst/>
              <a:latin typeface="Arial" panose="020B0604020202020204" pitchFamily="34" charset="0"/>
              <a:cs typeface="Arial" panose="020B0604020202020204" pitchFamily="34" charset="0"/>
            </a:endParaRPr>
          </a:p>
          <a:p>
            <a:endParaRPr lang="en-GB" sz="3200" b="1">
              <a:solidFill>
                <a:schemeClr val="tx1">
                  <a:lumMod val="75000"/>
                  <a:lumOff val="25000"/>
                </a:schemeClr>
              </a:solidFill>
              <a:effectLst/>
              <a:latin typeface="Arial" panose="020B0604020202020204" pitchFamily="34" charset="0"/>
              <a:cs typeface="Arial" panose="020B0604020202020204" pitchFamily="34" charset="0"/>
            </a:endParaRPr>
          </a:p>
          <a:p>
            <a:endParaRPr lang="en-US"/>
          </a:p>
        </p:txBody>
      </p:sp>
      <p:sp>
        <p:nvSpPr>
          <p:cNvPr id="11" name="TextBox 10">
            <a:extLst>
              <a:ext uri="{FF2B5EF4-FFF2-40B4-BE49-F238E27FC236}">
                <a16:creationId xmlns:a16="http://schemas.microsoft.com/office/drawing/2014/main" id="{F4FF9B72-10D4-8A0B-2FA6-CE3AAAD322CB}"/>
              </a:ext>
            </a:extLst>
          </p:cNvPr>
          <p:cNvSpPr txBox="1"/>
          <p:nvPr/>
        </p:nvSpPr>
        <p:spPr>
          <a:xfrm>
            <a:off x="491067" y="3467401"/>
            <a:ext cx="1890649" cy="1569660"/>
          </a:xfrm>
          <a:prstGeom prst="rect">
            <a:avLst/>
          </a:prstGeom>
          <a:noFill/>
        </p:spPr>
        <p:txBody>
          <a:bodyPr wrap="square">
            <a:spAutoFit/>
          </a:bodyPr>
          <a:lstStyle/>
          <a:p>
            <a:r>
              <a:rPr lang="en-GB" sz="9600" b="1">
                <a:solidFill>
                  <a:srgbClr val="FAC842"/>
                </a:solidFill>
                <a:latin typeface="Arial" panose="020B0604020202020204" pitchFamily="34" charset="0"/>
                <a:cs typeface="Arial" panose="020B0604020202020204" pitchFamily="34" charset="0"/>
              </a:rPr>
              <a:t>2</a:t>
            </a:r>
            <a:endParaRPr lang="en-US" sz="9600">
              <a:solidFill>
                <a:srgbClr val="FAC842"/>
              </a:solidFill>
            </a:endParaRPr>
          </a:p>
        </p:txBody>
      </p:sp>
    </p:spTree>
    <p:extLst>
      <p:ext uri="{BB962C8B-B14F-4D97-AF65-F5344CB8AC3E}">
        <p14:creationId xmlns:p14="http://schemas.microsoft.com/office/powerpoint/2010/main" val="2089824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952C3A-5AD1-C788-62FD-6982CE3D927E}"/>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7" name="TextBox 6">
            <a:extLst>
              <a:ext uri="{FF2B5EF4-FFF2-40B4-BE49-F238E27FC236}">
                <a16:creationId xmlns:a16="http://schemas.microsoft.com/office/drawing/2014/main" id="{594850A0-E9D9-49AC-3200-E3F5CCE72206}"/>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latin typeface="Arial" panose="020B0604020202020204" pitchFamily="34" charset="0"/>
                <a:cs typeface="Arial" panose="020B0604020202020204" pitchFamily="34" charset="0"/>
              </a:rPr>
              <a:t>CONVERSATION</a:t>
            </a:r>
            <a:endParaRPr lang="en-GB" sz="3600" b="1">
              <a:solidFill>
                <a:srgbClr val="5E9DD4"/>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2DDE41C-BA38-0F36-7A66-381AA4A23717}"/>
              </a:ext>
            </a:extLst>
          </p:cNvPr>
          <p:cNvSpPr txBox="1"/>
          <p:nvPr/>
        </p:nvSpPr>
        <p:spPr>
          <a:xfrm>
            <a:off x="1" y="982951"/>
            <a:ext cx="12191998" cy="553998"/>
          </a:xfrm>
          <a:prstGeom prst="rect">
            <a:avLst/>
          </a:prstGeom>
          <a:noFill/>
        </p:spPr>
        <p:txBody>
          <a:bodyPr wrap="square">
            <a:spAutoFit/>
          </a:bodyPr>
          <a:lstStyle/>
          <a:p>
            <a:pPr algn="ctr"/>
            <a:r>
              <a:rPr lang="en-GB" sz="3000">
                <a:solidFill>
                  <a:schemeClr val="bg2">
                    <a:lumMod val="25000"/>
                  </a:schemeClr>
                </a:solidFill>
                <a:effectLst/>
                <a:latin typeface="Arial" panose="020B0604020202020204" pitchFamily="34" charset="0"/>
                <a:cs typeface="Arial" panose="020B0604020202020204" pitchFamily="34" charset="0"/>
              </a:rPr>
              <a:t>What things can be causes of stress and pressure?</a:t>
            </a:r>
          </a:p>
        </p:txBody>
      </p:sp>
      <p:grpSp>
        <p:nvGrpSpPr>
          <p:cNvPr id="28" name="Group 27">
            <a:extLst>
              <a:ext uri="{FF2B5EF4-FFF2-40B4-BE49-F238E27FC236}">
                <a16:creationId xmlns:a16="http://schemas.microsoft.com/office/drawing/2014/main" id="{ADCA279A-C724-0528-165F-84C07B69BAB0}"/>
              </a:ext>
            </a:extLst>
          </p:cNvPr>
          <p:cNvGrpSpPr/>
          <p:nvPr/>
        </p:nvGrpSpPr>
        <p:grpSpPr>
          <a:xfrm>
            <a:off x="623887" y="2089553"/>
            <a:ext cx="3356792" cy="2991311"/>
            <a:chOff x="623887" y="2089553"/>
            <a:chExt cx="3356792" cy="2991311"/>
          </a:xfrm>
        </p:grpSpPr>
        <p:pic>
          <p:nvPicPr>
            <p:cNvPr id="12" name="Picture 11">
              <a:extLst>
                <a:ext uri="{FF2B5EF4-FFF2-40B4-BE49-F238E27FC236}">
                  <a16:creationId xmlns:a16="http://schemas.microsoft.com/office/drawing/2014/main" id="{CF8122E2-785D-D540-0BAC-82F99C1CFB5E}"/>
                </a:ext>
              </a:extLst>
            </p:cNvPr>
            <p:cNvPicPr>
              <a:picLocks noChangeAspect="1" noChangeArrowheads="1"/>
            </p:cNvPicPr>
            <p:nvPr/>
          </p:nvPicPr>
          <p:blipFill rotWithShape="1">
            <a:blip r:embed="rId3"/>
            <a:srcRect l="-305" t="17260" r="25300" b="12576"/>
            <a:stretch/>
          </p:blipFill>
          <p:spPr bwMode="auto">
            <a:xfrm>
              <a:off x="623887" y="2089553"/>
              <a:ext cx="3356792" cy="207156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AED3507-450E-A1DC-A523-652BFE98F9B1}"/>
                </a:ext>
              </a:extLst>
            </p:cNvPr>
            <p:cNvSpPr txBox="1"/>
            <p:nvPr/>
          </p:nvSpPr>
          <p:spPr>
            <a:xfrm>
              <a:off x="623887" y="4603810"/>
              <a:ext cx="3356792" cy="477054"/>
            </a:xfrm>
            <a:prstGeom prst="rect">
              <a:avLst/>
            </a:prstGeom>
            <a:noFill/>
          </p:spPr>
          <p:txBody>
            <a:bodyPr wrap="square">
              <a:spAutoFit/>
            </a:bodyPr>
            <a:lstStyle/>
            <a:p>
              <a:pPr algn="ctr"/>
              <a:r>
                <a:rPr lang="en-GB" sz="2500" b="1">
                  <a:solidFill>
                    <a:schemeClr val="bg2">
                      <a:lumMod val="25000"/>
                    </a:schemeClr>
                  </a:solidFill>
                  <a:latin typeface="Arial" panose="020B0604020202020204" pitchFamily="34" charset="0"/>
                  <a:cs typeface="Arial" panose="020B0604020202020204" pitchFamily="34" charset="0"/>
                </a:rPr>
                <a:t>AT WORK</a:t>
              </a:r>
              <a:endParaRPr lang="en-GB" sz="2500" b="1">
                <a:solidFill>
                  <a:schemeClr val="bg2">
                    <a:lumMod val="25000"/>
                  </a:schemeClr>
                </a:solidFill>
                <a:effectLst/>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1E860E4-E6F5-9EE3-B587-4490EE65A488}"/>
              </a:ext>
            </a:extLst>
          </p:cNvPr>
          <p:cNvGrpSpPr/>
          <p:nvPr/>
        </p:nvGrpSpPr>
        <p:grpSpPr>
          <a:xfrm>
            <a:off x="4424394" y="2099018"/>
            <a:ext cx="3356792" cy="2981846"/>
            <a:chOff x="4424394" y="2099018"/>
            <a:chExt cx="3356792" cy="2981846"/>
          </a:xfrm>
        </p:grpSpPr>
        <p:pic>
          <p:nvPicPr>
            <p:cNvPr id="17" name="Picture 16">
              <a:extLst>
                <a:ext uri="{FF2B5EF4-FFF2-40B4-BE49-F238E27FC236}">
                  <a16:creationId xmlns:a16="http://schemas.microsoft.com/office/drawing/2014/main" id="{BF87DBAC-FA98-202E-7F6A-8774DB819CEC}"/>
                </a:ext>
              </a:extLst>
            </p:cNvPr>
            <p:cNvPicPr>
              <a:picLocks noChangeAspect="1" noChangeArrowheads="1"/>
            </p:cNvPicPr>
            <p:nvPr/>
          </p:nvPicPr>
          <p:blipFill rotWithShape="1">
            <a:blip r:embed="rId4"/>
            <a:srcRect l="21820" t="7785" r="3933" b="23414"/>
            <a:stretch/>
          </p:blipFill>
          <p:spPr bwMode="auto">
            <a:xfrm>
              <a:off x="4424394" y="2099018"/>
              <a:ext cx="3356792" cy="20715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C99079E-297E-A0E2-0BEE-853EB4355CA9}"/>
                </a:ext>
              </a:extLst>
            </p:cNvPr>
            <p:cNvSpPr txBox="1"/>
            <p:nvPr/>
          </p:nvSpPr>
          <p:spPr>
            <a:xfrm>
              <a:off x="4424394" y="4603810"/>
              <a:ext cx="3356792" cy="477054"/>
            </a:xfrm>
            <a:prstGeom prst="rect">
              <a:avLst/>
            </a:prstGeom>
            <a:noFill/>
          </p:spPr>
          <p:txBody>
            <a:bodyPr wrap="square">
              <a:spAutoFit/>
            </a:bodyPr>
            <a:lstStyle/>
            <a:p>
              <a:pPr algn="ctr"/>
              <a:r>
                <a:rPr lang="en-GB" sz="2500" b="1">
                  <a:solidFill>
                    <a:schemeClr val="bg2">
                      <a:lumMod val="25000"/>
                    </a:schemeClr>
                  </a:solidFill>
                  <a:latin typeface="Arial" panose="020B0604020202020204" pitchFamily="34" charset="0"/>
                  <a:cs typeface="Arial" panose="020B0604020202020204" pitchFamily="34" charset="0"/>
                </a:rPr>
                <a:t>OUTSIDE OF WORK</a:t>
              </a:r>
              <a:endParaRPr lang="en-GB" sz="2500" b="1">
                <a:solidFill>
                  <a:schemeClr val="bg2">
                    <a:lumMod val="25000"/>
                  </a:schemeClr>
                </a:solidFill>
                <a:effectLst/>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43FF0052-2325-2A9E-1CD0-C263B8DCBFE3}"/>
              </a:ext>
            </a:extLst>
          </p:cNvPr>
          <p:cNvGrpSpPr/>
          <p:nvPr/>
        </p:nvGrpSpPr>
        <p:grpSpPr>
          <a:xfrm>
            <a:off x="8181598" y="2099018"/>
            <a:ext cx="3386515" cy="3166720"/>
            <a:chOff x="8181598" y="2099018"/>
            <a:chExt cx="3386515" cy="3166720"/>
          </a:xfrm>
        </p:grpSpPr>
        <p:pic>
          <p:nvPicPr>
            <p:cNvPr id="14" name="Picture 13">
              <a:extLst>
                <a:ext uri="{FF2B5EF4-FFF2-40B4-BE49-F238E27FC236}">
                  <a16:creationId xmlns:a16="http://schemas.microsoft.com/office/drawing/2014/main" id="{C1EE2943-BAF7-E9E9-9287-383D18FD9624}"/>
                </a:ext>
              </a:extLst>
            </p:cNvPr>
            <p:cNvPicPr>
              <a:picLocks noChangeAspect="1"/>
            </p:cNvPicPr>
            <p:nvPr/>
          </p:nvPicPr>
          <p:blipFill>
            <a:blip r:embed="rId5"/>
            <a:srcRect t="4401" b="4401"/>
            <a:stretch/>
          </p:blipFill>
          <p:spPr>
            <a:xfrm>
              <a:off x="8183562" y="2099018"/>
              <a:ext cx="3384551" cy="2062102"/>
            </a:xfrm>
            <a:prstGeom prst="rect">
              <a:avLst/>
            </a:prstGeom>
          </p:spPr>
        </p:pic>
        <p:sp>
          <p:nvSpPr>
            <p:cNvPr id="25" name="TextBox 24">
              <a:extLst>
                <a:ext uri="{FF2B5EF4-FFF2-40B4-BE49-F238E27FC236}">
                  <a16:creationId xmlns:a16="http://schemas.microsoft.com/office/drawing/2014/main" id="{6D0A8961-45EA-CC77-8621-8AF45563886C}"/>
                </a:ext>
              </a:extLst>
            </p:cNvPr>
            <p:cNvSpPr txBox="1"/>
            <p:nvPr/>
          </p:nvSpPr>
          <p:spPr>
            <a:xfrm>
              <a:off x="8181598" y="4403964"/>
              <a:ext cx="3356792" cy="861774"/>
            </a:xfrm>
            <a:prstGeom prst="rect">
              <a:avLst/>
            </a:prstGeom>
            <a:noFill/>
          </p:spPr>
          <p:txBody>
            <a:bodyPr wrap="square">
              <a:spAutoFit/>
            </a:bodyPr>
            <a:lstStyle/>
            <a:p>
              <a:pPr algn="ctr"/>
              <a:r>
                <a:rPr lang="en-GB" sz="2500" b="1">
                  <a:solidFill>
                    <a:schemeClr val="bg2">
                      <a:lumMod val="25000"/>
                    </a:schemeClr>
                  </a:solidFill>
                  <a:latin typeface="Arial" panose="020B0604020202020204" pitchFamily="34" charset="0"/>
                  <a:cs typeface="Arial" panose="020B0604020202020204" pitchFamily="34" charset="0"/>
                </a:rPr>
                <a:t>HOW DOES IT </a:t>
              </a:r>
            </a:p>
            <a:p>
              <a:pPr algn="ctr"/>
              <a:r>
                <a:rPr lang="en-GB" sz="2500" b="1">
                  <a:solidFill>
                    <a:schemeClr val="bg2">
                      <a:lumMod val="25000"/>
                    </a:schemeClr>
                  </a:solidFill>
                  <a:latin typeface="Arial" panose="020B0604020202020204" pitchFamily="34" charset="0"/>
                  <a:cs typeface="Arial" panose="020B0604020202020204" pitchFamily="34" charset="0"/>
                </a:rPr>
                <a:t>MAKE YOU FEEL</a:t>
              </a:r>
              <a:endParaRPr lang="en-GB" sz="2500" b="1">
                <a:solidFill>
                  <a:schemeClr val="bg2">
                    <a:lumMod val="25000"/>
                  </a:schemeClr>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62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DE7BC-A6E9-E365-F28B-5F64CF0BB060}"/>
              </a:ext>
            </a:extLst>
          </p:cNvPr>
          <p:cNvSpPr/>
          <p:nvPr/>
        </p:nvSpPr>
        <p:spPr>
          <a:xfrm>
            <a:off x="-1" y="221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2" name="TextBox 1">
            <a:extLst>
              <a:ext uri="{FF2B5EF4-FFF2-40B4-BE49-F238E27FC236}">
                <a16:creationId xmlns:a16="http://schemas.microsoft.com/office/drawing/2014/main" id="{3F3AEBF3-80B4-6839-87A2-A79E2BB26550}"/>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latin typeface="Arial" panose="020B0604020202020204" pitchFamily="34" charset="0"/>
                <a:cs typeface="Arial" panose="020B0604020202020204" pitchFamily="34" charset="0"/>
              </a:rPr>
              <a:t>SOURCES OF STRESS</a:t>
            </a:r>
            <a:endParaRPr lang="en-GB" sz="3600" b="1">
              <a:solidFill>
                <a:srgbClr val="5E9DD4"/>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3E1D28F-5325-BDAA-91F2-C98C9A7A5CAD}"/>
              </a:ext>
            </a:extLst>
          </p:cNvPr>
          <p:cNvSpPr txBox="1"/>
          <p:nvPr/>
        </p:nvSpPr>
        <p:spPr>
          <a:xfrm>
            <a:off x="1309623" y="1059151"/>
            <a:ext cx="9572753" cy="707886"/>
          </a:xfrm>
          <a:prstGeom prst="rect">
            <a:avLst/>
          </a:prstGeom>
          <a:noFill/>
        </p:spPr>
        <p:txBody>
          <a:bodyPr wrap="square">
            <a:spAutoFit/>
          </a:bodyPr>
          <a:lstStyle/>
          <a:p>
            <a:pPr algn="ctr"/>
            <a:r>
              <a:rPr lang="en-GB" sz="2000" b="1">
                <a:solidFill>
                  <a:schemeClr val="bg2">
                    <a:lumMod val="25000"/>
                  </a:schemeClr>
                </a:solidFill>
                <a:effectLst/>
                <a:latin typeface="Arial" panose="020B0604020202020204" pitchFamily="34" charset="0"/>
                <a:cs typeface="Arial" panose="020B0604020202020204" pitchFamily="34" charset="0"/>
              </a:rPr>
              <a:t>Even happy events can cause stress in our lives. When it goes unaddressed for too long, stress can trigger mental and physical health issues.</a:t>
            </a:r>
            <a:endParaRPr lang="en-GB" sz="2000">
              <a:solidFill>
                <a:schemeClr val="bg2">
                  <a:lumMod val="25000"/>
                </a:schemeClr>
              </a:solidFill>
              <a:effectLst/>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8910B167-9CA6-60EC-CB67-67C42052FB57}"/>
              </a:ext>
            </a:extLst>
          </p:cNvPr>
          <p:cNvGrpSpPr/>
          <p:nvPr/>
        </p:nvGrpSpPr>
        <p:grpSpPr>
          <a:xfrm>
            <a:off x="2827365" y="2137568"/>
            <a:ext cx="2030568" cy="2071514"/>
            <a:chOff x="2827365" y="1934368"/>
            <a:chExt cx="2030568" cy="2071514"/>
          </a:xfrm>
        </p:grpSpPr>
        <p:sp>
          <p:nvSpPr>
            <p:cNvPr id="9" name="Rectangle 8">
              <a:extLst>
                <a:ext uri="{FF2B5EF4-FFF2-40B4-BE49-F238E27FC236}">
                  <a16:creationId xmlns:a16="http://schemas.microsoft.com/office/drawing/2014/main" id="{4C0CA06F-8078-216D-38BB-8EFC9C09E93C}"/>
                </a:ext>
              </a:extLst>
            </p:cNvPr>
            <p:cNvSpPr/>
            <p:nvPr/>
          </p:nvSpPr>
          <p:spPr>
            <a:xfrm>
              <a:off x="2839977" y="1934368"/>
              <a:ext cx="2017956" cy="2071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A06615A-7633-FFD3-7D7F-1971DD62EBD4}"/>
                </a:ext>
              </a:extLst>
            </p:cNvPr>
            <p:cNvSpPr/>
            <p:nvPr/>
          </p:nvSpPr>
          <p:spPr>
            <a:xfrm>
              <a:off x="2839976" y="1934368"/>
              <a:ext cx="2017956" cy="482489"/>
            </a:xfrm>
            <a:prstGeom prst="rect">
              <a:avLst/>
            </a:prstGeom>
            <a:solidFill>
              <a:srgbClr val="FAC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6952A9E-A9BF-12B4-498E-723C5A0B8BAB}"/>
                </a:ext>
              </a:extLst>
            </p:cNvPr>
            <p:cNvSpPr txBox="1"/>
            <p:nvPr/>
          </p:nvSpPr>
          <p:spPr>
            <a:xfrm>
              <a:off x="2827365" y="2053728"/>
              <a:ext cx="2017956" cy="307777"/>
            </a:xfrm>
            <a:prstGeom prst="rect">
              <a:avLst/>
            </a:prstGeom>
            <a:noFill/>
          </p:spPr>
          <p:txBody>
            <a:bodyPr wrap="square">
              <a:spAutoFit/>
            </a:bodyPr>
            <a:lstStyle/>
            <a:p>
              <a:pPr algn="ctr"/>
              <a:r>
                <a:rPr lang="en-GB" sz="1400" b="1">
                  <a:effectLst/>
                  <a:latin typeface="Arial" panose="020B0604020202020204" pitchFamily="34" charset="0"/>
                  <a:cs typeface="Arial" panose="020B0604020202020204" pitchFamily="34" charset="0"/>
                </a:rPr>
                <a:t>EMOTIONAL</a:t>
              </a:r>
              <a:endParaRPr lang="en-US" sz="1400"/>
            </a:p>
          </p:txBody>
        </p:sp>
        <p:sp>
          <p:nvSpPr>
            <p:cNvPr id="34" name="TextBox 33">
              <a:extLst>
                <a:ext uri="{FF2B5EF4-FFF2-40B4-BE49-F238E27FC236}">
                  <a16:creationId xmlns:a16="http://schemas.microsoft.com/office/drawing/2014/main" id="{C919AEAC-6BED-7F49-C962-3B039128A8DA}"/>
                </a:ext>
              </a:extLst>
            </p:cNvPr>
            <p:cNvSpPr txBox="1"/>
            <p:nvPr/>
          </p:nvSpPr>
          <p:spPr>
            <a:xfrm>
              <a:off x="3017946" y="2459308"/>
              <a:ext cx="1839986" cy="1492716"/>
            </a:xfrm>
            <a:prstGeom prst="rect">
              <a:avLst/>
            </a:prstGeom>
            <a:noFill/>
          </p:spPr>
          <p:txBody>
            <a:bodyPr wrap="square">
              <a:spAutoFit/>
            </a:bodyPr>
            <a:lstStyle/>
            <a:p>
              <a:r>
                <a:rPr lang="en-GB" sz="1300" b="1">
                  <a:solidFill>
                    <a:schemeClr val="bg2">
                      <a:lumMod val="25000"/>
                    </a:schemeClr>
                  </a:solidFill>
                  <a:effectLst/>
                  <a:latin typeface="Arial" panose="020B0604020202020204" pitchFamily="34" charset="0"/>
                  <a:cs typeface="Arial" panose="020B0604020202020204" pitchFamily="34" charset="0"/>
                </a:rPr>
                <a:t>Peer pressure</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Conflicting cultural values and beliefs</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Coping with uncertainty</a:t>
              </a:r>
              <a:endParaRPr lang="en-US" sz="1300" b="1">
                <a:solidFill>
                  <a:schemeClr val="bg2">
                    <a:lumMod val="25000"/>
                  </a:schemeClr>
                </a:solidFill>
              </a:endParaRPr>
            </a:p>
          </p:txBody>
        </p:sp>
        <p:cxnSp>
          <p:nvCxnSpPr>
            <p:cNvPr id="36" name="Straight Connector 35">
              <a:extLst>
                <a:ext uri="{FF2B5EF4-FFF2-40B4-BE49-F238E27FC236}">
                  <a16:creationId xmlns:a16="http://schemas.microsoft.com/office/drawing/2014/main" id="{280259D2-ABEA-50E2-56B7-92F5766980E5}"/>
                </a:ext>
              </a:extLst>
            </p:cNvPr>
            <p:cNvCxnSpPr/>
            <p:nvPr/>
          </p:nvCxnSpPr>
          <p:spPr>
            <a:xfrm>
              <a:off x="2839976" y="2818308"/>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C85ACC-77CC-8738-75C8-1DA0207973E4}"/>
                </a:ext>
              </a:extLst>
            </p:cNvPr>
            <p:cNvCxnSpPr/>
            <p:nvPr/>
          </p:nvCxnSpPr>
          <p:spPr>
            <a:xfrm>
              <a:off x="2839976" y="3429000"/>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8944081A-EA15-63A2-8A87-290EA0645D5B}"/>
              </a:ext>
            </a:extLst>
          </p:cNvPr>
          <p:cNvGrpSpPr/>
          <p:nvPr/>
        </p:nvGrpSpPr>
        <p:grpSpPr>
          <a:xfrm>
            <a:off x="5056065" y="2137567"/>
            <a:ext cx="2017957" cy="2071514"/>
            <a:chOff x="5056065" y="1934367"/>
            <a:chExt cx="2017957" cy="2071514"/>
          </a:xfrm>
        </p:grpSpPr>
        <p:sp>
          <p:nvSpPr>
            <p:cNvPr id="10" name="Rectangle 9">
              <a:extLst>
                <a:ext uri="{FF2B5EF4-FFF2-40B4-BE49-F238E27FC236}">
                  <a16:creationId xmlns:a16="http://schemas.microsoft.com/office/drawing/2014/main" id="{0D0BE1F4-8F54-57E2-93CD-0629B322354B}"/>
                </a:ext>
              </a:extLst>
            </p:cNvPr>
            <p:cNvSpPr/>
            <p:nvPr/>
          </p:nvSpPr>
          <p:spPr>
            <a:xfrm>
              <a:off x="5056065" y="1934367"/>
              <a:ext cx="2017956" cy="2071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5910BAB-B8DA-D834-94AC-BC23861EC7BD}"/>
                </a:ext>
              </a:extLst>
            </p:cNvPr>
            <p:cNvSpPr/>
            <p:nvPr/>
          </p:nvSpPr>
          <p:spPr>
            <a:xfrm>
              <a:off x="5056065" y="1934367"/>
              <a:ext cx="2017956" cy="482489"/>
            </a:xfrm>
            <a:prstGeom prst="rect">
              <a:avLst/>
            </a:prstGeom>
            <a:solidFill>
              <a:srgbClr val="FAC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41CB831-2904-9844-7367-6D291744E61D}"/>
                </a:ext>
              </a:extLst>
            </p:cNvPr>
            <p:cNvSpPr txBox="1"/>
            <p:nvPr/>
          </p:nvSpPr>
          <p:spPr>
            <a:xfrm>
              <a:off x="5056066" y="2037468"/>
              <a:ext cx="2017956" cy="307777"/>
            </a:xfrm>
            <a:prstGeom prst="rect">
              <a:avLst/>
            </a:prstGeom>
            <a:noFill/>
          </p:spPr>
          <p:txBody>
            <a:bodyPr wrap="square">
              <a:spAutoFit/>
            </a:bodyPr>
            <a:lstStyle/>
            <a:p>
              <a:pPr algn="ctr"/>
              <a:r>
                <a:rPr lang="en-GB" sz="1400" b="1">
                  <a:effectLst/>
                  <a:latin typeface="Arial" panose="020B0604020202020204" pitchFamily="34" charset="0"/>
                  <a:cs typeface="Arial" panose="020B0604020202020204" pitchFamily="34" charset="0"/>
                </a:rPr>
                <a:t>PHYSICAL</a:t>
              </a:r>
              <a:endParaRPr lang="en-US" sz="1400"/>
            </a:p>
          </p:txBody>
        </p:sp>
        <p:sp>
          <p:nvSpPr>
            <p:cNvPr id="39" name="TextBox 38">
              <a:extLst>
                <a:ext uri="{FF2B5EF4-FFF2-40B4-BE49-F238E27FC236}">
                  <a16:creationId xmlns:a16="http://schemas.microsoft.com/office/drawing/2014/main" id="{621D2222-365B-4777-86B8-859D601C8F27}"/>
                </a:ext>
              </a:extLst>
            </p:cNvPr>
            <p:cNvSpPr txBox="1"/>
            <p:nvPr/>
          </p:nvSpPr>
          <p:spPr>
            <a:xfrm>
              <a:off x="5234036" y="2464100"/>
              <a:ext cx="1839986" cy="1492716"/>
            </a:xfrm>
            <a:prstGeom prst="rect">
              <a:avLst/>
            </a:prstGeom>
            <a:noFill/>
          </p:spPr>
          <p:txBody>
            <a:bodyPr wrap="square">
              <a:spAutoFit/>
            </a:bodyPr>
            <a:lstStyle/>
            <a:p>
              <a:r>
                <a:rPr lang="en-GB" sz="1300" b="1">
                  <a:solidFill>
                    <a:schemeClr val="bg2">
                      <a:lumMod val="25000"/>
                    </a:schemeClr>
                  </a:solidFill>
                  <a:effectLst/>
                  <a:latin typeface="Arial" panose="020B0604020202020204" pitchFamily="34" charset="0"/>
                  <a:cs typeface="Arial" panose="020B0604020202020204" pitchFamily="34" charset="0"/>
                </a:rPr>
                <a:t>Late nights or </a:t>
              </a:r>
            </a:p>
            <a:p>
              <a:r>
                <a:rPr lang="en-GB" sz="1300" b="1">
                  <a:solidFill>
                    <a:schemeClr val="bg2">
                      <a:lumMod val="25000"/>
                    </a:schemeClr>
                  </a:solidFill>
                  <a:effectLst/>
                  <a:latin typeface="Arial" panose="020B0604020202020204" pitchFamily="34" charset="0"/>
                  <a:cs typeface="Arial" panose="020B0604020202020204" pitchFamily="34" charset="0"/>
                </a:rPr>
                <a:t>lack of routine</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Poor diet</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Misuse of alcohol </a:t>
              </a:r>
            </a:p>
            <a:p>
              <a:r>
                <a:rPr lang="en-GB" sz="1300" b="1">
                  <a:solidFill>
                    <a:schemeClr val="bg2">
                      <a:lumMod val="25000"/>
                    </a:schemeClr>
                  </a:solidFill>
                  <a:latin typeface="Arial" panose="020B0604020202020204" pitchFamily="34" charset="0"/>
                  <a:cs typeface="Arial" panose="020B0604020202020204" pitchFamily="34" charset="0"/>
                </a:rPr>
                <a:t>or drugs</a:t>
              </a:r>
              <a:endParaRPr lang="en-US" sz="1300" b="1">
                <a:solidFill>
                  <a:schemeClr val="bg2">
                    <a:lumMod val="25000"/>
                  </a:schemeClr>
                </a:solidFill>
              </a:endParaRPr>
            </a:p>
          </p:txBody>
        </p:sp>
        <p:cxnSp>
          <p:nvCxnSpPr>
            <p:cNvPr id="40" name="Straight Connector 39">
              <a:extLst>
                <a:ext uri="{FF2B5EF4-FFF2-40B4-BE49-F238E27FC236}">
                  <a16:creationId xmlns:a16="http://schemas.microsoft.com/office/drawing/2014/main" id="{D705D230-E81E-8904-C1D2-69DC2DFF246F}"/>
                </a:ext>
              </a:extLst>
            </p:cNvPr>
            <p:cNvCxnSpPr/>
            <p:nvPr/>
          </p:nvCxnSpPr>
          <p:spPr>
            <a:xfrm>
              <a:off x="5056065" y="3014250"/>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9C0259E-495E-85A4-6A28-EB54F224FED0}"/>
                </a:ext>
              </a:extLst>
            </p:cNvPr>
            <p:cNvCxnSpPr/>
            <p:nvPr/>
          </p:nvCxnSpPr>
          <p:spPr>
            <a:xfrm>
              <a:off x="5056065" y="3430084"/>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D9278AB-90EC-4966-945D-8B8F7C05B51C}"/>
              </a:ext>
            </a:extLst>
          </p:cNvPr>
          <p:cNvGrpSpPr/>
          <p:nvPr/>
        </p:nvGrpSpPr>
        <p:grpSpPr>
          <a:xfrm>
            <a:off x="616334" y="2137568"/>
            <a:ext cx="2033062" cy="3706642"/>
            <a:chOff x="623887" y="2137568"/>
            <a:chExt cx="2033062" cy="3706642"/>
          </a:xfrm>
        </p:grpSpPr>
        <p:grpSp>
          <p:nvGrpSpPr>
            <p:cNvPr id="31" name="Group 30">
              <a:extLst>
                <a:ext uri="{FF2B5EF4-FFF2-40B4-BE49-F238E27FC236}">
                  <a16:creationId xmlns:a16="http://schemas.microsoft.com/office/drawing/2014/main" id="{BFD6FCB9-CC4D-A477-D92C-57A229A33802}"/>
                </a:ext>
              </a:extLst>
            </p:cNvPr>
            <p:cNvGrpSpPr/>
            <p:nvPr/>
          </p:nvGrpSpPr>
          <p:grpSpPr>
            <a:xfrm>
              <a:off x="638992" y="2137568"/>
              <a:ext cx="2017957" cy="3706642"/>
              <a:chOff x="623887" y="1934368"/>
              <a:chExt cx="2017957" cy="3706642"/>
            </a:xfrm>
          </p:grpSpPr>
          <p:sp>
            <p:nvSpPr>
              <p:cNvPr id="8" name="Rectangle 7">
                <a:extLst>
                  <a:ext uri="{FF2B5EF4-FFF2-40B4-BE49-F238E27FC236}">
                    <a16:creationId xmlns:a16="http://schemas.microsoft.com/office/drawing/2014/main" id="{3229CB58-C958-5008-C12F-8F33D2C5437F}"/>
                  </a:ext>
                </a:extLst>
              </p:cNvPr>
              <p:cNvSpPr/>
              <p:nvPr/>
            </p:nvSpPr>
            <p:spPr>
              <a:xfrm>
                <a:off x="623888" y="1934368"/>
                <a:ext cx="2017956" cy="3706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68739C7-FC78-3FA8-E296-DCA6657EF225}"/>
                  </a:ext>
                </a:extLst>
              </p:cNvPr>
              <p:cNvSpPr txBox="1"/>
              <p:nvPr/>
            </p:nvSpPr>
            <p:spPr>
              <a:xfrm>
                <a:off x="801858" y="2459309"/>
                <a:ext cx="1839986" cy="3093154"/>
              </a:xfrm>
              <a:prstGeom prst="rect">
                <a:avLst/>
              </a:prstGeom>
              <a:noFill/>
            </p:spPr>
            <p:txBody>
              <a:bodyPr wrap="square">
                <a:spAutoFit/>
              </a:bodyPr>
              <a:lstStyle/>
              <a:p>
                <a:r>
                  <a:rPr lang="en-GB" sz="1300" b="1">
                    <a:solidFill>
                      <a:schemeClr val="bg2">
                        <a:lumMod val="25000"/>
                      </a:schemeClr>
                    </a:solidFill>
                    <a:effectLst/>
                    <a:latin typeface="Arial" panose="020B0604020202020204" pitchFamily="34" charset="0"/>
                    <a:cs typeface="Arial" panose="020B0604020202020204" pitchFamily="34" charset="0"/>
                  </a:rPr>
                  <a:t>Leaving home, getting married, having children</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Divorce/relationship breakdown</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Health scares or physical illness</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Accidents or bereavement</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Legal issues, arrest or imprisonment</a:t>
                </a:r>
                <a:endParaRPr lang="en-US" sz="1300" b="1">
                  <a:solidFill>
                    <a:schemeClr val="bg2">
                      <a:lumMod val="25000"/>
                    </a:schemeClr>
                  </a:solidFill>
                </a:endParaRPr>
              </a:p>
            </p:txBody>
          </p:sp>
          <p:cxnSp>
            <p:nvCxnSpPr>
              <p:cNvPr id="25" name="Straight Connector 24">
                <a:extLst>
                  <a:ext uri="{FF2B5EF4-FFF2-40B4-BE49-F238E27FC236}">
                    <a16:creationId xmlns:a16="http://schemas.microsoft.com/office/drawing/2014/main" id="{9EB00323-2105-9BBB-5ED8-44014F2E3EFF}"/>
                  </a:ext>
                </a:extLst>
              </p:cNvPr>
              <p:cNvCxnSpPr/>
              <p:nvPr/>
            </p:nvCxnSpPr>
            <p:spPr>
              <a:xfrm>
                <a:off x="623888" y="3201486"/>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629FBE6-92EF-D469-B9A5-6F219923B959}"/>
                  </a:ext>
                </a:extLst>
              </p:cNvPr>
              <p:cNvCxnSpPr/>
              <p:nvPr/>
            </p:nvCxnSpPr>
            <p:spPr>
              <a:xfrm>
                <a:off x="623888" y="4403269"/>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3F0BF87-2204-6474-E660-70A1A4E772AE}"/>
                  </a:ext>
                </a:extLst>
              </p:cNvPr>
              <p:cNvCxnSpPr/>
              <p:nvPr/>
            </p:nvCxnSpPr>
            <p:spPr>
              <a:xfrm>
                <a:off x="623888" y="4995451"/>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59D2901-98FB-263F-4C49-9F643D24AE1D}"/>
                  </a:ext>
                </a:extLst>
              </p:cNvPr>
              <p:cNvSpPr/>
              <p:nvPr/>
            </p:nvSpPr>
            <p:spPr>
              <a:xfrm>
                <a:off x="623887" y="1934368"/>
                <a:ext cx="2017956" cy="482489"/>
              </a:xfrm>
              <a:prstGeom prst="rect">
                <a:avLst/>
              </a:prstGeom>
              <a:solidFill>
                <a:srgbClr val="FAC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20D2D88-6655-DBFD-A456-A21EE98F3419}"/>
                  </a:ext>
                </a:extLst>
              </p:cNvPr>
              <p:cNvSpPr txBox="1"/>
              <p:nvPr/>
            </p:nvSpPr>
            <p:spPr>
              <a:xfrm>
                <a:off x="801858" y="2037468"/>
                <a:ext cx="1839986" cy="307777"/>
              </a:xfrm>
              <a:prstGeom prst="rect">
                <a:avLst/>
              </a:prstGeom>
              <a:solidFill>
                <a:srgbClr val="FAC842"/>
              </a:solidFill>
            </p:spPr>
            <p:txBody>
              <a:bodyPr wrap="square">
                <a:spAutoFit/>
              </a:bodyPr>
              <a:lstStyle/>
              <a:p>
                <a:r>
                  <a:rPr lang="en-GB" sz="1400" b="1">
                    <a:effectLst/>
                    <a:latin typeface="Arial" panose="020B0604020202020204" pitchFamily="34" charset="0"/>
                    <a:cs typeface="Arial" panose="020B0604020202020204" pitchFamily="34" charset="0"/>
                  </a:rPr>
                  <a:t>LIFE CHANGES</a:t>
                </a:r>
                <a:endParaRPr lang="en-US" sz="1400"/>
              </a:p>
            </p:txBody>
          </p:sp>
        </p:grpSp>
        <p:cxnSp>
          <p:nvCxnSpPr>
            <p:cNvPr id="44" name="Straight Connector 43">
              <a:extLst>
                <a:ext uri="{FF2B5EF4-FFF2-40B4-BE49-F238E27FC236}">
                  <a16:creationId xmlns:a16="http://schemas.microsoft.com/office/drawing/2014/main" id="{0D5E5361-C970-8077-BBC5-D9D7A6557731}"/>
                </a:ext>
              </a:extLst>
            </p:cNvPr>
            <p:cNvCxnSpPr/>
            <p:nvPr/>
          </p:nvCxnSpPr>
          <p:spPr>
            <a:xfrm>
              <a:off x="623887" y="4019378"/>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1C1CB9FF-B562-1C32-624C-08D1B3E31E79}"/>
              </a:ext>
            </a:extLst>
          </p:cNvPr>
          <p:cNvGrpSpPr/>
          <p:nvPr/>
        </p:nvGrpSpPr>
        <p:grpSpPr>
          <a:xfrm>
            <a:off x="7272155" y="2137567"/>
            <a:ext cx="2017956" cy="3822942"/>
            <a:chOff x="7272155" y="1934367"/>
            <a:chExt cx="2017956" cy="3822942"/>
          </a:xfrm>
        </p:grpSpPr>
        <p:sp>
          <p:nvSpPr>
            <p:cNvPr id="11" name="Rectangle 10">
              <a:extLst>
                <a:ext uri="{FF2B5EF4-FFF2-40B4-BE49-F238E27FC236}">
                  <a16:creationId xmlns:a16="http://schemas.microsoft.com/office/drawing/2014/main" id="{BDCA399D-AFB4-D2E0-0B42-CB052143AAA7}"/>
                </a:ext>
              </a:extLst>
            </p:cNvPr>
            <p:cNvSpPr/>
            <p:nvPr/>
          </p:nvSpPr>
          <p:spPr>
            <a:xfrm>
              <a:off x="7272155" y="1934368"/>
              <a:ext cx="2017956" cy="3475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F7530A-F415-CDE8-4D03-7D1D3B8C5939}"/>
                </a:ext>
              </a:extLst>
            </p:cNvPr>
            <p:cNvSpPr/>
            <p:nvPr/>
          </p:nvSpPr>
          <p:spPr>
            <a:xfrm>
              <a:off x="7272155" y="1934367"/>
              <a:ext cx="2017956" cy="482489"/>
            </a:xfrm>
            <a:prstGeom prst="rect">
              <a:avLst/>
            </a:prstGeom>
            <a:solidFill>
              <a:srgbClr val="FAC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53E7D8-AD7A-876B-7E9A-7F82319D4B0E}"/>
                </a:ext>
              </a:extLst>
            </p:cNvPr>
            <p:cNvSpPr txBox="1"/>
            <p:nvPr/>
          </p:nvSpPr>
          <p:spPr>
            <a:xfrm>
              <a:off x="7272155" y="2037469"/>
              <a:ext cx="2017956" cy="307777"/>
            </a:xfrm>
            <a:prstGeom prst="rect">
              <a:avLst/>
            </a:prstGeom>
            <a:noFill/>
          </p:spPr>
          <p:txBody>
            <a:bodyPr wrap="square">
              <a:spAutoFit/>
            </a:bodyPr>
            <a:lstStyle/>
            <a:p>
              <a:pPr algn="ctr"/>
              <a:r>
                <a:rPr lang="en-GB" sz="1400" b="1">
                  <a:effectLst/>
                  <a:latin typeface="Arial" panose="020B0604020202020204" pitchFamily="34" charset="0"/>
                  <a:cs typeface="Arial" panose="020B0604020202020204" pitchFamily="34" charset="0"/>
                </a:rPr>
                <a:t>ENVIRONMENTAL</a:t>
              </a:r>
              <a:endParaRPr lang="en-US" sz="1400"/>
            </a:p>
          </p:txBody>
        </p:sp>
        <p:sp>
          <p:nvSpPr>
            <p:cNvPr id="43" name="TextBox 42">
              <a:extLst>
                <a:ext uri="{FF2B5EF4-FFF2-40B4-BE49-F238E27FC236}">
                  <a16:creationId xmlns:a16="http://schemas.microsoft.com/office/drawing/2014/main" id="{4D026C56-6274-578A-3D51-7D5040334449}"/>
                </a:ext>
              </a:extLst>
            </p:cNvPr>
            <p:cNvSpPr txBox="1"/>
            <p:nvPr/>
          </p:nvSpPr>
          <p:spPr>
            <a:xfrm>
              <a:off x="7441516" y="2464100"/>
              <a:ext cx="1839986" cy="3293209"/>
            </a:xfrm>
            <a:prstGeom prst="rect">
              <a:avLst/>
            </a:prstGeom>
            <a:noFill/>
          </p:spPr>
          <p:txBody>
            <a:bodyPr wrap="square">
              <a:spAutoFit/>
            </a:bodyPr>
            <a:lstStyle/>
            <a:p>
              <a:r>
                <a:rPr lang="en-GB" sz="1300" b="1">
                  <a:solidFill>
                    <a:schemeClr val="bg2">
                      <a:lumMod val="25000"/>
                    </a:schemeClr>
                  </a:solidFill>
                  <a:effectLst/>
                  <a:latin typeface="Arial" panose="020B0604020202020204" pitchFamily="34" charset="0"/>
                  <a:cs typeface="Arial" panose="020B0604020202020204" pitchFamily="34" charset="0"/>
                </a:rPr>
                <a:t>Poor housing or accommodation problems</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Social isolation</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Unemployment</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Adjusting to new environments (moving house / travel)</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Financial pressures </a:t>
              </a:r>
            </a:p>
            <a:p>
              <a:endParaRPr lang="en-GB" sz="1300" b="1">
                <a:solidFill>
                  <a:schemeClr val="bg2">
                    <a:lumMod val="25000"/>
                  </a:schemeClr>
                </a:solidFill>
                <a:latin typeface="Arial" panose="020B0604020202020204" pitchFamily="34" charset="0"/>
                <a:cs typeface="Arial" panose="020B0604020202020204" pitchFamily="34" charset="0"/>
              </a:endParaRPr>
            </a:p>
            <a:p>
              <a:endParaRPr lang="en-US" sz="1300" b="1">
                <a:solidFill>
                  <a:schemeClr val="bg2">
                    <a:lumMod val="25000"/>
                  </a:schemeClr>
                </a:solidFill>
              </a:endParaRPr>
            </a:p>
          </p:txBody>
        </p:sp>
        <p:cxnSp>
          <p:nvCxnSpPr>
            <p:cNvPr id="45" name="Straight Connector 44">
              <a:extLst>
                <a:ext uri="{FF2B5EF4-FFF2-40B4-BE49-F238E27FC236}">
                  <a16:creationId xmlns:a16="http://schemas.microsoft.com/office/drawing/2014/main" id="{E04B72F9-E508-ABD0-FD43-4D25E96E197A}"/>
                </a:ext>
              </a:extLst>
            </p:cNvPr>
            <p:cNvCxnSpPr/>
            <p:nvPr/>
          </p:nvCxnSpPr>
          <p:spPr>
            <a:xfrm>
              <a:off x="7272155" y="3210458"/>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54BBC9-F2F2-40F8-4F80-0033B3D94123}"/>
                </a:ext>
              </a:extLst>
            </p:cNvPr>
            <p:cNvCxnSpPr/>
            <p:nvPr/>
          </p:nvCxnSpPr>
          <p:spPr>
            <a:xfrm>
              <a:off x="7272155" y="3613802"/>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4E014B-A8A7-D406-1A88-85A99DEFF0BD}"/>
                </a:ext>
              </a:extLst>
            </p:cNvPr>
            <p:cNvCxnSpPr/>
            <p:nvPr/>
          </p:nvCxnSpPr>
          <p:spPr>
            <a:xfrm>
              <a:off x="7272155" y="4017085"/>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7F69FF1-2422-6185-1CD3-5895EFB2E8DE}"/>
                </a:ext>
              </a:extLst>
            </p:cNvPr>
            <p:cNvCxnSpPr/>
            <p:nvPr/>
          </p:nvCxnSpPr>
          <p:spPr>
            <a:xfrm>
              <a:off x="7272155" y="4996342"/>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C665C-BBAB-3ACC-8ABC-00FD734FBAB1}"/>
              </a:ext>
            </a:extLst>
          </p:cNvPr>
          <p:cNvGrpSpPr/>
          <p:nvPr/>
        </p:nvGrpSpPr>
        <p:grpSpPr>
          <a:xfrm>
            <a:off x="9488244" y="2137567"/>
            <a:ext cx="2025393" cy="4022996"/>
            <a:chOff x="9488244" y="1934367"/>
            <a:chExt cx="2025393" cy="4022996"/>
          </a:xfrm>
        </p:grpSpPr>
        <p:sp>
          <p:nvSpPr>
            <p:cNvPr id="12" name="Rectangle 11">
              <a:extLst>
                <a:ext uri="{FF2B5EF4-FFF2-40B4-BE49-F238E27FC236}">
                  <a16:creationId xmlns:a16="http://schemas.microsoft.com/office/drawing/2014/main" id="{D57572CB-8CC9-7A21-B3DC-ADF4C01F686E}"/>
                </a:ext>
              </a:extLst>
            </p:cNvPr>
            <p:cNvSpPr/>
            <p:nvPr/>
          </p:nvSpPr>
          <p:spPr>
            <a:xfrm>
              <a:off x="9488244" y="1934368"/>
              <a:ext cx="2017956" cy="3061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E78372E-C101-29AE-B0A9-D453B67398F8}"/>
                </a:ext>
              </a:extLst>
            </p:cNvPr>
            <p:cNvSpPr/>
            <p:nvPr/>
          </p:nvSpPr>
          <p:spPr>
            <a:xfrm>
              <a:off x="9491039" y="1934367"/>
              <a:ext cx="2017956" cy="482489"/>
            </a:xfrm>
            <a:prstGeom prst="rect">
              <a:avLst/>
            </a:prstGeom>
            <a:solidFill>
              <a:srgbClr val="FAC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55373F-2BD4-FEB9-002F-AB01D7034922}"/>
                </a:ext>
              </a:extLst>
            </p:cNvPr>
            <p:cNvSpPr txBox="1"/>
            <p:nvPr/>
          </p:nvSpPr>
          <p:spPr>
            <a:xfrm>
              <a:off x="9488244" y="2037469"/>
              <a:ext cx="2017956" cy="307777"/>
            </a:xfrm>
            <a:prstGeom prst="rect">
              <a:avLst/>
            </a:prstGeom>
            <a:noFill/>
          </p:spPr>
          <p:txBody>
            <a:bodyPr wrap="square">
              <a:spAutoFit/>
            </a:bodyPr>
            <a:lstStyle/>
            <a:p>
              <a:pPr algn="ctr"/>
              <a:r>
                <a:rPr lang="en-GB" sz="1400" b="1">
                  <a:effectLst/>
                  <a:latin typeface="Arial" panose="020B0604020202020204" pitchFamily="34" charset="0"/>
                  <a:cs typeface="Arial" panose="020B0604020202020204" pitchFamily="34" charset="0"/>
                </a:rPr>
                <a:t>CHANGES AT WORK</a:t>
              </a:r>
              <a:endParaRPr lang="en-US" sz="1400"/>
            </a:p>
          </p:txBody>
        </p:sp>
        <p:sp>
          <p:nvSpPr>
            <p:cNvPr id="51" name="TextBox 50">
              <a:extLst>
                <a:ext uri="{FF2B5EF4-FFF2-40B4-BE49-F238E27FC236}">
                  <a16:creationId xmlns:a16="http://schemas.microsoft.com/office/drawing/2014/main" id="{96320631-5DBF-AE5E-3E1A-36F3F80F5390}"/>
                </a:ext>
              </a:extLst>
            </p:cNvPr>
            <p:cNvSpPr txBox="1"/>
            <p:nvPr/>
          </p:nvSpPr>
          <p:spPr>
            <a:xfrm>
              <a:off x="9673651" y="2464099"/>
              <a:ext cx="1839986" cy="3493264"/>
            </a:xfrm>
            <a:prstGeom prst="rect">
              <a:avLst/>
            </a:prstGeom>
            <a:noFill/>
          </p:spPr>
          <p:txBody>
            <a:bodyPr wrap="square">
              <a:spAutoFit/>
            </a:bodyPr>
            <a:lstStyle/>
            <a:p>
              <a:r>
                <a:rPr lang="en-GB" sz="1300" b="1">
                  <a:solidFill>
                    <a:schemeClr val="bg2">
                      <a:lumMod val="25000"/>
                    </a:schemeClr>
                  </a:solidFill>
                  <a:effectLst/>
                  <a:latin typeface="Arial" panose="020B0604020202020204" pitchFamily="34" charset="0"/>
                  <a:cs typeface="Arial" panose="020B0604020202020204" pitchFamily="34" charset="0"/>
                </a:rPr>
                <a:t>Starting a new job</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Coping with an increased workload or a promotion</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Poor relationships with colleagues or managers</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Redundancy, or the fear of it</a:t>
              </a:r>
            </a:p>
            <a:p>
              <a:endParaRPr lang="en-GB" sz="1300" b="1">
                <a:solidFill>
                  <a:schemeClr val="bg2">
                    <a:lumMod val="25000"/>
                  </a:schemeClr>
                </a:solidFill>
                <a:latin typeface="Arial" panose="020B0604020202020204" pitchFamily="34" charset="0"/>
                <a:cs typeface="Arial" panose="020B0604020202020204" pitchFamily="34" charset="0"/>
              </a:endParaRPr>
            </a:p>
            <a:p>
              <a:r>
                <a:rPr lang="en-GB" sz="1300" b="1">
                  <a:solidFill>
                    <a:schemeClr val="bg2">
                      <a:lumMod val="25000"/>
                    </a:schemeClr>
                  </a:solidFill>
                  <a:latin typeface="Arial" panose="020B0604020202020204" pitchFamily="34" charset="0"/>
                  <a:cs typeface="Arial" panose="020B0604020202020204" pitchFamily="34" charset="0"/>
                </a:rPr>
                <a:t> </a:t>
              </a:r>
            </a:p>
            <a:p>
              <a:endParaRPr lang="en-GB" sz="1300" b="1">
                <a:solidFill>
                  <a:schemeClr val="bg2">
                    <a:lumMod val="25000"/>
                  </a:schemeClr>
                </a:solidFill>
                <a:latin typeface="Arial" panose="020B0604020202020204" pitchFamily="34" charset="0"/>
                <a:cs typeface="Arial" panose="020B0604020202020204" pitchFamily="34" charset="0"/>
              </a:endParaRPr>
            </a:p>
            <a:p>
              <a:endParaRPr lang="en-GB" sz="1300" b="1">
                <a:solidFill>
                  <a:schemeClr val="bg2">
                    <a:lumMod val="25000"/>
                  </a:schemeClr>
                </a:solidFill>
                <a:latin typeface="Arial" panose="020B0604020202020204" pitchFamily="34" charset="0"/>
                <a:cs typeface="Arial" panose="020B0604020202020204" pitchFamily="34" charset="0"/>
              </a:endParaRPr>
            </a:p>
            <a:p>
              <a:endParaRPr lang="en-US" sz="1300" b="1">
                <a:solidFill>
                  <a:schemeClr val="bg2">
                    <a:lumMod val="25000"/>
                  </a:schemeClr>
                </a:solidFill>
              </a:endParaRPr>
            </a:p>
          </p:txBody>
        </p:sp>
        <p:cxnSp>
          <p:nvCxnSpPr>
            <p:cNvPr id="52" name="Straight Connector 51">
              <a:extLst>
                <a:ext uri="{FF2B5EF4-FFF2-40B4-BE49-F238E27FC236}">
                  <a16:creationId xmlns:a16="http://schemas.microsoft.com/office/drawing/2014/main" id="{F5FF1203-A777-D38B-7BAB-378B3EEA7E90}"/>
                </a:ext>
              </a:extLst>
            </p:cNvPr>
            <p:cNvCxnSpPr/>
            <p:nvPr/>
          </p:nvCxnSpPr>
          <p:spPr>
            <a:xfrm>
              <a:off x="9495681" y="2825272"/>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C9A9D6C-D8E8-B270-F056-13A8599C9379}"/>
                </a:ext>
              </a:extLst>
            </p:cNvPr>
            <p:cNvCxnSpPr/>
            <p:nvPr/>
          </p:nvCxnSpPr>
          <p:spPr>
            <a:xfrm>
              <a:off x="9488244" y="3606910"/>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AC3EEC-050E-B955-A1D1-1F83E74EA161}"/>
                </a:ext>
              </a:extLst>
            </p:cNvPr>
            <p:cNvCxnSpPr/>
            <p:nvPr/>
          </p:nvCxnSpPr>
          <p:spPr>
            <a:xfrm>
              <a:off x="9495681" y="4403269"/>
              <a:ext cx="2017956"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283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327E28-55C8-98C8-6F79-B5A87EFAD8A1}"/>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pic>
        <p:nvPicPr>
          <p:cNvPr id="2" name="Picture 1">
            <a:extLst>
              <a:ext uri="{FF2B5EF4-FFF2-40B4-BE49-F238E27FC236}">
                <a16:creationId xmlns:a16="http://schemas.microsoft.com/office/drawing/2014/main" id="{B1706DE4-D074-EA08-1D39-B9247F42C78D}"/>
              </a:ext>
            </a:extLst>
          </p:cNvPr>
          <p:cNvPicPr>
            <a:picLocks noChangeAspect="1"/>
          </p:cNvPicPr>
          <p:nvPr/>
        </p:nvPicPr>
        <p:blipFill rotWithShape="1">
          <a:blip r:embed="rId3"/>
          <a:srcRect b="12182"/>
          <a:stretch/>
        </p:blipFill>
        <p:spPr>
          <a:xfrm>
            <a:off x="15766" y="2"/>
            <a:ext cx="12176021" cy="6060138"/>
          </a:xfrm>
          <a:prstGeom prst="rect">
            <a:avLst/>
          </a:prstGeom>
        </p:spPr>
      </p:pic>
      <p:pic>
        <p:nvPicPr>
          <p:cNvPr id="1026" name="Picture 2" descr="Dwayne 'The Rock' Johnson Explains Why He Pees In Water Bottles During  Workouts | SELF">
            <a:extLst>
              <a:ext uri="{FF2B5EF4-FFF2-40B4-BE49-F238E27FC236}">
                <a16:creationId xmlns:a16="http://schemas.microsoft.com/office/drawing/2014/main" id="{66A64442-E8EF-C830-AA36-764A43310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934" y="1941341"/>
            <a:ext cx="3460066" cy="23067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8D93E9-25E2-BD3B-B52A-693DE46226C5}"/>
              </a:ext>
            </a:extLst>
          </p:cNvPr>
          <p:cNvPicPr>
            <a:picLocks noChangeAspect="1"/>
          </p:cNvPicPr>
          <p:nvPr/>
        </p:nvPicPr>
        <p:blipFill rotWithShape="1">
          <a:blip r:embed="rId5"/>
          <a:srcRect t="6776" b="39268"/>
          <a:stretch/>
        </p:blipFill>
        <p:spPr>
          <a:xfrm>
            <a:off x="2099441" y="4055768"/>
            <a:ext cx="2459634" cy="2004371"/>
          </a:xfrm>
          <a:prstGeom prst="rect">
            <a:avLst/>
          </a:prstGeom>
        </p:spPr>
      </p:pic>
      <p:pic>
        <p:nvPicPr>
          <p:cNvPr id="1030" name="Picture 6" descr="We Applaud These Black Celebs For Helping To Erase Mental Health Stigmas With Their Testimonies">
            <a:extLst>
              <a:ext uri="{FF2B5EF4-FFF2-40B4-BE49-F238E27FC236}">
                <a16:creationId xmlns:a16="http://schemas.microsoft.com/office/drawing/2014/main" id="{ADA4E42B-706B-3B45-C805-7C753B7708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049" t="5817" r="18130" b="36941"/>
          <a:stretch/>
        </p:blipFill>
        <p:spPr bwMode="auto">
          <a:xfrm>
            <a:off x="9943653" y="4135850"/>
            <a:ext cx="2264326" cy="19242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Y-Z Discusses His Mental Health &amp; Therapy In 'Footnotes for MaNyfaCedGod'  -... - Capital XTRA">
            <a:extLst>
              <a:ext uri="{FF2B5EF4-FFF2-40B4-BE49-F238E27FC236}">
                <a16:creationId xmlns:a16="http://schemas.microsoft.com/office/drawing/2014/main" id="{526C23D6-2114-0D8F-F92B-4BE1A80FA0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890"/>
          <a:stretch/>
        </p:blipFill>
        <p:spPr bwMode="auto">
          <a:xfrm>
            <a:off x="7484453" y="4476476"/>
            <a:ext cx="2664958" cy="15650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yson Fury explains why he will 'probably' fight Jon Jones instead of  Oleksandr Usyk next | The Independent">
            <a:extLst>
              <a:ext uri="{FF2B5EF4-FFF2-40B4-BE49-F238E27FC236}">
                <a16:creationId xmlns:a16="http://schemas.microsoft.com/office/drawing/2014/main" id="{7C5BED05-19EF-BB96-5F74-DD54F49802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175" b="8175"/>
          <a:stretch/>
        </p:blipFill>
        <p:spPr bwMode="auto">
          <a:xfrm>
            <a:off x="2099441" y="-163907"/>
            <a:ext cx="1907629" cy="19076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r Lenny Henry, Comedian Diversity in the Media Speaker">
            <a:extLst>
              <a:ext uri="{FF2B5EF4-FFF2-40B4-BE49-F238E27FC236}">
                <a16:creationId xmlns:a16="http://schemas.microsoft.com/office/drawing/2014/main" id="{A3103061-FDC6-94E0-A81E-ED9D7E0D58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7858" y="2960649"/>
            <a:ext cx="2190238" cy="21902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onny Wilkinson - Wikipedia">
            <a:extLst>
              <a:ext uri="{FF2B5EF4-FFF2-40B4-BE49-F238E27FC236}">
                <a16:creationId xmlns:a16="http://schemas.microsoft.com/office/drawing/2014/main" id="{EE94E71D-E22B-5098-8412-C985D65B4F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6572"/>
          <a:stretch/>
        </p:blipFill>
        <p:spPr bwMode="auto">
          <a:xfrm>
            <a:off x="6448096" y="3616939"/>
            <a:ext cx="1960084" cy="2443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aron Lennon">
            <a:extLst>
              <a:ext uri="{FF2B5EF4-FFF2-40B4-BE49-F238E27FC236}">
                <a16:creationId xmlns:a16="http://schemas.microsoft.com/office/drawing/2014/main" id="{4DF29FE3-5C03-46BC-1DA7-97A35C657B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9660" b="13336"/>
          <a:stretch/>
        </p:blipFill>
        <p:spPr bwMode="auto">
          <a:xfrm>
            <a:off x="4347379" y="4602698"/>
            <a:ext cx="2401934" cy="14574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yne Rooney 201415">
            <a:extLst>
              <a:ext uri="{FF2B5EF4-FFF2-40B4-BE49-F238E27FC236}">
                <a16:creationId xmlns:a16="http://schemas.microsoft.com/office/drawing/2014/main" id="{AB6B5B52-8AB0-666F-2331-0ED670B161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7117" y="3573215"/>
            <a:ext cx="1544224" cy="10294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omi Osaka - Wikipedia">
            <a:extLst>
              <a:ext uri="{FF2B5EF4-FFF2-40B4-BE49-F238E27FC236}">
                <a16:creationId xmlns:a16="http://schemas.microsoft.com/office/drawing/2014/main" id="{871BA87A-CC1B-451C-4F0D-CA27DBF3E8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752" r="-4864" b="27802"/>
          <a:stretch/>
        </p:blipFill>
        <p:spPr bwMode="auto">
          <a:xfrm>
            <a:off x="-14095" y="4065495"/>
            <a:ext cx="2218295" cy="198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3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FE2FA8-280C-3E33-BC38-8C18A54F7C2A}"/>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6" name="TextBox 5">
            <a:extLst>
              <a:ext uri="{FF2B5EF4-FFF2-40B4-BE49-F238E27FC236}">
                <a16:creationId xmlns:a16="http://schemas.microsoft.com/office/drawing/2014/main" id="{4A1B43C6-AC4F-9F5A-3C8D-77BB4822BC9B}"/>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effectLst/>
                <a:latin typeface="Arial" panose="020B0604020202020204" pitchFamily="34" charset="0"/>
                <a:cs typeface="Arial" panose="020B0604020202020204" pitchFamily="34" charset="0"/>
              </a:rPr>
              <a:t>SOME SIGNS OF DISTRESS</a:t>
            </a:r>
          </a:p>
        </p:txBody>
      </p:sp>
      <p:sp>
        <p:nvSpPr>
          <p:cNvPr id="4" name="Content Placeholder 3"/>
          <p:cNvSpPr>
            <a:spLocks noGrp="1"/>
          </p:cNvSpPr>
          <p:nvPr>
            <p:ph idx="1"/>
          </p:nvPr>
        </p:nvSpPr>
        <p:spPr>
          <a:xfrm>
            <a:off x="838200" y="1482725"/>
            <a:ext cx="10515600" cy="4351338"/>
          </a:xfrm>
        </p:spPr>
        <p:txBody>
          <a:bodyPr>
            <a:normAutofit/>
          </a:bodyPr>
          <a:lstStyle/>
          <a:p>
            <a:pPr>
              <a:buClr>
                <a:srgbClr val="F3A033"/>
              </a:buClr>
            </a:pPr>
            <a:r>
              <a:rPr lang="en-GB">
                <a:latin typeface="Arial" panose="020B0604020202020204" pitchFamily="34" charset="0"/>
                <a:cs typeface="Arial" panose="020B0604020202020204" pitchFamily="34" charset="0"/>
              </a:rPr>
              <a:t>Timekeeping</a:t>
            </a:r>
          </a:p>
          <a:p>
            <a:pPr>
              <a:buClr>
                <a:srgbClr val="F3A033"/>
              </a:buClr>
            </a:pPr>
            <a:r>
              <a:rPr lang="en-GB">
                <a:latin typeface="Arial" panose="020B0604020202020204" pitchFamily="34" charset="0"/>
                <a:cs typeface="Arial" panose="020B0604020202020204" pitchFamily="34" charset="0"/>
              </a:rPr>
              <a:t>Safety and Risk Taking</a:t>
            </a:r>
          </a:p>
          <a:p>
            <a:pPr>
              <a:buClr>
                <a:srgbClr val="F3A033"/>
              </a:buClr>
            </a:pPr>
            <a:r>
              <a:rPr lang="en-GB">
                <a:latin typeface="Arial" panose="020B0604020202020204" pitchFamily="34" charset="0"/>
                <a:cs typeface="Arial" panose="020B0604020202020204" pitchFamily="34" charset="0"/>
              </a:rPr>
              <a:t>Alcohol and/or drug misuse</a:t>
            </a:r>
          </a:p>
          <a:p>
            <a:pPr>
              <a:buClr>
                <a:srgbClr val="F3A033"/>
              </a:buClr>
            </a:pPr>
            <a:r>
              <a:rPr lang="en-GB">
                <a:latin typeface="Arial" panose="020B0604020202020204" pitchFamily="34" charset="0"/>
                <a:cs typeface="Arial" panose="020B0604020202020204" pitchFamily="34" charset="0"/>
              </a:rPr>
              <a:t>Lack of co-operation</a:t>
            </a:r>
          </a:p>
          <a:p>
            <a:pPr>
              <a:buClr>
                <a:srgbClr val="F3A033"/>
              </a:buClr>
            </a:pPr>
            <a:r>
              <a:rPr lang="en-GB">
                <a:latin typeface="Arial" panose="020B0604020202020204" pitchFamily="34" charset="0"/>
                <a:cs typeface="Arial" panose="020B0604020202020204" pitchFamily="34" charset="0"/>
              </a:rPr>
              <a:t>Being tired all the time</a:t>
            </a:r>
          </a:p>
          <a:p>
            <a:pPr>
              <a:buClr>
                <a:srgbClr val="F3A033"/>
              </a:buClr>
            </a:pPr>
            <a:r>
              <a:rPr lang="en-GB">
                <a:latin typeface="Arial" panose="020B0604020202020204" pitchFamily="34" charset="0"/>
                <a:cs typeface="Arial" panose="020B0604020202020204" pitchFamily="34" charset="0"/>
              </a:rPr>
              <a:t>Unexplained aches and pains</a:t>
            </a:r>
          </a:p>
          <a:p>
            <a:pPr>
              <a:buClr>
                <a:srgbClr val="F3A033"/>
              </a:buClr>
            </a:pPr>
            <a:r>
              <a:rPr lang="en-GB">
                <a:latin typeface="Arial" panose="020B0604020202020204" pitchFamily="34" charset="0"/>
                <a:cs typeface="Arial" panose="020B0604020202020204" pitchFamily="34" charset="0"/>
              </a:rPr>
              <a:t>Quiet and withdrawn</a:t>
            </a:r>
          </a:p>
          <a:p>
            <a:pPr>
              <a:buClr>
                <a:srgbClr val="F3A033"/>
              </a:buClr>
            </a:pPr>
            <a:r>
              <a:rPr lang="en-US">
                <a:latin typeface="Arial" panose="020B0604020202020204" pitchFamily="34" charset="0"/>
                <a:cs typeface="Arial" panose="020B0604020202020204" pitchFamily="34" charset="0"/>
              </a:rPr>
              <a:t>Extremes of emotion </a:t>
            </a:r>
          </a:p>
          <a:p>
            <a:endParaRPr lang="en-GB"/>
          </a:p>
        </p:txBody>
      </p:sp>
      <p:pic>
        <p:nvPicPr>
          <p:cNvPr id="5" name="Picture 4">
            <a:extLst>
              <a:ext uri="{FF2B5EF4-FFF2-40B4-BE49-F238E27FC236}">
                <a16:creationId xmlns:a16="http://schemas.microsoft.com/office/drawing/2014/main" id="{CE3E20C4-921B-45F3-A6BF-915234371E4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24924" y="1656900"/>
            <a:ext cx="4928876" cy="31885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741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E723E2-E9AE-C43E-E038-F1BD148A56E5}"/>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7" name="TextBox 6">
            <a:extLst>
              <a:ext uri="{FF2B5EF4-FFF2-40B4-BE49-F238E27FC236}">
                <a16:creationId xmlns:a16="http://schemas.microsoft.com/office/drawing/2014/main" id="{47DC9F2C-8866-A292-899C-2C74EF0DB58F}"/>
              </a:ext>
            </a:extLst>
          </p:cNvPr>
          <p:cNvSpPr txBox="1"/>
          <p:nvPr/>
        </p:nvSpPr>
        <p:spPr>
          <a:xfrm>
            <a:off x="0" y="367993"/>
            <a:ext cx="12192000" cy="646331"/>
          </a:xfrm>
          <a:prstGeom prst="rect">
            <a:avLst/>
          </a:prstGeom>
          <a:noFill/>
        </p:spPr>
        <p:txBody>
          <a:bodyPr wrap="square">
            <a:spAutoFit/>
          </a:bodyPr>
          <a:lstStyle/>
          <a:p>
            <a:pPr algn="ctr"/>
            <a:r>
              <a:rPr lang="en-GB" sz="3600" b="1">
                <a:solidFill>
                  <a:srgbClr val="5E9DD4"/>
                </a:solidFill>
                <a:latin typeface="Arial" panose="020B0604020202020204" pitchFamily="34" charset="0"/>
                <a:cs typeface="Arial" panose="020B0604020202020204" pitchFamily="34" charset="0"/>
              </a:rPr>
              <a:t>CONVERSATION</a:t>
            </a:r>
            <a:endParaRPr lang="en-GB" sz="3600" b="1">
              <a:solidFill>
                <a:srgbClr val="5E9DD4"/>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5257800" cy="4351338"/>
          </a:xfrm>
        </p:spPr>
        <p:txBody>
          <a:bodyPr>
            <a:normAutofit/>
          </a:bodyPr>
          <a:lstStyle/>
          <a:p>
            <a:pPr>
              <a:buClr>
                <a:srgbClr val="F3A033"/>
              </a:buClr>
            </a:pPr>
            <a:r>
              <a:rPr lang="en-GB">
                <a:solidFill>
                  <a:schemeClr val="bg2">
                    <a:lumMod val="25000"/>
                  </a:schemeClr>
                </a:solidFill>
                <a:latin typeface="Arial" panose="020B0604020202020204" pitchFamily="34" charset="0"/>
                <a:cs typeface="Arial" panose="020B0604020202020204" pitchFamily="34" charset="0"/>
              </a:rPr>
              <a:t>What do you do if you are suffering with your mental health?</a:t>
            </a:r>
          </a:p>
          <a:p>
            <a:pPr marL="0" indent="0">
              <a:buClr>
                <a:srgbClr val="F3A033"/>
              </a:buClr>
              <a:buNone/>
            </a:pPr>
            <a:endParaRPr lang="en-GB">
              <a:solidFill>
                <a:schemeClr val="bg2">
                  <a:lumMod val="25000"/>
                </a:schemeClr>
              </a:solidFill>
              <a:latin typeface="Arial" panose="020B0604020202020204" pitchFamily="34" charset="0"/>
              <a:cs typeface="Arial" panose="020B0604020202020204" pitchFamily="34" charset="0"/>
            </a:endParaRPr>
          </a:p>
          <a:p>
            <a:pPr>
              <a:buClr>
                <a:srgbClr val="F3A033"/>
              </a:buClr>
            </a:pPr>
            <a:r>
              <a:rPr lang="en-GB">
                <a:solidFill>
                  <a:schemeClr val="bg2">
                    <a:lumMod val="25000"/>
                  </a:schemeClr>
                </a:solidFill>
                <a:latin typeface="Arial" panose="020B0604020202020204" pitchFamily="34" charset="0"/>
                <a:cs typeface="Arial" panose="020B0604020202020204" pitchFamily="34" charset="0"/>
              </a:rPr>
              <a:t>What do you do if you think </a:t>
            </a:r>
            <a:br>
              <a:rPr lang="en-GB">
                <a:solidFill>
                  <a:schemeClr val="bg2">
                    <a:lumMod val="25000"/>
                  </a:schemeClr>
                </a:solidFill>
                <a:latin typeface="Arial" panose="020B0604020202020204" pitchFamily="34" charset="0"/>
                <a:cs typeface="Arial" panose="020B0604020202020204" pitchFamily="34" charset="0"/>
              </a:rPr>
            </a:br>
            <a:r>
              <a:rPr lang="en-GB">
                <a:solidFill>
                  <a:schemeClr val="bg2">
                    <a:lumMod val="25000"/>
                  </a:schemeClr>
                </a:solidFill>
                <a:latin typeface="Arial" panose="020B0604020202020204" pitchFamily="34" charset="0"/>
                <a:cs typeface="Arial" panose="020B0604020202020204" pitchFamily="34" charset="0"/>
              </a:rPr>
              <a:t>a workmate is suffering with their mental health?</a:t>
            </a:r>
            <a:endParaRPr lang="en-GB">
              <a:solidFill>
                <a:schemeClr val="bg2">
                  <a:lumMod val="25000"/>
                </a:schemeClr>
              </a:solidFill>
            </a:endParaRPr>
          </a:p>
        </p:txBody>
      </p:sp>
      <p:pic>
        <p:nvPicPr>
          <p:cNvPr id="15" name="Picture 14">
            <a:extLst>
              <a:ext uri="{FF2B5EF4-FFF2-40B4-BE49-F238E27FC236}">
                <a16:creationId xmlns:a16="http://schemas.microsoft.com/office/drawing/2014/main" id="{7DD94332-AD2C-C32D-B72E-6670134D0EE6}"/>
              </a:ext>
            </a:extLst>
          </p:cNvPr>
          <p:cNvPicPr>
            <a:picLocks noChangeAspect="1" noChangeArrowheads="1"/>
          </p:cNvPicPr>
          <p:nvPr/>
        </p:nvPicPr>
        <p:blipFill rotWithShape="1">
          <a:blip r:embed="rId3"/>
          <a:srcRect l="31971" t="11093" r="23916" b="44335"/>
          <a:stretch/>
        </p:blipFill>
        <p:spPr bwMode="auto">
          <a:xfrm flipH="1">
            <a:off x="6669165" y="1929727"/>
            <a:ext cx="4898948" cy="279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E723E2-E9AE-C43E-E038-F1BD148A56E5}"/>
              </a:ext>
            </a:extLst>
          </p:cNvPr>
          <p:cNvSpPr/>
          <p:nvPr/>
        </p:nvSpPr>
        <p:spPr>
          <a:xfrm>
            <a:off x="1" y="0"/>
            <a:ext cx="12191999" cy="60680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1B75"/>
              </a:solidFill>
            </a:endParaRPr>
          </a:p>
        </p:txBody>
      </p:sp>
      <p:sp>
        <p:nvSpPr>
          <p:cNvPr id="7" name="TextBox 6">
            <a:extLst>
              <a:ext uri="{FF2B5EF4-FFF2-40B4-BE49-F238E27FC236}">
                <a16:creationId xmlns:a16="http://schemas.microsoft.com/office/drawing/2014/main" id="{47DC9F2C-8866-A292-899C-2C74EF0DB58F}"/>
              </a:ext>
            </a:extLst>
          </p:cNvPr>
          <p:cNvSpPr txBox="1"/>
          <p:nvPr/>
        </p:nvSpPr>
        <p:spPr>
          <a:xfrm>
            <a:off x="0" y="367993"/>
            <a:ext cx="12192000" cy="1200329"/>
          </a:xfrm>
          <a:prstGeom prst="rect">
            <a:avLst/>
          </a:prstGeom>
          <a:noFill/>
        </p:spPr>
        <p:txBody>
          <a:bodyPr wrap="square">
            <a:spAutoFit/>
          </a:bodyPr>
          <a:lstStyle/>
          <a:p>
            <a:pPr algn="ctr"/>
            <a:r>
              <a:rPr lang="en-GB" sz="3600" b="1">
                <a:solidFill>
                  <a:srgbClr val="5E9DD4"/>
                </a:solidFill>
                <a:effectLst/>
                <a:latin typeface="Arial" panose="020B0604020202020204" pitchFamily="34" charset="0"/>
                <a:cs typeface="Arial" panose="020B0604020202020204" pitchFamily="34" charset="0"/>
              </a:rPr>
              <a:t>WHAT </a:t>
            </a:r>
            <a:r>
              <a:rPr lang="en-GB" sz="3600" b="1" u="sng">
                <a:solidFill>
                  <a:srgbClr val="5E9DD4"/>
                </a:solidFill>
                <a:effectLst/>
                <a:latin typeface="Arial" panose="020B0604020202020204" pitchFamily="34" charset="0"/>
                <a:cs typeface="Arial" panose="020B0604020202020204" pitchFamily="34" charset="0"/>
              </a:rPr>
              <a:t>NOT</a:t>
            </a:r>
            <a:r>
              <a:rPr lang="en-GB" sz="3600" b="1">
                <a:solidFill>
                  <a:srgbClr val="5E9DD4"/>
                </a:solidFill>
                <a:effectLst/>
                <a:latin typeface="Arial" panose="020B0604020202020204" pitchFamily="34" charset="0"/>
                <a:cs typeface="Arial" panose="020B0604020202020204" pitchFamily="34" charset="0"/>
              </a:rPr>
              <a:t> TO SAY TO A </a:t>
            </a:r>
            <a:r>
              <a:rPr lang="en-GB" sz="3600" b="1">
                <a:solidFill>
                  <a:srgbClr val="5E9DD4"/>
                </a:solidFill>
                <a:latin typeface="Arial" panose="020B0604020202020204" pitchFamily="34" charset="0"/>
                <a:cs typeface="Arial" panose="020B0604020202020204" pitchFamily="34" charset="0"/>
              </a:rPr>
              <a:t>WORKMATE</a:t>
            </a:r>
            <a:r>
              <a:rPr lang="en-GB" sz="3600" b="1">
                <a:solidFill>
                  <a:srgbClr val="5E9DD4"/>
                </a:solidFill>
                <a:effectLst/>
                <a:latin typeface="Arial" panose="020B0604020202020204" pitchFamily="34" charset="0"/>
                <a:cs typeface="Arial" panose="020B0604020202020204" pitchFamily="34" charset="0"/>
              </a:rPr>
              <a:t> </a:t>
            </a:r>
          </a:p>
          <a:p>
            <a:pPr algn="ctr"/>
            <a:r>
              <a:rPr lang="en-GB" sz="3600" b="1">
                <a:solidFill>
                  <a:srgbClr val="5E9DD4"/>
                </a:solidFill>
                <a:effectLst/>
                <a:latin typeface="Arial" panose="020B0604020202020204" pitchFamily="34" charset="0"/>
                <a:cs typeface="Arial" panose="020B0604020202020204" pitchFamily="34" charset="0"/>
              </a:rPr>
              <a:t>EXPERIENCING A MENTAL HEALTH PROBLEM</a:t>
            </a:r>
          </a:p>
        </p:txBody>
      </p:sp>
      <p:pic>
        <p:nvPicPr>
          <p:cNvPr id="8" name="Picture 7" descr="A red circle with a black background&#10;&#10;Description automatically generated">
            <a:extLst>
              <a:ext uri="{FF2B5EF4-FFF2-40B4-BE49-F238E27FC236}">
                <a16:creationId xmlns:a16="http://schemas.microsoft.com/office/drawing/2014/main" id="{38E85574-7E76-DAA9-85C5-B77868FDCEAF}"/>
              </a:ext>
            </a:extLst>
          </p:cNvPr>
          <p:cNvPicPr>
            <a:picLocks noChangeAspect="1"/>
          </p:cNvPicPr>
          <p:nvPr/>
        </p:nvPicPr>
        <p:blipFill>
          <a:blip r:embed="rId3"/>
          <a:stretch>
            <a:fillRect/>
          </a:stretch>
        </p:blipFill>
        <p:spPr>
          <a:xfrm>
            <a:off x="9589319" y="3582219"/>
            <a:ext cx="2284361" cy="2284361"/>
          </a:xfrm>
          <a:prstGeom prst="rect">
            <a:avLst/>
          </a:prstGeom>
        </p:spPr>
      </p:pic>
      <p:sp>
        <p:nvSpPr>
          <p:cNvPr id="11" name="Content Placeholder 3">
            <a:extLst>
              <a:ext uri="{FF2B5EF4-FFF2-40B4-BE49-F238E27FC236}">
                <a16:creationId xmlns:a16="http://schemas.microsoft.com/office/drawing/2014/main" id="{299B819C-CF96-76BC-6172-2A4A9DA8964F}"/>
              </a:ext>
            </a:extLst>
          </p:cNvPr>
          <p:cNvSpPr>
            <a:spLocks noGrp="1"/>
          </p:cNvSpPr>
          <p:nvPr>
            <p:ph idx="1"/>
          </p:nvPr>
        </p:nvSpPr>
        <p:spPr>
          <a:xfrm>
            <a:off x="838200" y="1947068"/>
            <a:ext cx="4965700" cy="4351338"/>
          </a:xfrm>
        </p:spPr>
        <p:txBody>
          <a:bodyPr>
            <a:normAutofit/>
          </a:bodyPr>
          <a:lstStyle/>
          <a:p>
            <a:pPr>
              <a:buClr>
                <a:srgbClr val="F3A033"/>
              </a:buClr>
            </a:pPr>
            <a:r>
              <a:rPr lang="en-GB" sz="2100">
                <a:latin typeface="Arial" panose="020B0604020202020204" pitchFamily="34" charset="0"/>
                <a:cs typeface="Arial" panose="020B0604020202020204" pitchFamily="34" charset="0"/>
              </a:rPr>
              <a:t>You need to get out more</a:t>
            </a:r>
          </a:p>
          <a:p>
            <a:pPr>
              <a:buClr>
                <a:srgbClr val="F3A033"/>
              </a:buClr>
            </a:pPr>
            <a:r>
              <a:rPr lang="en-GB" sz="2100">
                <a:latin typeface="Arial" panose="020B0604020202020204" pitchFamily="34" charset="0"/>
                <a:cs typeface="Arial" panose="020B0604020202020204" pitchFamily="34" charset="0"/>
              </a:rPr>
              <a:t>It’s all in your mind</a:t>
            </a:r>
          </a:p>
          <a:p>
            <a:pPr>
              <a:buClr>
                <a:srgbClr val="F3A033"/>
              </a:buClr>
            </a:pPr>
            <a:r>
              <a:rPr lang="en-GB" sz="2100">
                <a:latin typeface="Arial" panose="020B0604020202020204" pitchFamily="34" charset="0"/>
                <a:cs typeface="Arial" panose="020B0604020202020204" pitchFamily="34" charset="0"/>
              </a:rPr>
              <a:t>You have nothing to worry about</a:t>
            </a:r>
          </a:p>
          <a:p>
            <a:pPr>
              <a:buClr>
                <a:srgbClr val="F3A033"/>
              </a:buClr>
            </a:pPr>
            <a:r>
              <a:rPr lang="en-GB" sz="2100">
                <a:latin typeface="Arial" panose="020B0604020202020204" pitchFamily="34" charset="0"/>
                <a:cs typeface="Arial" panose="020B0604020202020204" pitchFamily="34" charset="0"/>
              </a:rPr>
              <a:t>Stop complaining all the time</a:t>
            </a:r>
          </a:p>
          <a:p>
            <a:pPr>
              <a:buClr>
                <a:srgbClr val="F3A033"/>
              </a:buClr>
            </a:pPr>
            <a:r>
              <a:rPr lang="en-GB" sz="2100">
                <a:latin typeface="Arial" panose="020B0604020202020204" pitchFamily="34" charset="0"/>
                <a:cs typeface="Arial" panose="020B0604020202020204" pitchFamily="34" charset="0"/>
              </a:rPr>
              <a:t>I always knew you had a problem</a:t>
            </a:r>
          </a:p>
          <a:p>
            <a:pPr>
              <a:buClr>
                <a:srgbClr val="F3A033"/>
              </a:buClr>
            </a:pPr>
            <a:r>
              <a:rPr lang="en-GB" sz="2100">
                <a:latin typeface="Arial" panose="020B0604020202020204" pitchFamily="34" charset="0"/>
                <a:cs typeface="Arial" panose="020B0604020202020204" pitchFamily="34" charset="0"/>
              </a:rPr>
              <a:t>There is nothing wrong with you</a:t>
            </a:r>
          </a:p>
          <a:p>
            <a:pPr>
              <a:buClr>
                <a:srgbClr val="F3A033"/>
              </a:buClr>
            </a:pPr>
            <a:r>
              <a:rPr lang="en-GB" sz="2100">
                <a:latin typeface="Arial" panose="020B0604020202020204" pitchFamily="34" charset="0"/>
                <a:cs typeface="Arial" panose="020B0604020202020204" pitchFamily="34" charset="0"/>
              </a:rPr>
              <a:t>Stop looking for attention</a:t>
            </a:r>
          </a:p>
          <a:p>
            <a:pPr>
              <a:buClr>
                <a:srgbClr val="F3A033"/>
              </a:buClr>
            </a:pPr>
            <a:r>
              <a:rPr lang="en-GB" sz="2100">
                <a:latin typeface="Arial" panose="020B0604020202020204" pitchFamily="34" charset="0"/>
                <a:cs typeface="Arial" panose="020B0604020202020204" pitchFamily="34" charset="0"/>
              </a:rPr>
              <a:t>You don’t look anxious or depressed</a:t>
            </a:r>
          </a:p>
          <a:p>
            <a:pPr>
              <a:buClr>
                <a:srgbClr val="F3A033"/>
              </a:buClr>
            </a:pPr>
            <a:r>
              <a:rPr lang="en-GB" sz="2100">
                <a:latin typeface="Arial" panose="020B0604020202020204" pitchFamily="34" charset="0"/>
                <a:cs typeface="Arial" panose="020B0604020202020204" pitchFamily="34" charset="0"/>
              </a:rPr>
              <a:t>You aren’t pushing yourself enough</a:t>
            </a:r>
          </a:p>
        </p:txBody>
      </p:sp>
      <p:sp>
        <p:nvSpPr>
          <p:cNvPr id="12" name="Content Placeholder 3">
            <a:extLst>
              <a:ext uri="{FF2B5EF4-FFF2-40B4-BE49-F238E27FC236}">
                <a16:creationId xmlns:a16="http://schemas.microsoft.com/office/drawing/2014/main" id="{3BE9A9D0-E558-2232-F312-FCCBE59D648C}"/>
              </a:ext>
            </a:extLst>
          </p:cNvPr>
          <p:cNvSpPr txBox="1">
            <a:spLocks/>
          </p:cNvSpPr>
          <p:nvPr/>
        </p:nvSpPr>
        <p:spPr>
          <a:xfrm>
            <a:off x="5765800" y="1936315"/>
            <a:ext cx="55880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3A033"/>
              </a:buClr>
            </a:pPr>
            <a:r>
              <a:rPr lang="en-GB" sz="2100">
                <a:latin typeface="Arial" panose="020B0604020202020204" pitchFamily="34" charset="0"/>
                <a:cs typeface="Arial" panose="020B0604020202020204" pitchFamily="34" charset="0"/>
              </a:rPr>
              <a:t>It sounds like you are going crazy</a:t>
            </a:r>
          </a:p>
          <a:p>
            <a:pPr>
              <a:buClr>
                <a:srgbClr val="F3A033"/>
              </a:buClr>
            </a:pPr>
            <a:r>
              <a:rPr lang="en-GB" sz="2100">
                <a:latin typeface="Arial" panose="020B0604020202020204" pitchFamily="34" charset="0"/>
                <a:cs typeface="Arial" panose="020B0604020202020204" pitchFamily="34" charset="0"/>
              </a:rPr>
              <a:t>You need to stop feeling sorry for yourself</a:t>
            </a:r>
          </a:p>
          <a:p>
            <a:pPr>
              <a:buClr>
                <a:srgbClr val="F3A033"/>
              </a:buClr>
            </a:pPr>
            <a:r>
              <a:rPr lang="en-GB" sz="2100">
                <a:latin typeface="Arial" panose="020B0604020202020204" pitchFamily="34" charset="0"/>
                <a:cs typeface="Arial" panose="020B0604020202020204" pitchFamily="34" charset="0"/>
              </a:rPr>
              <a:t>Just snap out of it, get over yourself</a:t>
            </a:r>
          </a:p>
          <a:p>
            <a:pPr>
              <a:buClr>
                <a:srgbClr val="F3A033"/>
              </a:buClr>
            </a:pPr>
            <a:r>
              <a:rPr lang="en-GB" sz="2100">
                <a:latin typeface="Arial" panose="020B0604020202020204" pitchFamily="34" charset="0"/>
                <a:cs typeface="Arial" panose="020B0604020202020204" pitchFamily="34" charset="0"/>
              </a:rPr>
              <a:t>Things could be so much worse</a:t>
            </a:r>
          </a:p>
          <a:p>
            <a:pPr>
              <a:buClr>
                <a:srgbClr val="F3A033"/>
              </a:buClr>
            </a:pPr>
            <a:r>
              <a:rPr lang="en-GB" sz="2100">
                <a:latin typeface="Arial" panose="020B0604020202020204" pitchFamily="34" charset="0"/>
                <a:cs typeface="Arial" panose="020B0604020202020204" pitchFamily="34" charset="0"/>
              </a:rPr>
              <a:t>No one ever said life was fair</a:t>
            </a:r>
          </a:p>
          <a:p>
            <a:pPr>
              <a:buClr>
                <a:srgbClr val="F3A033"/>
              </a:buClr>
            </a:pPr>
            <a:r>
              <a:rPr lang="en-GB" sz="2100">
                <a:latin typeface="Arial" panose="020B0604020202020204" pitchFamily="34" charset="0"/>
                <a:cs typeface="Arial" panose="020B0604020202020204" pitchFamily="34" charset="0"/>
              </a:rPr>
              <a:t>You are always so negative</a:t>
            </a:r>
          </a:p>
          <a:p>
            <a:pPr>
              <a:buClr>
                <a:srgbClr val="F3A033"/>
              </a:buClr>
            </a:pPr>
            <a:r>
              <a:rPr lang="en-GB" sz="2100">
                <a:latin typeface="Arial" panose="020B0604020202020204" pitchFamily="34" charset="0"/>
                <a:cs typeface="Arial" panose="020B0604020202020204" pitchFamily="34" charset="0"/>
              </a:rPr>
              <a:t>Things aren’t that bad</a:t>
            </a:r>
          </a:p>
          <a:p>
            <a:pPr>
              <a:buClr>
                <a:srgbClr val="F3A033"/>
              </a:buClr>
            </a:pPr>
            <a:r>
              <a:rPr lang="en-GB" sz="2100">
                <a:latin typeface="Arial" panose="020B0604020202020204" pitchFamily="34" charset="0"/>
                <a:cs typeface="Arial" panose="020B0604020202020204" pitchFamily="34" charset="0"/>
              </a:rPr>
              <a:t>It’s your own fault</a:t>
            </a:r>
          </a:p>
          <a:p>
            <a:pPr>
              <a:buClr>
                <a:srgbClr val="F3A033"/>
              </a:buClr>
            </a:pPr>
            <a:endParaRPr lang="en-GB" sz="2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61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EACC4E1CDCF488D376413A381FD22" ma:contentTypeVersion="17" ma:contentTypeDescription="Create a new document." ma:contentTypeScope="" ma:versionID="e7f9e033e17a08b47b02f991b32acc3d">
  <xsd:schema xmlns:xsd="http://www.w3.org/2001/XMLSchema" xmlns:xs="http://www.w3.org/2001/XMLSchema" xmlns:p="http://schemas.microsoft.com/office/2006/metadata/properties" xmlns:ns2="382e5495-6889-451e-8447-25219879d4f2" xmlns:ns3="98c4065d-ab90-4030-91ac-239e56608fbb" targetNamespace="http://schemas.microsoft.com/office/2006/metadata/properties" ma:root="true" ma:fieldsID="f28e3d8788b38b82ec403e48b306f0c0" ns2:_="" ns3:_="">
    <xsd:import namespace="382e5495-6889-451e-8447-25219879d4f2"/>
    <xsd:import namespace="98c4065d-ab90-4030-91ac-239e56608f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e5495-6889-451e-8447-25219879d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48f749-fadf-4388-88e9-b8f5d78bb6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c4065d-ab90-4030-91ac-239e56608fb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d3b124-f129-47eb-af8a-2eceb59fbcab}" ma:internalName="TaxCatchAll" ma:showField="CatchAllData" ma:web="98c4065d-ab90-4030-91ac-239e56608f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2e5495-6889-451e-8447-25219879d4f2">
      <Terms xmlns="http://schemas.microsoft.com/office/infopath/2007/PartnerControls"/>
    </lcf76f155ced4ddcb4097134ff3c332f>
    <TaxCatchAll xmlns="98c4065d-ab90-4030-91ac-239e56608fbb" xsi:nil="true"/>
    <SharedWithUsers xmlns="98c4065d-ab90-4030-91ac-239e56608fbb">
      <UserInfo>
        <DisplayName>Hannah Gillman</DisplayName>
        <AccountId>90</AccountId>
        <AccountType/>
      </UserInfo>
    </SharedWithUsers>
  </documentManagement>
</p:properties>
</file>

<file path=customXml/itemProps1.xml><?xml version="1.0" encoding="utf-8"?>
<ds:datastoreItem xmlns:ds="http://schemas.openxmlformats.org/officeDocument/2006/customXml" ds:itemID="{B314E45E-44BA-4E9E-B6C6-1818FA0F2F1B}">
  <ds:schemaRefs>
    <ds:schemaRef ds:uri="382e5495-6889-451e-8447-25219879d4f2"/>
    <ds:schemaRef ds:uri="98c4065d-ab90-4030-91ac-239e56608f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FB06B9-04F7-444D-A545-2B4DFB3CE2B2}">
  <ds:schemaRefs>
    <ds:schemaRef ds:uri="http://schemas.microsoft.com/sharepoint/v3/contenttype/forms"/>
  </ds:schemaRefs>
</ds:datastoreItem>
</file>

<file path=customXml/itemProps3.xml><?xml version="1.0" encoding="utf-8"?>
<ds:datastoreItem xmlns:ds="http://schemas.openxmlformats.org/officeDocument/2006/customXml" ds:itemID="{9ADD417E-27C9-4737-989F-6772700C6130}">
  <ds:schemaRefs>
    <ds:schemaRef ds:uri="382e5495-6889-451e-8447-25219879d4f2"/>
    <ds:schemaRef ds:uri="98c4065d-ab90-4030-91ac-239e56608fb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56</TotalTime>
  <Words>1926</Words>
  <Application>Microsoft Office PowerPoint</Application>
  <PresentationFormat>Widescreen</PresentationFormat>
  <Paragraphs>265</Paragraphs>
  <Slides>17</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Avenir</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Olympia Brightley-Hodges</dc:creator>
  <cp:lastModifiedBy>Rianna Fry</cp:lastModifiedBy>
  <cp:revision>1</cp:revision>
  <dcterms:created xsi:type="dcterms:W3CDTF">2023-03-17T10:01:47Z</dcterms:created>
  <dcterms:modified xsi:type="dcterms:W3CDTF">2023-10-13T09:55:42Z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0x0101005ACEACC4E1CDCF488D376413A381FD22</vt:lpwstr>
  </property>
  <property fmtid="{D5CDD505-2E9C-101B-9397-08002B2CF9AE}" pid="3" name="MediaServiceImageTags">
    <vt:lpwstr/>
  </property>
</Properties>
</file>