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4.xml" ContentType="application/vnd.openxmlformats-officedocument.themeOverrid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536" r:id="rId4"/>
    <p:sldMasterId id="2147484556" r:id="rId5"/>
  </p:sldMasterIdLst>
  <p:notesMasterIdLst>
    <p:notesMasterId r:id="rId18"/>
  </p:notesMasterIdLst>
  <p:handoutMasterIdLst>
    <p:handoutMasterId r:id="rId19"/>
  </p:handoutMasterIdLst>
  <p:sldIdLst>
    <p:sldId id="261" r:id="rId6"/>
    <p:sldId id="265" r:id="rId7"/>
    <p:sldId id="264" r:id="rId8"/>
    <p:sldId id="270" r:id="rId9"/>
    <p:sldId id="278" r:id="rId10"/>
    <p:sldId id="272" r:id="rId11"/>
    <p:sldId id="266" r:id="rId12"/>
    <p:sldId id="259" r:id="rId13"/>
    <p:sldId id="260" r:id="rId14"/>
    <p:sldId id="275" r:id="rId15"/>
    <p:sldId id="269" r:id="rId16"/>
    <p:sldId id="279" r:id="rId17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ED64FFA-9F60-4A7C-7DEE-3097DA4AA7D5}" name="Laurence Thompson" initials="LT" userId="S::laurence.thompson@hbf.co.uk::6bb71134-b8f3-4512-93ac-7f03c5d883d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ma Thomas" initials="ET" lastIdx="1" clrIdx="0">
    <p:extLst>
      <p:ext uri="{19B8F6BF-5375-455C-9EA6-DF929625EA0E}">
        <p15:presenceInfo xmlns:p15="http://schemas.microsoft.com/office/powerpoint/2012/main" userId="S-1-5-21-3106870813-1185514403-1082414110-4187" providerId="AD"/>
      </p:ext>
    </p:extLst>
  </p:cmAuthor>
  <p:cmAuthor id="2" name="Jamie Allan" initials="JA" lastIdx="1" clrIdx="1">
    <p:extLst>
      <p:ext uri="{19B8F6BF-5375-455C-9EA6-DF929625EA0E}">
        <p15:presenceInfo xmlns:p15="http://schemas.microsoft.com/office/powerpoint/2012/main" userId="S-1-5-21-3106870813-1185514403-1082414110-4188" providerId="AD"/>
      </p:ext>
    </p:extLst>
  </p:cmAuthor>
  <p:cmAuthor id="3" name="Emma Ramell" initials="ER" lastIdx="3" clrIdx="2">
    <p:extLst>
      <p:ext uri="{19B8F6BF-5375-455C-9EA6-DF929625EA0E}">
        <p15:presenceInfo xmlns:p15="http://schemas.microsoft.com/office/powerpoint/2012/main" userId="S::emma.ramell@hbf.co.uk::b615bad5-87d0-4da6-a039-af42a66f9553" providerId="AD"/>
      </p:ext>
    </p:extLst>
  </p:cmAuthor>
  <p:cmAuthor id="4" name="David O'Leary" initials="DO" lastIdx="7" clrIdx="3">
    <p:extLst>
      <p:ext uri="{19B8F6BF-5375-455C-9EA6-DF929625EA0E}">
        <p15:presenceInfo xmlns:p15="http://schemas.microsoft.com/office/powerpoint/2012/main" userId="S::david.oleary@hbf.co.uk::b76a47fc-638b-46e5-86a5-1fc3bac24267" providerId="AD"/>
      </p:ext>
    </p:extLst>
  </p:cmAuthor>
  <p:cmAuthor id="5" name="Laura Markus" initials="LM" lastIdx="1" clrIdx="4">
    <p:extLst>
      <p:ext uri="{19B8F6BF-5375-455C-9EA6-DF929625EA0E}">
        <p15:presenceInfo xmlns:p15="http://schemas.microsoft.com/office/powerpoint/2012/main" userId="S::laura.markus@hbf.co.uk::a2313c82-7278-49cf-af48-43c5fc7211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776"/>
    <a:srgbClr val="002060"/>
    <a:srgbClr val="53AAB1"/>
    <a:srgbClr val="FF9900"/>
    <a:srgbClr val="113245"/>
    <a:srgbClr val="3182C5"/>
    <a:srgbClr val="FBF6EB"/>
    <a:srgbClr val="465147"/>
    <a:srgbClr val="3F4C3E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1AE12E-1AF2-4F6E-B850-A3A82930899F}" v="117" dt="2024-08-07T09:11:06.166"/>
    <p1510:client id="{7F3F3B45-5804-405C-B911-B09BE76B8F07}" v="4" dt="2024-08-06T15:54:53.4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92" autoAdjust="0"/>
  </p:normalViewPr>
  <p:slideViewPr>
    <p:cSldViewPr>
      <p:cViewPr varScale="1">
        <p:scale>
          <a:sx n="60" d="100"/>
          <a:sy n="60" d="100"/>
        </p:scale>
        <p:origin x="148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-1428"/>
    </p:cViewPr>
  </p:sorterViewPr>
  <p:notesViewPr>
    <p:cSldViewPr>
      <p:cViewPr varScale="1">
        <p:scale>
          <a:sx n="64" d="100"/>
          <a:sy n="64" d="100"/>
        </p:scale>
        <p:origin x="3202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Relationship Id="rId27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ce Thompson" userId="6bb71134-b8f3-4512-93ac-7f03c5d883de" providerId="ADAL" clId="{7F3F3B45-5804-405C-B911-B09BE76B8F07}"/>
    <pc:docChg chg="delSld modSld">
      <pc:chgData name="Laurence Thompson" userId="6bb71134-b8f3-4512-93ac-7f03c5d883de" providerId="ADAL" clId="{7F3F3B45-5804-405C-B911-B09BE76B8F07}" dt="2024-08-06T15:54:53.429" v="8"/>
      <pc:docMkLst>
        <pc:docMk/>
      </pc:docMkLst>
      <pc:sldChg chg="del">
        <pc:chgData name="Laurence Thompson" userId="6bb71134-b8f3-4512-93ac-7f03c5d883de" providerId="ADAL" clId="{7F3F3B45-5804-405C-B911-B09BE76B8F07}" dt="2024-08-06T15:51:12.959" v="0" actId="47"/>
        <pc:sldMkLst>
          <pc:docMk/>
          <pc:sldMk cId="1909218460" sldId="274"/>
        </pc:sldMkLst>
      </pc:sldChg>
      <pc:sldChg chg="modSp mod">
        <pc:chgData name="Laurence Thompson" userId="6bb71134-b8f3-4512-93ac-7f03c5d883de" providerId="ADAL" clId="{7F3F3B45-5804-405C-B911-B09BE76B8F07}" dt="2024-08-06T15:54:53.429" v="8"/>
        <pc:sldMkLst>
          <pc:docMk/>
          <pc:sldMk cId="18883024" sldId="276"/>
        </pc:sldMkLst>
        <pc:graphicFrameChg chg="mod modGraphic">
          <ac:chgData name="Laurence Thompson" userId="6bb71134-b8f3-4512-93ac-7f03c5d883de" providerId="ADAL" clId="{7F3F3B45-5804-405C-B911-B09BE76B8F07}" dt="2024-08-06T15:54:53.429" v="8"/>
          <ac:graphicFrameMkLst>
            <pc:docMk/>
            <pc:sldMk cId="18883024" sldId="276"/>
            <ac:graphicFrameMk id="4" creationId="{C2A5B7C9-5327-4905-874C-4DCDCB97D1BC}"/>
          </ac:graphicFrameMkLst>
        </pc:graphicFrameChg>
      </pc:sldChg>
      <pc:sldChg chg="del">
        <pc:chgData name="Laurence Thompson" userId="6bb71134-b8f3-4512-93ac-7f03c5d883de" providerId="ADAL" clId="{7F3F3B45-5804-405C-B911-B09BE76B8F07}" dt="2024-08-06T15:51:21.469" v="1" actId="47"/>
        <pc:sldMkLst>
          <pc:docMk/>
          <pc:sldMk cId="3550981388" sldId="277"/>
        </pc:sldMkLst>
      </pc:sldChg>
      <pc:sldChg chg="modSp mod">
        <pc:chgData name="Laurence Thompson" userId="6bb71134-b8f3-4512-93ac-7f03c5d883de" providerId="ADAL" clId="{7F3F3B45-5804-405C-B911-B09BE76B8F07}" dt="2024-08-06T15:51:31.305" v="3" actId="20577"/>
        <pc:sldMkLst>
          <pc:docMk/>
          <pc:sldMk cId="1658081689" sldId="279"/>
        </pc:sldMkLst>
        <pc:spChg chg="mod">
          <ac:chgData name="Laurence Thompson" userId="6bb71134-b8f3-4512-93ac-7f03c5d883de" providerId="ADAL" clId="{7F3F3B45-5804-405C-B911-B09BE76B8F07}" dt="2024-08-06T15:51:31.305" v="3" actId="20577"/>
          <ac:spMkLst>
            <pc:docMk/>
            <pc:sldMk cId="1658081689" sldId="279"/>
            <ac:spMk id="3" creationId="{8357474B-6410-9EC6-F7A0-60720E33B44E}"/>
          </ac:spMkLst>
        </pc:spChg>
      </pc:sldChg>
    </pc:docChg>
  </pc:docChgLst>
  <pc:docChgLst>
    <pc:chgData name="Laurence Thompson" userId="6bb71134-b8f3-4512-93ac-7f03c5d883de" providerId="ADAL" clId="{0C1AE12E-1AF2-4F6E-B850-A3A82930899F}"/>
    <pc:docChg chg="undo custSel addSld delSld modSld sldOrd">
      <pc:chgData name="Laurence Thompson" userId="6bb71134-b8f3-4512-93ac-7f03c5d883de" providerId="ADAL" clId="{0C1AE12E-1AF2-4F6E-B850-A3A82930899F}" dt="2024-08-07T09:12:30.858" v="382" actId="14100"/>
      <pc:docMkLst>
        <pc:docMk/>
      </pc:docMkLst>
      <pc:sldChg chg="modSp mod">
        <pc:chgData name="Laurence Thompson" userId="6bb71134-b8f3-4512-93ac-7f03c5d883de" providerId="ADAL" clId="{0C1AE12E-1AF2-4F6E-B850-A3A82930899F}" dt="2024-08-07T09:07:08.163" v="326" actId="20577"/>
        <pc:sldMkLst>
          <pc:docMk/>
          <pc:sldMk cId="3370901876" sldId="259"/>
        </pc:sldMkLst>
        <pc:spChg chg="mod">
          <ac:chgData name="Laurence Thompson" userId="6bb71134-b8f3-4512-93ac-7f03c5d883de" providerId="ADAL" clId="{0C1AE12E-1AF2-4F6E-B850-A3A82930899F}" dt="2024-08-07T09:07:08.163" v="326" actId="20577"/>
          <ac:spMkLst>
            <pc:docMk/>
            <pc:sldMk cId="3370901876" sldId="259"/>
            <ac:spMk id="4" creationId="{BC8613B8-0CB4-464C-86F4-D4E0938F0BE1}"/>
          </ac:spMkLst>
        </pc:spChg>
      </pc:sldChg>
      <pc:sldChg chg="addSp delSp modSp mod ord">
        <pc:chgData name="Laurence Thompson" userId="6bb71134-b8f3-4512-93ac-7f03c5d883de" providerId="ADAL" clId="{0C1AE12E-1AF2-4F6E-B850-A3A82930899F}" dt="2024-08-07T09:12:30.858" v="382" actId="14100"/>
        <pc:sldMkLst>
          <pc:docMk/>
          <pc:sldMk cId="4041593035" sldId="260"/>
        </pc:sldMkLst>
        <pc:spChg chg="mod">
          <ac:chgData name="Laurence Thompson" userId="6bb71134-b8f3-4512-93ac-7f03c5d883de" providerId="ADAL" clId="{0C1AE12E-1AF2-4F6E-B850-A3A82930899F}" dt="2024-08-07T09:07:10.705" v="328" actId="20577"/>
          <ac:spMkLst>
            <pc:docMk/>
            <pc:sldMk cId="4041593035" sldId="260"/>
            <ac:spMk id="2" creationId="{334E1810-81AC-429F-B8BA-C51692BBCA9A}"/>
          </ac:spMkLst>
        </pc:spChg>
        <pc:spChg chg="mod">
          <ac:chgData name="Laurence Thompson" userId="6bb71134-b8f3-4512-93ac-7f03c5d883de" providerId="ADAL" clId="{0C1AE12E-1AF2-4F6E-B850-A3A82930899F}" dt="2024-08-07T09:12:30.858" v="382" actId="14100"/>
          <ac:spMkLst>
            <pc:docMk/>
            <pc:sldMk cId="4041593035" sldId="260"/>
            <ac:spMk id="3" creationId="{23BC2CDC-1BD1-47C8-BE76-A986682C1DF0}"/>
          </ac:spMkLst>
        </pc:spChg>
        <pc:graphicFrameChg chg="del">
          <ac:chgData name="Laurence Thompson" userId="6bb71134-b8f3-4512-93ac-7f03c5d883de" providerId="ADAL" clId="{0C1AE12E-1AF2-4F6E-B850-A3A82930899F}" dt="2024-08-07T08:59:05.944" v="173" actId="478"/>
          <ac:graphicFrameMkLst>
            <pc:docMk/>
            <pc:sldMk cId="4041593035" sldId="260"/>
            <ac:graphicFrameMk id="4" creationId="{3F864C43-E97E-B858-E7E9-DD7BAED2A492}"/>
          </ac:graphicFrameMkLst>
        </pc:graphicFrameChg>
        <pc:graphicFrameChg chg="add mod">
          <ac:chgData name="Laurence Thompson" userId="6bb71134-b8f3-4512-93ac-7f03c5d883de" providerId="ADAL" clId="{0C1AE12E-1AF2-4F6E-B850-A3A82930899F}" dt="2024-08-07T09:06:00.993" v="289" actId="207"/>
          <ac:graphicFrameMkLst>
            <pc:docMk/>
            <pc:sldMk cId="4041593035" sldId="260"/>
            <ac:graphicFrameMk id="5" creationId="{A5E40E93-188D-E886-E6A1-A8500A4D8443}"/>
          </ac:graphicFrameMkLst>
        </pc:graphicFrameChg>
      </pc:sldChg>
      <pc:sldChg chg="modSp mod">
        <pc:chgData name="Laurence Thompson" userId="6bb71134-b8f3-4512-93ac-7f03c5d883de" providerId="ADAL" clId="{0C1AE12E-1AF2-4F6E-B850-A3A82930899F}" dt="2024-08-07T08:40:00.170" v="134" actId="20577"/>
        <pc:sldMkLst>
          <pc:docMk/>
          <pc:sldMk cId="4268058168" sldId="266"/>
        </pc:sldMkLst>
        <pc:spChg chg="mod">
          <ac:chgData name="Laurence Thompson" userId="6bb71134-b8f3-4512-93ac-7f03c5d883de" providerId="ADAL" clId="{0C1AE12E-1AF2-4F6E-B850-A3A82930899F}" dt="2024-08-07T08:40:00.170" v="134" actId="20577"/>
          <ac:spMkLst>
            <pc:docMk/>
            <pc:sldMk cId="4268058168" sldId="266"/>
            <ac:spMk id="2" creationId="{05F09DDB-A7F3-45F9-BFB6-A8A86F733792}"/>
          </ac:spMkLst>
        </pc:spChg>
      </pc:sldChg>
      <pc:sldChg chg="modSp">
        <pc:chgData name="Laurence Thompson" userId="6bb71134-b8f3-4512-93ac-7f03c5d883de" providerId="ADAL" clId="{0C1AE12E-1AF2-4F6E-B850-A3A82930899F}" dt="2024-08-07T09:06:51.043" v="321" actId="2711"/>
        <pc:sldMkLst>
          <pc:docMk/>
          <pc:sldMk cId="2965547789" sldId="269"/>
        </pc:sldMkLst>
        <pc:graphicFrameChg chg="mod">
          <ac:chgData name="Laurence Thompson" userId="6bb71134-b8f3-4512-93ac-7f03c5d883de" providerId="ADAL" clId="{0C1AE12E-1AF2-4F6E-B850-A3A82930899F}" dt="2024-08-07T09:06:51.043" v="321" actId="2711"/>
          <ac:graphicFrameMkLst>
            <pc:docMk/>
            <pc:sldMk cId="2965547789" sldId="269"/>
            <ac:graphicFrameMk id="4" creationId="{C2A5B7C9-5327-4905-874C-4DCDCB97D1BC}"/>
          </ac:graphicFrameMkLst>
        </pc:graphicFrameChg>
      </pc:sldChg>
      <pc:sldChg chg="modSp mod">
        <pc:chgData name="Laurence Thompson" userId="6bb71134-b8f3-4512-93ac-7f03c5d883de" providerId="ADAL" clId="{0C1AE12E-1AF2-4F6E-B850-A3A82930899F}" dt="2024-08-07T08:39:56.635" v="132" actId="20577"/>
        <pc:sldMkLst>
          <pc:docMk/>
          <pc:sldMk cId="2873512837" sldId="272"/>
        </pc:sldMkLst>
        <pc:spChg chg="mod">
          <ac:chgData name="Laurence Thompson" userId="6bb71134-b8f3-4512-93ac-7f03c5d883de" providerId="ADAL" clId="{0C1AE12E-1AF2-4F6E-B850-A3A82930899F}" dt="2024-08-07T08:39:56.635" v="132" actId="20577"/>
          <ac:spMkLst>
            <pc:docMk/>
            <pc:sldMk cId="2873512837" sldId="272"/>
            <ac:spMk id="2" creationId="{6D10BB2D-A06D-950E-F45C-01E321F8033A}"/>
          </ac:spMkLst>
        </pc:spChg>
      </pc:sldChg>
      <pc:sldChg chg="modSp mod">
        <pc:chgData name="Laurence Thompson" userId="6bb71134-b8f3-4512-93ac-7f03c5d883de" providerId="ADAL" clId="{0C1AE12E-1AF2-4F6E-B850-A3A82930899F}" dt="2024-08-07T09:05:18.665" v="278" actId="20577"/>
        <pc:sldMkLst>
          <pc:docMk/>
          <pc:sldMk cId="290504365" sldId="275"/>
        </pc:sldMkLst>
        <pc:spChg chg="mod">
          <ac:chgData name="Laurence Thompson" userId="6bb71134-b8f3-4512-93ac-7f03c5d883de" providerId="ADAL" clId="{0C1AE12E-1AF2-4F6E-B850-A3A82930899F}" dt="2024-08-07T09:05:18.665" v="278" actId="20577"/>
          <ac:spMkLst>
            <pc:docMk/>
            <pc:sldMk cId="290504365" sldId="275"/>
            <ac:spMk id="2" creationId="{334E1810-81AC-429F-B8BA-C51692BBCA9A}"/>
          </ac:spMkLst>
        </pc:spChg>
        <pc:spChg chg="mod">
          <ac:chgData name="Laurence Thompson" userId="6bb71134-b8f3-4512-93ac-7f03c5d883de" providerId="ADAL" clId="{0C1AE12E-1AF2-4F6E-B850-A3A82930899F}" dt="2024-08-07T08:38:42.593" v="103" actId="1076"/>
          <ac:spMkLst>
            <pc:docMk/>
            <pc:sldMk cId="290504365" sldId="275"/>
            <ac:spMk id="3" creationId="{23BC2CDC-1BD1-47C8-BE76-A986682C1DF0}"/>
          </ac:spMkLst>
        </pc:spChg>
        <pc:graphicFrameChg chg="mod">
          <ac:chgData name="Laurence Thompson" userId="6bb71134-b8f3-4512-93ac-7f03c5d883de" providerId="ADAL" clId="{0C1AE12E-1AF2-4F6E-B850-A3A82930899F}" dt="2024-08-07T08:38:57.459" v="104" actId="208"/>
          <ac:graphicFrameMkLst>
            <pc:docMk/>
            <pc:sldMk cId="290504365" sldId="275"/>
            <ac:graphicFrameMk id="6" creationId="{A8A426E6-BEB0-4025-D988-7B69462F77AA}"/>
          </ac:graphicFrameMkLst>
        </pc:graphicFrameChg>
        <pc:graphicFrameChg chg="mod">
          <ac:chgData name="Laurence Thompson" userId="6bb71134-b8f3-4512-93ac-7f03c5d883de" providerId="ADAL" clId="{0C1AE12E-1AF2-4F6E-B850-A3A82930899F}" dt="2024-08-07T08:39:01.088" v="105" actId="208"/>
          <ac:graphicFrameMkLst>
            <pc:docMk/>
            <pc:sldMk cId="290504365" sldId="275"/>
            <ac:graphicFrameMk id="7" creationId="{CEBDCD52-0297-4FCE-384F-4C461BC1736E}"/>
          </ac:graphicFrameMkLst>
        </pc:graphicFrameChg>
      </pc:sldChg>
      <pc:sldChg chg="modSp del">
        <pc:chgData name="Laurence Thompson" userId="6bb71134-b8f3-4512-93ac-7f03c5d883de" providerId="ADAL" clId="{0C1AE12E-1AF2-4F6E-B850-A3A82930899F}" dt="2024-08-07T09:06:53.977" v="322" actId="47"/>
        <pc:sldMkLst>
          <pc:docMk/>
          <pc:sldMk cId="18883024" sldId="276"/>
        </pc:sldMkLst>
        <pc:graphicFrameChg chg="mod">
          <ac:chgData name="Laurence Thompson" userId="6bb71134-b8f3-4512-93ac-7f03c5d883de" providerId="ADAL" clId="{0C1AE12E-1AF2-4F6E-B850-A3A82930899F}" dt="2024-08-07T09:06:21.626" v="317" actId="20577"/>
          <ac:graphicFrameMkLst>
            <pc:docMk/>
            <pc:sldMk cId="18883024" sldId="276"/>
            <ac:graphicFrameMk id="4" creationId="{C2A5B7C9-5327-4905-874C-4DCDCB97D1BC}"/>
          </ac:graphicFrameMkLst>
        </pc:graphicFrameChg>
      </pc:sldChg>
      <pc:sldChg chg="modSp mod">
        <pc:chgData name="Laurence Thompson" userId="6bb71134-b8f3-4512-93ac-7f03c5d883de" providerId="ADAL" clId="{0C1AE12E-1AF2-4F6E-B850-A3A82930899F}" dt="2024-08-07T08:39:50.290" v="130" actId="20577"/>
        <pc:sldMkLst>
          <pc:docMk/>
          <pc:sldMk cId="2395301371" sldId="278"/>
        </pc:sldMkLst>
        <pc:spChg chg="mod">
          <ac:chgData name="Laurence Thompson" userId="6bb71134-b8f3-4512-93ac-7f03c5d883de" providerId="ADAL" clId="{0C1AE12E-1AF2-4F6E-B850-A3A82930899F}" dt="2024-08-07T08:39:50.290" v="130" actId="20577"/>
          <ac:spMkLst>
            <pc:docMk/>
            <pc:sldMk cId="2395301371" sldId="278"/>
            <ac:spMk id="2" creationId="{6956AA48-76AD-166B-40D8-EED5168EFAE8}"/>
          </ac:spMkLst>
        </pc:spChg>
      </pc:sldChg>
      <pc:sldChg chg="modSp mod">
        <pc:chgData name="Laurence Thompson" userId="6bb71134-b8f3-4512-93ac-7f03c5d883de" providerId="ADAL" clId="{0C1AE12E-1AF2-4F6E-B850-A3A82930899F}" dt="2024-08-07T09:11:49.034" v="377" actId="20577"/>
        <pc:sldMkLst>
          <pc:docMk/>
          <pc:sldMk cId="1658081689" sldId="279"/>
        </pc:sldMkLst>
        <pc:spChg chg="mod">
          <ac:chgData name="Laurence Thompson" userId="6bb71134-b8f3-4512-93ac-7f03c5d883de" providerId="ADAL" clId="{0C1AE12E-1AF2-4F6E-B850-A3A82930899F}" dt="2024-08-07T09:11:49.034" v="377" actId="20577"/>
          <ac:spMkLst>
            <pc:docMk/>
            <pc:sldMk cId="1658081689" sldId="279"/>
            <ac:spMk id="3" creationId="{8357474B-6410-9EC6-F7A0-60720E33B44E}"/>
          </ac:spMkLst>
        </pc:spChg>
      </pc:sldChg>
      <pc:sldChg chg="delSp modSp new del mod">
        <pc:chgData name="Laurence Thompson" userId="6bb71134-b8f3-4512-93ac-7f03c5d883de" providerId="ADAL" clId="{0C1AE12E-1AF2-4F6E-B850-A3A82930899F}" dt="2024-08-07T08:36:39.570" v="68" actId="47"/>
        <pc:sldMkLst>
          <pc:docMk/>
          <pc:sldMk cId="1732067117" sldId="280"/>
        </pc:sldMkLst>
        <pc:spChg chg="mod">
          <ac:chgData name="Laurence Thompson" userId="6bb71134-b8f3-4512-93ac-7f03c5d883de" providerId="ADAL" clId="{0C1AE12E-1AF2-4F6E-B850-A3A82930899F}" dt="2024-08-07T08:33:29.186" v="65" actId="20577"/>
          <ac:spMkLst>
            <pc:docMk/>
            <pc:sldMk cId="1732067117" sldId="280"/>
            <ac:spMk id="2" creationId="{06952395-5D84-D4D4-B37C-781893CC889A}"/>
          </ac:spMkLst>
        </pc:spChg>
        <pc:spChg chg="mod">
          <ac:chgData name="Laurence Thompson" userId="6bb71134-b8f3-4512-93ac-7f03c5d883de" providerId="ADAL" clId="{0C1AE12E-1AF2-4F6E-B850-A3A82930899F}" dt="2024-08-07T08:33:50.289" v="66"/>
          <ac:spMkLst>
            <pc:docMk/>
            <pc:sldMk cId="1732067117" sldId="280"/>
            <ac:spMk id="3" creationId="{D105B473-A318-83BC-80F0-11E69BFAD16B}"/>
          </ac:spMkLst>
        </pc:spChg>
        <pc:spChg chg="del">
          <ac:chgData name="Laurence Thompson" userId="6bb71134-b8f3-4512-93ac-7f03c5d883de" providerId="ADAL" clId="{0C1AE12E-1AF2-4F6E-B850-A3A82930899F}" dt="2024-08-07T08:33:53.714" v="67" actId="478"/>
          <ac:spMkLst>
            <pc:docMk/>
            <pc:sldMk cId="1732067117" sldId="280"/>
            <ac:spMk id="4" creationId="{72F0C4A3-B137-989F-949D-5F22F1B66F96}"/>
          </ac:spMkLst>
        </pc:spChg>
      </pc:sldChg>
      <pc:sldChg chg="add del">
        <pc:chgData name="Laurence Thompson" userId="6bb71134-b8f3-4512-93ac-7f03c5d883de" providerId="ADAL" clId="{0C1AE12E-1AF2-4F6E-B850-A3A82930899F}" dt="2024-08-07T08:59:11.616" v="175" actId="47"/>
        <pc:sldMkLst>
          <pc:docMk/>
          <pc:sldMk cId="2009323298" sldId="280"/>
        </pc:sldMkLst>
      </pc:sldChg>
      <pc:sldChg chg="new del ord">
        <pc:chgData name="Laurence Thompson" userId="6bb71134-b8f3-4512-93ac-7f03c5d883de" providerId="ADAL" clId="{0C1AE12E-1AF2-4F6E-B850-A3A82930899F}" dt="2024-08-07T08:58:48.063" v="154" actId="47"/>
        <pc:sldMkLst>
          <pc:docMk/>
          <pc:sldMk cId="2223952676" sldId="280"/>
        </pc:sldMkLst>
      </pc:sldChg>
    </pc:docChg>
  </pc:docChgLst>
  <pc:docChgLst>
    <pc:chgData name="Laurence Thompson" userId="6bb71134-b8f3-4512-93ac-7f03c5d883de" providerId="ADAL" clId="{9451BB47-5C99-413B-9C93-FCE14BCE96AF}"/>
    <pc:docChg chg="modSld">
      <pc:chgData name="Laurence Thompson" userId="6bb71134-b8f3-4512-93ac-7f03c5d883de" providerId="ADAL" clId="{9451BB47-5C99-413B-9C93-FCE14BCE96AF}" dt="2024-08-07T09:33:50.394" v="2" actId="20577"/>
      <pc:docMkLst>
        <pc:docMk/>
      </pc:docMkLst>
      <pc:sldChg chg="modSp mod">
        <pc:chgData name="Laurence Thompson" userId="6bb71134-b8f3-4512-93ac-7f03c5d883de" providerId="ADAL" clId="{9451BB47-5C99-413B-9C93-FCE14BCE96AF}" dt="2024-08-07T09:33:50.394" v="2" actId="20577"/>
        <pc:sldMkLst>
          <pc:docMk/>
          <pc:sldMk cId="290504365" sldId="275"/>
        </pc:sldMkLst>
        <pc:spChg chg="mod">
          <ac:chgData name="Laurence Thompson" userId="6bb71134-b8f3-4512-93ac-7f03c5d883de" providerId="ADAL" clId="{9451BB47-5C99-413B-9C93-FCE14BCE96AF}" dt="2024-08-07T09:33:50.394" v="2" actId="20577"/>
          <ac:spMkLst>
            <pc:docMk/>
            <pc:sldMk cId="290504365" sldId="275"/>
            <ac:spMk id="3" creationId="{23BC2CDC-1BD1-47C8-BE76-A986682C1DF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3.bin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../embeddings/oleObject4.bin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r>
              <a:rPr lang="en-GB" b="1">
                <a:solidFill>
                  <a:schemeClr val="tx2"/>
                </a:solidFill>
              </a:rPr>
              <a:t>Annual net housing supply in England, 2006/7 - 2022/23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3144"/>
            </a:solidFill>
            <a:ln>
              <a:noFill/>
            </a:ln>
            <a:effectLst/>
          </c:spPr>
          <c:invertIfNegative val="0"/>
          <c:cat>
            <c:strRef>
              <c:f>Sheet1!$A$7:$A$23</c:f>
              <c:strCache>
                <c:ptCount val="17"/>
                <c:pt idx="0">
                  <c:v>2006-07</c:v>
                </c:pt>
                <c:pt idx="1">
                  <c:v>2007-08</c:v>
                </c:pt>
                <c:pt idx="2">
                  <c:v>2008-09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  <c:pt idx="12">
                  <c:v>2018-19</c:v>
                </c:pt>
                <c:pt idx="13">
                  <c:v>2019-20</c:v>
                </c:pt>
                <c:pt idx="14">
                  <c:v>2020-21</c:v>
                </c:pt>
                <c:pt idx="15">
                  <c:v>2021-22</c:v>
                </c:pt>
                <c:pt idx="16">
                  <c:v>2022-23</c:v>
                </c:pt>
              </c:strCache>
            </c:strRef>
          </c:cat>
          <c:val>
            <c:numRef>
              <c:f>Sheet1!$B$7:$B$23</c:f>
              <c:numCache>
                <c:formatCode>#,##0</c:formatCode>
                <c:ptCount val="17"/>
                <c:pt idx="0">
                  <c:v>214940</c:v>
                </c:pt>
                <c:pt idx="1">
                  <c:v>223530</c:v>
                </c:pt>
                <c:pt idx="2">
                  <c:v>182770</c:v>
                </c:pt>
                <c:pt idx="3">
                  <c:v>144870</c:v>
                </c:pt>
                <c:pt idx="4">
                  <c:v>137390</c:v>
                </c:pt>
                <c:pt idx="5">
                  <c:v>140790</c:v>
                </c:pt>
                <c:pt idx="6">
                  <c:v>130610</c:v>
                </c:pt>
                <c:pt idx="7">
                  <c:v>142490</c:v>
                </c:pt>
                <c:pt idx="8">
                  <c:v>176580</c:v>
                </c:pt>
                <c:pt idx="9">
                  <c:v>195530</c:v>
                </c:pt>
                <c:pt idx="10">
                  <c:v>223230</c:v>
                </c:pt>
                <c:pt idx="11">
                  <c:v>228170</c:v>
                </c:pt>
                <c:pt idx="12">
                  <c:v>247770</c:v>
                </c:pt>
                <c:pt idx="13">
                  <c:v>248590</c:v>
                </c:pt>
                <c:pt idx="14">
                  <c:v>217750</c:v>
                </c:pt>
                <c:pt idx="15">
                  <c:v>234460</c:v>
                </c:pt>
                <c:pt idx="16">
                  <c:v>234400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0A-4B39-82ED-9A87C3FE85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03875536"/>
        <c:axId val="1317876816"/>
      </c:barChart>
      <c:catAx>
        <c:axId val="1103875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1317876816"/>
        <c:crosses val="autoZero"/>
        <c:auto val="1"/>
        <c:lblAlgn val="ctr"/>
        <c:lblOffset val="100"/>
        <c:noMultiLvlLbl val="0"/>
      </c:catAx>
      <c:valAx>
        <c:axId val="1317876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1103875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ptos Display" panose="020B0004020202020204" pitchFamily="34" charset="0"/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39222469774758"/>
          <c:y val="6.5663825920065075E-2"/>
          <c:w val="0.76027095743466955"/>
          <c:h val="0.68176088158471715"/>
        </c:manualLayout>
      </c:layout>
      <c:barChart>
        <c:barDir val="col"/>
        <c:grouping val="clustered"/>
        <c:varyColors val="0"/>
        <c:ser>
          <c:idx val="4"/>
          <c:order val="0"/>
          <c:tx>
            <c:v>Units</c:v>
          </c:tx>
          <c:spPr>
            <a:solidFill>
              <a:srgbClr val="E85355"/>
            </a:solidFill>
            <a:ln w="25400">
              <a:noFill/>
            </a:ln>
          </c:spPr>
          <c:invertIfNegative val="0"/>
          <c:cat>
            <c:strRef>
              <c:f>'Total Summary'!$A$5:$A$77</c:f>
              <c:strCache>
                <c:ptCount val="73"/>
                <c:pt idx="0">
                  <c:v>Q1 2006</c:v>
                </c:pt>
                <c:pt idx="1">
                  <c:v>Q2 2006</c:v>
                </c:pt>
                <c:pt idx="2">
                  <c:v>Q3 2006</c:v>
                </c:pt>
                <c:pt idx="3">
                  <c:v>Q4 2006</c:v>
                </c:pt>
                <c:pt idx="4">
                  <c:v>Q1 2007</c:v>
                </c:pt>
                <c:pt idx="5">
                  <c:v>Q2 2007</c:v>
                </c:pt>
                <c:pt idx="6">
                  <c:v>Q3 2007</c:v>
                </c:pt>
                <c:pt idx="7">
                  <c:v>Q4 2007</c:v>
                </c:pt>
                <c:pt idx="8">
                  <c:v>Q1 2008</c:v>
                </c:pt>
                <c:pt idx="9">
                  <c:v>Q2 2008</c:v>
                </c:pt>
                <c:pt idx="10">
                  <c:v>Q3 2008</c:v>
                </c:pt>
                <c:pt idx="11">
                  <c:v>Q4 2008</c:v>
                </c:pt>
                <c:pt idx="12">
                  <c:v>Q1 2009</c:v>
                </c:pt>
                <c:pt idx="13">
                  <c:v>Q2 2009</c:v>
                </c:pt>
                <c:pt idx="14">
                  <c:v>Q3 2009</c:v>
                </c:pt>
                <c:pt idx="15">
                  <c:v>Q4 2009</c:v>
                </c:pt>
                <c:pt idx="16">
                  <c:v>Q1 2010</c:v>
                </c:pt>
                <c:pt idx="17">
                  <c:v>Q2 2010</c:v>
                </c:pt>
                <c:pt idx="18">
                  <c:v>Q3 2010</c:v>
                </c:pt>
                <c:pt idx="19">
                  <c:v>Q4 2010</c:v>
                </c:pt>
                <c:pt idx="20">
                  <c:v>Q1 2011</c:v>
                </c:pt>
                <c:pt idx="21">
                  <c:v>Q2 2011</c:v>
                </c:pt>
                <c:pt idx="22">
                  <c:v>Q3 2011</c:v>
                </c:pt>
                <c:pt idx="23">
                  <c:v>Q4 2011</c:v>
                </c:pt>
                <c:pt idx="24">
                  <c:v>Q1 2012</c:v>
                </c:pt>
                <c:pt idx="25">
                  <c:v>Q2 2012</c:v>
                </c:pt>
                <c:pt idx="26">
                  <c:v>Q3 2012</c:v>
                </c:pt>
                <c:pt idx="27">
                  <c:v>Q4 2012</c:v>
                </c:pt>
                <c:pt idx="28">
                  <c:v>Q1 2013</c:v>
                </c:pt>
                <c:pt idx="29">
                  <c:v>Q2 2013</c:v>
                </c:pt>
                <c:pt idx="30">
                  <c:v>Q3 2013</c:v>
                </c:pt>
                <c:pt idx="31">
                  <c:v>Q4 2013</c:v>
                </c:pt>
                <c:pt idx="32">
                  <c:v>Q1 2014</c:v>
                </c:pt>
                <c:pt idx="33">
                  <c:v>Q2 2014</c:v>
                </c:pt>
                <c:pt idx="34">
                  <c:v>Q3 2014</c:v>
                </c:pt>
                <c:pt idx="35">
                  <c:v>Q4 2014</c:v>
                </c:pt>
                <c:pt idx="36">
                  <c:v>Q1 2015</c:v>
                </c:pt>
                <c:pt idx="37">
                  <c:v>Q2 2015</c:v>
                </c:pt>
                <c:pt idx="38">
                  <c:v>Q3 2015</c:v>
                </c:pt>
                <c:pt idx="39">
                  <c:v>Q4 2015</c:v>
                </c:pt>
                <c:pt idx="40">
                  <c:v>Q1 2016</c:v>
                </c:pt>
                <c:pt idx="41">
                  <c:v>Q2 2016</c:v>
                </c:pt>
                <c:pt idx="42">
                  <c:v>Q3 2016</c:v>
                </c:pt>
                <c:pt idx="43">
                  <c:v>Q4 2016</c:v>
                </c:pt>
                <c:pt idx="44">
                  <c:v>Q1 2017</c:v>
                </c:pt>
                <c:pt idx="45">
                  <c:v>Q2 2017</c:v>
                </c:pt>
                <c:pt idx="46">
                  <c:v>Q3 2017</c:v>
                </c:pt>
                <c:pt idx="47">
                  <c:v>Q4 2017</c:v>
                </c:pt>
                <c:pt idx="48">
                  <c:v>Q1 2018</c:v>
                </c:pt>
                <c:pt idx="49">
                  <c:v>Q2 2018</c:v>
                </c:pt>
                <c:pt idx="50">
                  <c:v>Q3 2018</c:v>
                </c:pt>
                <c:pt idx="51">
                  <c:v>Q4 2018</c:v>
                </c:pt>
                <c:pt idx="52">
                  <c:v>Q1 2019</c:v>
                </c:pt>
                <c:pt idx="53">
                  <c:v>Q2 2019</c:v>
                </c:pt>
                <c:pt idx="54">
                  <c:v>Q3 2019</c:v>
                </c:pt>
                <c:pt idx="55">
                  <c:v>Q4 2019</c:v>
                </c:pt>
                <c:pt idx="56">
                  <c:v>Q1 2020</c:v>
                </c:pt>
                <c:pt idx="57">
                  <c:v>Q2 2020</c:v>
                </c:pt>
                <c:pt idx="58">
                  <c:v>Q3 2020</c:v>
                </c:pt>
                <c:pt idx="59">
                  <c:v>Q4 2020</c:v>
                </c:pt>
                <c:pt idx="60">
                  <c:v>Q1 2021</c:v>
                </c:pt>
                <c:pt idx="61">
                  <c:v>Q2 2021</c:v>
                </c:pt>
                <c:pt idx="62">
                  <c:v>Q3 2021</c:v>
                </c:pt>
                <c:pt idx="63">
                  <c:v>Q4 2021</c:v>
                </c:pt>
                <c:pt idx="64">
                  <c:v>Q1 2022</c:v>
                </c:pt>
                <c:pt idx="65">
                  <c:v>Q2 2022</c:v>
                </c:pt>
                <c:pt idx="66">
                  <c:v>Q3 2022</c:v>
                </c:pt>
                <c:pt idx="67">
                  <c:v>Q4 2022</c:v>
                </c:pt>
                <c:pt idx="68">
                  <c:v>Q1 2023</c:v>
                </c:pt>
                <c:pt idx="69">
                  <c:v>Q2 2023</c:v>
                </c:pt>
                <c:pt idx="70">
                  <c:v>Q3 2023</c:v>
                </c:pt>
                <c:pt idx="71">
                  <c:v>Q4 2023</c:v>
                </c:pt>
                <c:pt idx="72">
                  <c:v>Q1 2024</c:v>
                </c:pt>
              </c:strCache>
            </c:strRef>
          </c:cat>
          <c:val>
            <c:numRef>
              <c:f>'Private Table'!$AF$5:$AF$77</c:f>
              <c:numCache>
                <c:formatCode>_-* #,##0_-;\-* #,##0_-;_-* "-"??_-;_-@_-</c:formatCode>
                <c:ptCount val="73"/>
                <c:pt idx="0">
                  <c:v>66935</c:v>
                </c:pt>
                <c:pt idx="1">
                  <c:v>62396</c:v>
                </c:pt>
                <c:pt idx="2">
                  <c:v>56123</c:v>
                </c:pt>
                <c:pt idx="3">
                  <c:v>68784</c:v>
                </c:pt>
                <c:pt idx="4">
                  <c:v>60278</c:v>
                </c:pt>
                <c:pt idx="5">
                  <c:v>61547</c:v>
                </c:pt>
                <c:pt idx="6">
                  <c:v>63616</c:v>
                </c:pt>
                <c:pt idx="7">
                  <c:v>63723</c:v>
                </c:pt>
                <c:pt idx="8">
                  <c:v>68020</c:v>
                </c:pt>
                <c:pt idx="9">
                  <c:v>50834</c:v>
                </c:pt>
                <c:pt idx="10">
                  <c:v>36974</c:v>
                </c:pt>
                <c:pt idx="11">
                  <c:v>40073</c:v>
                </c:pt>
                <c:pt idx="12">
                  <c:v>31649</c:v>
                </c:pt>
                <c:pt idx="13">
                  <c:v>27289</c:v>
                </c:pt>
                <c:pt idx="14">
                  <c:v>38176</c:v>
                </c:pt>
                <c:pt idx="15">
                  <c:v>41950</c:v>
                </c:pt>
                <c:pt idx="16">
                  <c:v>41950</c:v>
                </c:pt>
                <c:pt idx="17">
                  <c:v>38207</c:v>
                </c:pt>
                <c:pt idx="18">
                  <c:v>35512</c:v>
                </c:pt>
                <c:pt idx="19">
                  <c:v>36891</c:v>
                </c:pt>
                <c:pt idx="20">
                  <c:v>42396</c:v>
                </c:pt>
                <c:pt idx="21">
                  <c:v>34631</c:v>
                </c:pt>
                <c:pt idx="22">
                  <c:v>40625</c:v>
                </c:pt>
                <c:pt idx="23">
                  <c:v>41639</c:v>
                </c:pt>
                <c:pt idx="24">
                  <c:v>54491</c:v>
                </c:pt>
                <c:pt idx="25">
                  <c:v>31069</c:v>
                </c:pt>
                <c:pt idx="26">
                  <c:v>32167</c:v>
                </c:pt>
                <c:pt idx="27">
                  <c:v>48863</c:v>
                </c:pt>
                <c:pt idx="28">
                  <c:v>44549</c:v>
                </c:pt>
                <c:pt idx="29">
                  <c:v>45541</c:v>
                </c:pt>
                <c:pt idx="30">
                  <c:v>44328</c:v>
                </c:pt>
                <c:pt idx="31">
                  <c:v>53905</c:v>
                </c:pt>
                <c:pt idx="32">
                  <c:v>55430</c:v>
                </c:pt>
                <c:pt idx="33">
                  <c:v>55517</c:v>
                </c:pt>
                <c:pt idx="34">
                  <c:v>50849</c:v>
                </c:pt>
                <c:pt idx="35">
                  <c:v>63372</c:v>
                </c:pt>
                <c:pt idx="36">
                  <c:v>58256</c:v>
                </c:pt>
                <c:pt idx="37">
                  <c:v>49733</c:v>
                </c:pt>
                <c:pt idx="38">
                  <c:v>56485</c:v>
                </c:pt>
                <c:pt idx="39">
                  <c:v>73527</c:v>
                </c:pt>
                <c:pt idx="40">
                  <c:v>71194</c:v>
                </c:pt>
                <c:pt idx="41">
                  <c:v>77831</c:v>
                </c:pt>
                <c:pt idx="42">
                  <c:v>70656</c:v>
                </c:pt>
                <c:pt idx="43">
                  <c:v>86378</c:v>
                </c:pt>
                <c:pt idx="44">
                  <c:v>81768</c:v>
                </c:pt>
                <c:pt idx="45">
                  <c:v>78774</c:v>
                </c:pt>
                <c:pt idx="46">
                  <c:v>79021</c:v>
                </c:pt>
                <c:pt idx="47">
                  <c:v>74708</c:v>
                </c:pt>
                <c:pt idx="48">
                  <c:v>74499</c:v>
                </c:pt>
                <c:pt idx="49">
                  <c:v>70289</c:v>
                </c:pt>
                <c:pt idx="50">
                  <c:v>76529</c:v>
                </c:pt>
                <c:pt idx="51">
                  <c:v>84825</c:v>
                </c:pt>
                <c:pt idx="52">
                  <c:v>83746</c:v>
                </c:pt>
                <c:pt idx="53">
                  <c:v>83289</c:v>
                </c:pt>
                <c:pt idx="54">
                  <c:v>70037</c:v>
                </c:pt>
                <c:pt idx="55">
                  <c:v>90177</c:v>
                </c:pt>
                <c:pt idx="56">
                  <c:v>73267</c:v>
                </c:pt>
                <c:pt idx="57">
                  <c:v>53693</c:v>
                </c:pt>
                <c:pt idx="58">
                  <c:v>74900</c:v>
                </c:pt>
                <c:pt idx="59">
                  <c:v>78680</c:v>
                </c:pt>
                <c:pt idx="60">
                  <c:v>88161</c:v>
                </c:pt>
                <c:pt idx="61">
                  <c:v>81222</c:v>
                </c:pt>
                <c:pt idx="62">
                  <c:v>66178</c:v>
                </c:pt>
                <c:pt idx="63">
                  <c:v>74076</c:v>
                </c:pt>
                <c:pt idx="64">
                  <c:v>79260</c:v>
                </c:pt>
                <c:pt idx="65">
                  <c:v>59354</c:v>
                </c:pt>
                <c:pt idx="66">
                  <c:v>69174</c:v>
                </c:pt>
                <c:pt idx="67">
                  <c:v>74273</c:v>
                </c:pt>
                <c:pt idx="68">
                  <c:v>60560</c:v>
                </c:pt>
                <c:pt idx="69">
                  <c:v>61340</c:v>
                </c:pt>
                <c:pt idx="70">
                  <c:v>57012</c:v>
                </c:pt>
                <c:pt idx="71">
                  <c:v>66209</c:v>
                </c:pt>
                <c:pt idx="72">
                  <c:v>54379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D3-49C8-9B83-890CF96DEA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955165464"/>
        <c:axId val="955165856"/>
      </c:barChart>
      <c:lineChart>
        <c:grouping val="standard"/>
        <c:varyColors val="0"/>
        <c:ser>
          <c:idx val="0"/>
          <c:order val="1"/>
          <c:tx>
            <c:v>Projects</c:v>
          </c:tx>
          <c:spPr>
            <a:ln>
              <a:solidFill>
                <a:srgbClr val="003144"/>
              </a:solidFill>
            </a:ln>
          </c:spPr>
          <c:marker>
            <c:symbol val="none"/>
          </c:marker>
          <c:cat>
            <c:strRef>
              <c:f>'Private Table'!$A$5:$A$76</c:f>
              <c:strCache>
                <c:ptCount val="72"/>
                <c:pt idx="0">
                  <c:v>Q1 2006</c:v>
                </c:pt>
                <c:pt idx="1">
                  <c:v>Q2 2006</c:v>
                </c:pt>
                <c:pt idx="2">
                  <c:v>Q3 2006</c:v>
                </c:pt>
                <c:pt idx="3">
                  <c:v>Q4 2006</c:v>
                </c:pt>
                <c:pt idx="4">
                  <c:v>Q1 2007</c:v>
                </c:pt>
                <c:pt idx="5">
                  <c:v>Q2 2007</c:v>
                </c:pt>
                <c:pt idx="6">
                  <c:v>Q3 2007</c:v>
                </c:pt>
                <c:pt idx="7">
                  <c:v>Q4 2007</c:v>
                </c:pt>
                <c:pt idx="8">
                  <c:v>Q1 2008</c:v>
                </c:pt>
                <c:pt idx="9">
                  <c:v>Q2 2008</c:v>
                </c:pt>
                <c:pt idx="10">
                  <c:v>Q3 2008</c:v>
                </c:pt>
                <c:pt idx="11">
                  <c:v>Q4 2008</c:v>
                </c:pt>
                <c:pt idx="12">
                  <c:v>Q1 2009</c:v>
                </c:pt>
                <c:pt idx="13">
                  <c:v>Q2 2009</c:v>
                </c:pt>
                <c:pt idx="14">
                  <c:v>Q3 2009</c:v>
                </c:pt>
                <c:pt idx="15">
                  <c:v>Q4 2009</c:v>
                </c:pt>
                <c:pt idx="16">
                  <c:v>Q1 2010</c:v>
                </c:pt>
                <c:pt idx="17">
                  <c:v>Q2 2010</c:v>
                </c:pt>
                <c:pt idx="18">
                  <c:v>Q3 2010</c:v>
                </c:pt>
                <c:pt idx="19">
                  <c:v>Q4 2010</c:v>
                </c:pt>
                <c:pt idx="20">
                  <c:v>Q1 2011</c:v>
                </c:pt>
                <c:pt idx="21">
                  <c:v>Q2 2011</c:v>
                </c:pt>
                <c:pt idx="22">
                  <c:v>Q3 2011</c:v>
                </c:pt>
                <c:pt idx="23">
                  <c:v>Q4 2011</c:v>
                </c:pt>
                <c:pt idx="24">
                  <c:v>Q1 2012</c:v>
                </c:pt>
                <c:pt idx="25">
                  <c:v>Q2 2012</c:v>
                </c:pt>
                <c:pt idx="26">
                  <c:v>Q3 2012</c:v>
                </c:pt>
                <c:pt idx="27">
                  <c:v>Q4 2012</c:v>
                </c:pt>
                <c:pt idx="28">
                  <c:v>Q1 2013</c:v>
                </c:pt>
                <c:pt idx="29">
                  <c:v>Q2 2013</c:v>
                </c:pt>
                <c:pt idx="30">
                  <c:v>Q3 2013</c:v>
                </c:pt>
                <c:pt idx="31">
                  <c:v>Q4 2013</c:v>
                </c:pt>
                <c:pt idx="32">
                  <c:v>Q1 2014</c:v>
                </c:pt>
                <c:pt idx="33">
                  <c:v>Q2 2014</c:v>
                </c:pt>
                <c:pt idx="34">
                  <c:v>Q3 2014</c:v>
                </c:pt>
                <c:pt idx="35">
                  <c:v>Q4 2014</c:v>
                </c:pt>
                <c:pt idx="36">
                  <c:v>Q1 2015</c:v>
                </c:pt>
                <c:pt idx="37">
                  <c:v>Q2 2015</c:v>
                </c:pt>
                <c:pt idx="38">
                  <c:v>Q3 2015</c:v>
                </c:pt>
                <c:pt idx="39">
                  <c:v>Q4 2015</c:v>
                </c:pt>
                <c:pt idx="40">
                  <c:v>Q1 2016</c:v>
                </c:pt>
                <c:pt idx="41">
                  <c:v>Q2 2016</c:v>
                </c:pt>
                <c:pt idx="42">
                  <c:v>Q3 2016</c:v>
                </c:pt>
                <c:pt idx="43">
                  <c:v>Q4 2016</c:v>
                </c:pt>
                <c:pt idx="44">
                  <c:v>Q1 2017</c:v>
                </c:pt>
                <c:pt idx="45">
                  <c:v>Q2 2017</c:v>
                </c:pt>
                <c:pt idx="46">
                  <c:v>Q3 2017</c:v>
                </c:pt>
                <c:pt idx="47">
                  <c:v>Q4 2017</c:v>
                </c:pt>
                <c:pt idx="48">
                  <c:v>Q1 2018</c:v>
                </c:pt>
                <c:pt idx="49">
                  <c:v>Q2 2018</c:v>
                </c:pt>
                <c:pt idx="50">
                  <c:v>Q3 2018</c:v>
                </c:pt>
                <c:pt idx="51">
                  <c:v>Q4 2018</c:v>
                </c:pt>
                <c:pt idx="52">
                  <c:v>Q1 2019</c:v>
                </c:pt>
                <c:pt idx="53">
                  <c:v>Q2 2019</c:v>
                </c:pt>
                <c:pt idx="54">
                  <c:v>Q3 2019</c:v>
                </c:pt>
                <c:pt idx="55">
                  <c:v>Q4 2019</c:v>
                </c:pt>
                <c:pt idx="56">
                  <c:v>Q1 2020</c:v>
                </c:pt>
                <c:pt idx="57">
                  <c:v>Q2 2020</c:v>
                </c:pt>
                <c:pt idx="58">
                  <c:v>Q3 2020</c:v>
                </c:pt>
                <c:pt idx="59">
                  <c:v>Q4 2020</c:v>
                </c:pt>
                <c:pt idx="60">
                  <c:v>Q1 2021</c:v>
                </c:pt>
                <c:pt idx="61">
                  <c:v>Q2 2021</c:v>
                </c:pt>
                <c:pt idx="62">
                  <c:v>Q3 2021</c:v>
                </c:pt>
                <c:pt idx="63">
                  <c:v>Q4 2021</c:v>
                </c:pt>
                <c:pt idx="64">
                  <c:v>Q1 2022</c:v>
                </c:pt>
                <c:pt idx="65">
                  <c:v>Q2 2022</c:v>
                </c:pt>
                <c:pt idx="66">
                  <c:v>Q3 2022</c:v>
                </c:pt>
                <c:pt idx="67">
                  <c:v>Q4 2022</c:v>
                </c:pt>
                <c:pt idx="68">
                  <c:v>Q1 2023</c:v>
                </c:pt>
                <c:pt idx="69">
                  <c:v>Q2 2023</c:v>
                </c:pt>
                <c:pt idx="70">
                  <c:v>Q3 2023</c:v>
                </c:pt>
                <c:pt idx="71">
                  <c:v>Q4 2023</c:v>
                </c:pt>
              </c:strCache>
            </c:strRef>
          </c:cat>
          <c:val>
            <c:numRef>
              <c:f>'Private Table'!$N$5:$N$77</c:f>
              <c:numCache>
                <c:formatCode>_-* #,##0_-;\-* #,##0_-;_-* "-"??_-;_-@_-</c:formatCode>
                <c:ptCount val="73"/>
                <c:pt idx="0">
                  <c:v>2826</c:v>
                </c:pt>
                <c:pt idx="1">
                  <c:v>2913</c:v>
                </c:pt>
                <c:pt idx="2">
                  <c:v>2934</c:v>
                </c:pt>
                <c:pt idx="3">
                  <c:v>2931</c:v>
                </c:pt>
                <c:pt idx="4">
                  <c:v>3050</c:v>
                </c:pt>
                <c:pt idx="5">
                  <c:v>3218</c:v>
                </c:pt>
                <c:pt idx="6">
                  <c:v>3271</c:v>
                </c:pt>
                <c:pt idx="7">
                  <c:v>3232</c:v>
                </c:pt>
                <c:pt idx="8">
                  <c:v>3091</c:v>
                </c:pt>
                <c:pt idx="9">
                  <c:v>2849</c:v>
                </c:pt>
                <c:pt idx="10">
                  <c:v>2414</c:v>
                </c:pt>
                <c:pt idx="11">
                  <c:v>2102</c:v>
                </c:pt>
                <c:pt idx="12">
                  <c:v>1650</c:v>
                </c:pt>
                <c:pt idx="13">
                  <c:v>1533</c:v>
                </c:pt>
                <c:pt idx="14">
                  <c:v>1661</c:v>
                </c:pt>
                <c:pt idx="15">
                  <c:v>1704</c:v>
                </c:pt>
                <c:pt idx="16">
                  <c:v>1704</c:v>
                </c:pt>
                <c:pt idx="17">
                  <c:v>1767</c:v>
                </c:pt>
                <c:pt idx="18">
                  <c:v>1847</c:v>
                </c:pt>
                <c:pt idx="19">
                  <c:v>1883</c:v>
                </c:pt>
                <c:pt idx="20">
                  <c:v>1842</c:v>
                </c:pt>
                <c:pt idx="21">
                  <c:v>1742</c:v>
                </c:pt>
                <c:pt idx="22">
                  <c:v>1839</c:v>
                </c:pt>
                <c:pt idx="23">
                  <c:v>1835</c:v>
                </c:pt>
                <c:pt idx="24">
                  <c:v>2094</c:v>
                </c:pt>
                <c:pt idx="25">
                  <c:v>1592</c:v>
                </c:pt>
                <c:pt idx="26">
                  <c:v>1802</c:v>
                </c:pt>
                <c:pt idx="27">
                  <c:v>2034</c:v>
                </c:pt>
                <c:pt idx="28">
                  <c:v>2109</c:v>
                </c:pt>
                <c:pt idx="29">
                  <c:v>2076</c:v>
                </c:pt>
                <c:pt idx="30">
                  <c:v>2351</c:v>
                </c:pt>
                <c:pt idx="31">
                  <c:v>2437</c:v>
                </c:pt>
                <c:pt idx="32">
                  <c:v>2242</c:v>
                </c:pt>
                <c:pt idx="33">
                  <c:v>2204</c:v>
                </c:pt>
                <c:pt idx="34">
                  <c:v>2279</c:v>
                </c:pt>
                <c:pt idx="35">
                  <c:v>2513</c:v>
                </c:pt>
                <c:pt idx="36">
                  <c:v>2641</c:v>
                </c:pt>
                <c:pt idx="37">
                  <c:v>2521</c:v>
                </c:pt>
                <c:pt idx="38">
                  <c:v>2553</c:v>
                </c:pt>
                <c:pt idx="39">
                  <c:v>2820</c:v>
                </c:pt>
                <c:pt idx="40">
                  <c:v>2712</c:v>
                </c:pt>
                <c:pt idx="41">
                  <c:v>2820</c:v>
                </c:pt>
                <c:pt idx="42">
                  <c:v>3026</c:v>
                </c:pt>
                <c:pt idx="43">
                  <c:v>3121</c:v>
                </c:pt>
                <c:pt idx="44">
                  <c:v>3135</c:v>
                </c:pt>
                <c:pt idx="45">
                  <c:v>2968</c:v>
                </c:pt>
                <c:pt idx="46">
                  <c:v>3024</c:v>
                </c:pt>
                <c:pt idx="47">
                  <c:v>2969</c:v>
                </c:pt>
                <c:pt idx="48">
                  <c:v>2936</c:v>
                </c:pt>
                <c:pt idx="49">
                  <c:v>2868</c:v>
                </c:pt>
                <c:pt idx="50">
                  <c:v>2830</c:v>
                </c:pt>
                <c:pt idx="51">
                  <c:v>2912</c:v>
                </c:pt>
                <c:pt idx="52">
                  <c:v>2789</c:v>
                </c:pt>
                <c:pt idx="53">
                  <c:v>2651</c:v>
                </c:pt>
                <c:pt idx="54">
                  <c:v>2671</c:v>
                </c:pt>
                <c:pt idx="55">
                  <c:v>3055</c:v>
                </c:pt>
                <c:pt idx="56">
                  <c:v>2667</c:v>
                </c:pt>
                <c:pt idx="57">
                  <c:v>2202</c:v>
                </c:pt>
                <c:pt idx="58">
                  <c:v>2558</c:v>
                </c:pt>
                <c:pt idx="59">
                  <c:v>2653</c:v>
                </c:pt>
                <c:pt idx="60">
                  <c:v>2569</c:v>
                </c:pt>
                <c:pt idx="61">
                  <c:v>2330</c:v>
                </c:pt>
                <c:pt idx="62">
                  <c:v>2485</c:v>
                </c:pt>
                <c:pt idx="63">
                  <c:v>2445</c:v>
                </c:pt>
                <c:pt idx="64">
                  <c:v>2486</c:v>
                </c:pt>
                <c:pt idx="65">
                  <c:v>2167</c:v>
                </c:pt>
                <c:pt idx="66">
                  <c:v>2207</c:v>
                </c:pt>
                <c:pt idx="67">
                  <c:v>2239</c:v>
                </c:pt>
                <c:pt idx="68">
                  <c:v>2061</c:v>
                </c:pt>
                <c:pt idx="69">
                  <c:v>1942</c:v>
                </c:pt>
                <c:pt idx="70">
                  <c:v>1829</c:v>
                </c:pt>
                <c:pt idx="71">
                  <c:v>1974</c:v>
                </c:pt>
                <c:pt idx="72">
                  <c:v>1830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3D3-49C8-9B83-890CF96DEA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5166640"/>
        <c:axId val="955166248"/>
      </c:lineChart>
      <c:catAx>
        <c:axId val="955165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en-US"/>
          </a:p>
        </c:txPr>
        <c:crossAx val="95516585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95516585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units</a:t>
                </a:r>
              </a:p>
            </c:rich>
          </c:tx>
          <c:layout>
            <c:manualLayout>
              <c:xMode val="edge"/>
              <c:yMode val="edge"/>
              <c:x val="9.0908247776448504E-3"/>
              <c:y val="0.40243376417570448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noFill/>
          <a:ln w="9525">
            <a:solidFill>
              <a:srgbClr val="000000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955165464"/>
        <c:crosses val="autoZero"/>
        <c:crossBetween val="between"/>
      </c:valAx>
      <c:valAx>
        <c:axId val="955166248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Projects</a:t>
                </a:r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crossAx val="955166640"/>
        <c:crosses val="max"/>
        <c:crossBetween val="between"/>
      </c:valAx>
      <c:catAx>
        <c:axId val="9551666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955166248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7818242239063612"/>
          <c:y val="3.8406481023488363E-2"/>
          <c:w val="0.17316409891905363"/>
          <c:h val="0.17193882598291513"/>
        </c:manualLayout>
      </c:layout>
      <c:overlay val="1"/>
    </c:legend>
    <c:plotVisOnly val="1"/>
    <c:dispBlanksAs val="gap"/>
    <c:showDLblsOverMax val="0"/>
  </c:chart>
  <c:spPr>
    <a:noFill/>
    <a:ln w="25400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ptos Display" panose="020B0004020202020204" pitchFamily="34" charset="0"/>
          <a:ea typeface="Arial"/>
          <a:cs typeface="Arial"/>
        </a:defRPr>
      </a:pPr>
      <a:endParaRPr lang="en-US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r>
              <a:rPr lang="en-GB" sz="1600" b="1" dirty="0">
                <a:solidFill>
                  <a:schemeClr val="tx2"/>
                </a:solidFill>
              </a:rPr>
              <a:t>Dwellings per thousand inhabitants (2020, OECD)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Aptos Display" panose="020B00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Sheet1!$A$23:$A$29</c:f>
              <c:strCache>
                <c:ptCount val="7"/>
                <c:pt idx="0">
                  <c:v>England</c:v>
                </c:pt>
                <c:pt idx="1">
                  <c:v>Netherlands</c:v>
                </c:pt>
                <c:pt idx="2">
                  <c:v>Norway</c:v>
                </c:pt>
                <c:pt idx="3">
                  <c:v>Denmark</c:v>
                </c:pt>
                <c:pt idx="4">
                  <c:v>Austria</c:v>
                </c:pt>
                <c:pt idx="5">
                  <c:v>Italy</c:v>
                </c:pt>
                <c:pt idx="6">
                  <c:v>France</c:v>
                </c:pt>
              </c:strCache>
            </c:strRef>
          </c:cat>
          <c:val>
            <c:numRef>
              <c:f>Sheet1!$B$23:$B$29</c:f>
              <c:numCache>
                <c:formatCode>General</c:formatCode>
                <c:ptCount val="7"/>
                <c:pt idx="0">
                  <c:v>434</c:v>
                </c:pt>
                <c:pt idx="1">
                  <c:v>457</c:v>
                </c:pt>
                <c:pt idx="2">
                  <c:v>488</c:v>
                </c:pt>
                <c:pt idx="3">
                  <c:v>497</c:v>
                </c:pt>
                <c:pt idx="4">
                  <c:v>547</c:v>
                </c:pt>
                <c:pt idx="5">
                  <c:v>587</c:v>
                </c:pt>
                <c:pt idx="6">
                  <c:v>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61-415F-A3CC-71AC949A9C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2004750239"/>
        <c:axId val="2003563839"/>
      </c:barChart>
      <c:catAx>
        <c:axId val="20047502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2003563839"/>
        <c:crosses val="autoZero"/>
        <c:auto val="1"/>
        <c:lblAlgn val="ctr"/>
        <c:lblOffset val="100"/>
        <c:noMultiLvlLbl val="0"/>
      </c:catAx>
      <c:valAx>
        <c:axId val="20035638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20047502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Aptos Display" panose="020B0004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kern="1200" spc="0" baseline="0">
                <a:solidFill>
                  <a:sysClr val="windowText" lastClr="000000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r>
              <a:rPr lang="en-GB" sz="1600" b="1" dirty="0">
                <a:solidFill>
                  <a:schemeClr val="tx2"/>
                </a:solidFill>
                <a:latin typeface="Aptos Display" panose="020B0004020202020204" pitchFamily="34" charset="0"/>
              </a:rPr>
              <a:t>Average annual energy use (</a:t>
            </a:r>
            <a:r>
              <a:rPr lang="en-GB" sz="1600" b="1" dirty="0" err="1">
                <a:solidFill>
                  <a:schemeClr val="tx2"/>
                </a:solidFill>
                <a:latin typeface="Aptos Display" panose="020B0004020202020204" pitchFamily="34" charset="0"/>
              </a:rPr>
              <a:t>KwH</a:t>
            </a:r>
            <a:r>
              <a:rPr lang="en-GB" sz="1600" b="1" dirty="0">
                <a:solidFill>
                  <a:schemeClr val="tx2"/>
                </a:solidFill>
                <a:latin typeface="Aptos Display" panose="020B0004020202020204" pitchFamily="34" charset="0"/>
              </a:rPr>
              <a:t>/PA)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0" i="0" u="none" strike="noStrike" kern="1200" spc="0" baseline="0">
              <a:solidFill>
                <a:sysClr val="windowText" lastClr="000000"/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'data-srVX3'!$A$2</c:f>
              <c:strCache>
                <c:ptCount val="1"/>
                <c:pt idx="0">
                  <c:v>Existing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'data-srVX3'!$B$1:$F$1</c:f>
              <c:strCache>
                <c:ptCount val="5"/>
                <c:pt idx="0">
                  <c:v>All properties</c:v>
                </c:pt>
                <c:pt idx="1">
                  <c:v>Houses</c:v>
                </c:pt>
                <c:pt idx="2">
                  <c:v>Flats</c:v>
                </c:pt>
                <c:pt idx="3">
                  <c:v>Maisonettes</c:v>
                </c:pt>
                <c:pt idx="4">
                  <c:v>Bungalows</c:v>
                </c:pt>
              </c:strCache>
            </c:strRef>
          </c:cat>
          <c:val>
            <c:numRef>
              <c:f>'data-srVX3'!$B$2:$F$2</c:f>
              <c:numCache>
                <c:formatCode>General</c:formatCode>
                <c:ptCount val="5"/>
                <c:pt idx="0">
                  <c:v>20547</c:v>
                </c:pt>
                <c:pt idx="1">
                  <c:v>24195</c:v>
                </c:pt>
                <c:pt idx="2">
                  <c:v>13535</c:v>
                </c:pt>
                <c:pt idx="3">
                  <c:v>17443</c:v>
                </c:pt>
                <c:pt idx="4">
                  <c:v>20153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02-445A-8DA1-5E13C5596C6C}"/>
            </c:ext>
          </c:extLst>
        </c:ser>
        <c:ser>
          <c:idx val="1"/>
          <c:order val="1"/>
          <c:tx>
            <c:strRef>
              <c:f>'data-srVX3'!$A$3</c:f>
              <c:strCache>
                <c:ptCount val="1"/>
                <c:pt idx="0">
                  <c:v>Current new build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'data-srVX3'!$B$1:$F$1</c:f>
              <c:strCache>
                <c:ptCount val="5"/>
                <c:pt idx="0">
                  <c:v>All properties</c:v>
                </c:pt>
                <c:pt idx="1">
                  <c:v>Houses</c:v>
                </c:pt>
                <c:pt idx="2">
                  <c:v>Flats</c:v>
                </c:pt>
                <c:pt idx="3">
                  <c:v>Maisonettes</c:v>
                </c:pt>
                <c:pt idx="4">
                  <c:v>Bungalows</c:v>
                </c:pt>
              </c:strCache>
            </c:strRef>
          </c:cat>
          <c:val>
            <c:numRef>
              <c:f>'data-srVX3'!$B$3:$F$3</c:f>
              <c:numCache>
                <c:formatCode>General</c:formatCode>
                <c:ptCount val="5"/>
                <c:pt idx="0">
                  <c:v>9156</c:v>
                </c:pt>
                <c:pt idx="1">
                  <c:v>8869</c:v>
                </c:pt>
                <c:pt idx="2">
                  <c:v>8119</c:v>
                </c:pt>
                <c:pt idx="3">
                  <c:v>7643</c:v>
                </c:pt>
                <c:pt idx="4">
                  <c:v>9895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02-445A-8DA1-5E13C5596C6C}"/>
            </c:ext>
          </c:extLst>
        </c:ser>
        <c:ser>
          <c:idx val="2"/>
          <c:order val="2"/>
          <c:tx>
            <c:strRef>
              <c:f>'data-srVX3'!$A$4</c:f>
              <c:strCache>
                <c:ptCount val="1"/>
                <c:pt idx="0">
                  <c:v>Projected Part L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'data-srVX3'!$B$1:$F$1</c:f>
              <c:strCache>
                <c:ptCount val="5"/>
                <c:pt idx="0">
                  <c:v>All properties</c:v>
                </c:pt>
                <c:pt idx="1">
                  <c:v>Houses</c:v>
                </c:pt>
                <c:pt idx="2">
                  <c:v>Flats</c:v>
                </c:pt>
                <c:pt idx="3">
                  <c:v>Maisonettes</c:v>
                </c:pt>
                <c:pt idx="4">
                  <c:v>Bungalows</c:v>
                </c:pt>
              </c:strCache>
            </c:strRef>
          </c:cat>
          <c:val>
            <c:numRef>
              <c:f>'data-srVX3'!$B$4:$F$4</c:f>
              <c:numCache>
                <c:formatCode>General</c:formatCode>
                <c:ptCount val="5"/>
                <c:pt idx="0">
                  <c:v>6409</c:v>
                </c:pt>
                <c:pt idx="1">
                  <c:v>6209</c:v>
                </c:pt>
                <c:pt idx="2">
                  <c:v>5684</c:v>
                </c:pt>
                <c:pt idx="3">
                  <c:v>5350</c:v>
                </c:pt>
                <c:pt idx="4">
                  <c:v>6927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02-445A-8DA1-5E13C5596C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68150608"/>
        <c:axId val="1965413040"/>
      </c:barChart>
      <c:catAx>
        <c:axId val="1968150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1965413040"/>
        <c:crosses val="autoZero"/>
        <c:auto val="1"/>
        <c:lblAlgn val="ctr"/>
        <c:lblOffset val="100"/>
        <c:noMultiLvlLbl val="0"/>
      </c:catAx>
      <c:valAx>
        <c:axId val="1965413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1968150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>
          <a:solidFill>
            <a:sysClr val="windowText" lastClr="000000"/>
          </a:solidFill>
          <a:latin typeface="Aptos Display" panose="020B0004020202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r>
              <a:rPr lang="en-GB" sz="1600" b="1" dirty="0">
                <a:solidFill>
                  <a:schemeClr val="tx2"/>
                </a:solidFill>
              </a:rPr>
              <a:t>Number of residential property transactions in England (by financial year)</a:t>
            </a:r>
          </a:p>
        </c:rich>
      </c:tx>
      <c:layout>
        <c:manualLayout>
          <c:xMode val="edge"/>
          <c:yMode val="edge"/>
          <c:x val="0.15535713067097559"/>
          <c:y val="2.13008365789754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Sheet2!$S$2</c:f>
              <c:strCache>
                <c:ptCount val="1"/>
                <c:pt idx="0">
                  <c:v>England</c:v>
                </c:pt>
              </c:strCache>
            </c:strRef>
          </c:tx>
          <c:spPr>
            <a:ln w="28575" cap="rnd">
              <a:solidFill>
                <a:srgbClr val="003144"/>
              </a:solidFill>
              <a:round/>
            </a:ln>
            <a:effectLst/>
          </c:spPr>
          <c:marker>
            <c:symbol val="none"/>
          </c:marker>
          <c:cat>
            <c:strRef>
              <c:f>Sheet2!$R$3:$R$21</c:f>
              <c:strCache>
                <c:ptCount val="19"/>
                <c:pt idx="0">
                  <c:v>2005-06</c:v>
                </c:pt>
                <c:pt idx="1">
                  <c:v>2006-07</c:v>
                </c:pt>
                <c:pt idx="2">
                  <c:v>2007-08</c:v>
                </c:pt>
                <c:pt idx="3">
                  <c:v>2008-09</c:v>
                </c:pt>
                <c:pt idx="4">
                  <c:v>2009-10</c:v>
                </c:pt>
                <c:pt idx="5">
                  <c:v>2010-11</c:v>
                </c:pt>
                <c:pt idx="6">
                  <c:v>2011-12</c:v>
                </c:pt>
                <c:pt idx="7">
                  <c:v>2012-13</c:v>
                </c:pt>
                <c:pt idx="8">
                  <c:v>2013-14</c:v>
                </c:pt>
                <c:pt idx="9">
                  <c:v>2014-15</c:v>
                </c:pt>
                <c:pt idx="10">
                  <c:v>2015-16</c:v>
                </c:pt>
                <c:pt idx="11">
                  <c:v>2016-17</c:v>
                </c:pt>
                <c:pt idx="12">
                  <c:v>2017-18</c:v>
                </c:pt>
                <c:pt idx="13">
                  <c:v>2018-19</c:v>
                </c:pt>
                <c:pt idx="14">
                  <c:v>2019-20</c:v>
                </c:pt>
                <c:pt idx="15">
                  <c:v>2020-21</c:v>
                </c:pt>
                <c:pt idx="16">
                  <c:v>2021-22</c:v>
                </c:pt>
                <c:pt idx="17">
                  <c:v>2022-23</c:v>
                </c:pt>
                <c:pt idx="18">
                  <c:v>2023-24</c:v>
                </c:pt>
              </c:strCache>
            </c:strRef>
          </c:cat>
          <c:val>
            <c:numRef>
              <c:f>Sheet2!$S$3:$S$21</c:f>
              <c:numCache>
                <c:formatCode>#,##0</c:formatCode>
                <c:ptCount val="19"/>
                <c:pt idx="0">
                  <c:v>1209080</c:v>
                </c:pt>
                <c:pt idx="1">
                  <c:v>1433200</c:v>
                </c:pt>
                <c:pt idx="2">
                  <c:v>1256540</c:v>
                </c:pt>
                <c:pt idx="3">
                  <c:v>664250</c:v>
                </c:pt>
                <c:pt idx="4">
                  <c:v>770600</c:v>
                </c:pt>
                <c:pt idx="5">
                  <c:v>755160</c:v>
                </c:pt>
                <c:pt idx="6">
                  <c:v>794170</c:v>
                </c:pt>
                <c:pt idx="7">
                  <c:v>799620</c:v>
                </c:pt>
                <c:pt idx="8">
                  <c:v>977510</c:v>
                </c:pt>
                <c:pt idx="9">
                  <c:v>1033880</c:v>
                </c:pt>
                <c:pt idx="10">
                  <c:v>1143560</c:v>
                </c:pt>
                <c:pt idx="11">
                  <c:v>985630</c:v>
                </c:pt>
                <c:pt idx="12">
                  <c:v>1024850</c:v>
                </c:pt>
                <c:pt idx="13">
                  <c:v>1003060</c:v>
                </c:pt>
                <c:pt idx="14">
                  <c:v>988970</c:v>
                </c:pt>
                <c:pt idx="15">
                  <c:v>1014070</c:v>
                </c:pt>
                <c:pt idx="16">
                  <c:v>1166510</c:v>
                </c:pt>
                <c:pt idx="17">
                  <c:v>1034020</c:v>
                </c:pt>
                <c:pt idx="18">
                  <c:v>839800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9E0-409C-AABE-AD86FC51BD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95940368"/>
        <c:axId val="2095940848"/>
      </c:lineChart>
      <c:catAx>
        <c:axId val="2095940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2095940848"/>
        <c:crosses val="autoZero"/>
        <c:auto val="1"/>
        <c:lblAlgn val="ctr"/>
        <c:lblOffset val="100"/>
        <c:noMultiLvlLbl val="0"/>
      </c:catAx>
      <c:valAx>
        <c:axId val="2095940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2095940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  <a:latin typeface="Aptos Display" panose="020B0004020202020204" pitchFamily="34" charset="0"/>
        </a:defRPr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r>
              <a:rPr lang="en-GB" sz="1600" b="1">
                <a:solidFill>
                  <a:schemeClr val="tx2"/>
                </a:solidFill>
              </a:rPr>
              <a:t>Average house prices by type of property in England, 2000-2023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Sheet2!$B$17</c:f>
              <c:strCache>
                <c:ptCount val="1"/>
                <c:pt idx="0">
                  <c:v>New dwellings</c:v>
                </c:pt>
              </c:strCache>
            </c:strRef>
          </c:tx>
          <c:spPr>
            <a:ln w="28575" cap="rnd">
              <a:solidFill>
                <a:srgbClr val="003144"/>
              </a:solidFill>
              <a:round/>
            </a:ln>
            <a:effectLst/>
          </c:spPr>
          <c:marker>
            <c:symbol val="none"/>
          </c:marker>
          <c:cat>
            <c:numRef>
              <c:f>Sheet2!$A$18:$A$41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Sheet2!$B$18:$B$41</c:f>
              <c:numCache>
                <c:formatCode>"£"#,##0</c:formatCode>
                <c:ptCount val="24"/>
                <c:pt idx="0">
                  <c:v>131055.06141324455</c:v>
                </c:pt>
                <c:pt idx="1">
                  <c:v>142645.24928366762</c:v>
                </c:pt>
                <c:pt idx="2">
                  <c:v>169303.95576923076</c:v>
                </c:pt>
                <c:pt idx="3">
                  <c:v>205286</c:v>
                </c:pt>
                <c:pt idx="4">
                  <c:v>222079</c:v>
                </c:pt>
                <c:pt idx="5">
                  <c:v>225419</c:v>
                </c:pt>
                <c:pt idx="6">
                  <c:v>228451</c:v>
                </c:pt>
                <c:pt idx="7">
                  <c:v>225594</c:v>
                </c:pt>
                <c:pt idx="8">
                  <c:v>220436</c:v>
                </c:pt>
                <c:pt idx="9">
                  <c:v>200053</c:v>
                </c:pt>
                <c:pt idx="10">
                  <c:v>217524</c:v>
                </c:pt>
                <c:pt idx="11">
                  <c:v>228746</c:v>
                </c:pt>
                <c:pt idx="12">
                  <c:v>235541</c:v>
                </c:pt>
                <c:pt idx="13">
                  <c:v>246054</c:v>
                </c:pt>
                <c:pt idx="14">
                  <c:v>285304</c:v>
                </c:pt>
                <c:pt idx="15">
                  <c:v>288855</c:v>
                </c:pt>
                <c:pt idx="16">
                  <c:v>301677</c:v>
                </c:pt>
                <c:pt idx="17">
                  <c:v>313167</c:v>
                </c:pt>
                <c:pt idx="18">
                  <c:v>318067</c:v>
                </c:pt>
                <c:pt idx="19">
                  <c:v>316595</c:v>
                </c:pt>
                <c:pt idx="20">
                  <c:v>326356</c:v>
                </c:pt>
                <c:pt idx="21">
                  <c:v>326845</c:v>
                </c:pt>
                <c:pt idx="22">
                  <c:v>340603</c:v>
                </c:pt>
                <c:pt idx="23">
                  <c:v>329000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166-40A8-8D3D-5DAE9F36A319}"/>
            </c:ext>
          </c:extLst>
        </c:ser>
        <c:ser>
          <c:idx val="1"/>
          <c:order val="1"/>
          <c:tx>
            <c:strRef>
              <c:f>Sheet2!$C$17</c:f>
              <c:strCache>
                <c:ptCount val="1"/>
                <c:pt idx="0">
                  <c:v>Other dwellings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Sheet2!$A$18:$A$41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Sheet2!$C$18:$C$41</c:f>
              <c:numCache>
                <c:formatCode>"£"#,##0</c:formatCode>
                <c:ptCount val="24"/>
                <c:pt idx="0">
                  <c:v>104315.05813196648</c:v>
                </c:pt>
                <c:pt idx="1">
                  <c:v>117067.40329077367</c:v>
                </c:pt>
                <c:pt idx="2">
                  <c:v>133973.62015041581</c:v>
                </c:pt>
                <c:pt idx="3">
                  <c:v>164944</c:v>
                </c:pt>
                <c:pt idx="4">
                  <c:v>188953</c:v>
                </c:pt>
                <c:pt idx="5">
                  <c:v>200115</c:v>
                </c:pt>
                <c:pt idx="6">
                  <c:v>213414</c:v>
                </c:pt>
                <c:pt idx="7">
                  <c:v>232468</c:v>
                </c:pt>
                <c:pt idx="8">
                  <c:v>238366</c:v>
                </c:pt>
                <c:pt idx="9">
                  <c:v>235621</c:v>
                </c:pt>
                <c:pt idx="10">
                  <c:v>264386</c:v>
                </c:pt>
                <c:pt idx="11">
                  <c:v>258369</c:v>
                </c:pt>
                <c:pt idx="12">
                  <c:v>257306</c:v>
                </c:pt>
                <c:pt idx="13">
                  <c:v>261419</c:v>
                </c:pt>
                <c:pt idx="14">
                  <c:v>278125</c:v>
                </c:pt>
                <c:pt idx="15">
                  <c:v>291448</c:v>
                </c:pt>
                <c:pt idx="16">
                  <c:v>297978</c:v>
                </c:pt>
                <c:pt idx="17">
                  <c:v>295033</c:v>
                </c:pt>
                <c:pt idx="18">
                  <c:v>296677</c:v>
                </c:pt>
                <c:pt idx="19">
                  <c:v>296481</c:v>
                </c:pt>
                <c:pt idx="20">
                  <c:v>320251</c:v>
                </c:pt>
                <c:pt idx="21">
                  <c:v>344459</c:v>
                </c:pt>
                <c:pt idx="22">
                  <c:v>364410</c:v>
                </c:pt>
                <c:pt idx="23">
                  <c:v>354000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166-40A8-8D3D-5DAE9F36A3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79318751"/>
        <c:axId val="1879319231"/>
      </c:lineChart>
      <c:catAx>
        <c:axId val="1879318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1879319231"/>
        <c:crosses val="autoZero"/>
        <c:auto val="1"/>
        <c:lblAlgn val="ctr"/>
        <c:lblOffset val="100"/>
        <c:noMultiLvlLbl val="0"/>
      </c:catAx>
      <c:valAx>
        <c:axId val="18793192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£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18793187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ptos Display" panose="020B0004020202020204" pitchFamily="34" charset="0"/>
        </a:defRPr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r>
              <a:rPr lang="en-GB" b="1" dirty="0">
                <a:solidFill>
                  <a:schemeClr val="tx2"/>
                </a:solidFill>
              </a:rPr>
              <a:t>Help to Buy: Equity loan, number of legal completions in England (Total and of </a:t>
            </a:r>
            <a:r>
              <a:rPr lang="en-GB" b="1" dirty="0" err="1">
                <a:solidFill>
                  <a:schemeClr val="tx2"/>
                </a:solidFill>
              </a:rPr>
              <a:t>whichfirst</a:t>
            </a:r>
            <a:r>
              <a:rPr lang="en-GB" b="1" dirty="0">
                <a:solidFill>
                  <a:schemeClr val="tx2"/>
                </a:solidFill>
              </a:rPr>
              <a:t>-time buyer and non-first-time buyer)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First-time buyer</c:v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12467</c:v>
                </c:pt>
                <c:pt idx="1">
                  <c:v>22619</c:v>
                </c:pt>
                <c:pt idx="2">
                  <c:v>25277</c:v>
                </c:pt>
                <c:pt idx="3">
                  <c:v>31159</c:v>
                </c:pt>
                <c:pt idx="4">
                  <c:v>38103</c:v>
                </c:pt>
                <c:pt idx="5">
                  <c:v>43437</c:v>
                </c:pt>
                <c:pt idx="6">
                  <c:v>43385</c:v>
                </c:pt>
                <c:pt idx="7">
                  <c:v>41191</c:v>
                </c:pt>
                <c:pt idx="8">
                  <c:v>39199</c:v>
                </c:pt>
                <c:pt idx="9">
                  <c:v>28203</c:v>
                </c:pt>
                <c:pt idx="10">
                  <c:v>3306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B1-4A52-B1EC-D554EA1E518A}"/>
            </c:ext>
          </c:extLst>
        </c:ser>
        <c:ser>
          <c:idx val="1"/>
          <c:order val="1"/>
          <c:tx>
            <c:v>Non-first-time buyer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1556</c:v>
                </c:pt>
                <c:pt idx="1">
                  <c:v>5758</c:v>
                </c:pt>
                <c:pt idx="2">
                  <c:v>6568</c:v>
                </c:pt>
                <c:pt idx="3">
                  <c:v>7252</c:v>
                </c:pt>
                <c:pt idx="4">
                  <c:v>8192</c:v>
                </c:pt>
                <c:pt idx="5">
                  <c:v>8695</c:v>
                </c:pt>
                <c:pt idx="6">
                  <c:v>8861</c:v>
                </c:pt>
                <c:pt idx="7">
                  <c:v>8648</c:v>
                </c:pt>
                <c:pt idx="8">
                  <c:v>3319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B1-4A52-B1EC-D554EA1E51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33076191"/>
        <c:axId val="1133073311"/>
      </c:barChart>
      <c:catAx>
        <c:axId val="11330761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1133073311"/>
        <c:crosses val="autoZero"/>
        <c:auto val="1"/>
        <c:lblAlgn val="ctr"/>
        <c:lblOffset val="100"/>
        <c:noMultiLvlLbl val="0"/>
      </c:catAx>
      <c:valAx>
        <c:axId val="11330733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11330761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Aptos Display" panose="020B0004020202020204" pitchFamily="34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r>
              <a:rPr lang="en-GB" b="1" dirty="0">
                <a:solidFill>
                  <a:schemeClr val="tx2"/>
                </a:solidFill>
              </a:rPr>
              <a:t>Nationality of homebuilding workforce</a:t>
            </a:r>
          </a:p>
        </c:rich>
      </c:tx>
      <c:layout>
        <c:manualLayout>
          <c:xMode val="edge"/>
          <c:yMode val="edge"/>
          <c:x val="0.17527511563042703"/>
          <c:y val="3.10340445912791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54D-419A-98A7-9E6354B03E2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54D-419A-98A7-9E6354B03E2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54D-419A-98A7-9E6354B03E24}"/>
              </c:ext>
            </c:extLst>
          </c:dPt>
          <c:dLbls>
            <c:dLbl>
              <c:idx val="0"/>
              <c:layout>
                <c:manualLayout>
                  <c:x val="-8.9696194225721781E-2"/>
                  <c:y val="-0.14930628463108769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4D-419A-98A7-9E6354B03E24}"/>
                </c:ext>
              </c:extLst>
            </c:dLbl>
            <c:dLbl>
              <c:idx val="2"/>
              <c:layout>
                <c:manualLayout>
                  <c:x val="1.445009395481656E-2"/>
                  <c:y val="4.995592905397286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8748831829143166E-2"/>
                      <c:h val="0.161134517775487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54D-419A-98A7-9E6354B03E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ptos Display" panose="020B00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Charts!$B$5:$B$7</c:f>
              <c:strCache>
                <c:ptCount val="3"/>
                <c:pt idx="0">
                  <c:v>UK</c:v>
                </c:pt>
                <c:pt idx="1">
                  <c:v>EU/EEA National</c:v>
                </c:pt>
                <c:pt idx="2">
                  <c:v>Other</c:v>
                </c:pt>
              </c:strCache>
            </c:strRef>
          </c:cat>
          <c:val>
            <c:numRef>
              <c:f>Charts!$C$5:$C$7</c:f>
              <c:numCache>
                <c:formatCode>General</c:formatCode>
                <c:ptCount val="3"/>
                <c:pt idx="0">
                  <c:v>11168</c:v>
                </c:pt>
                <c:pt idx="1">
                  <c:v>2264</c:v>
                </c:pt>
                <c:pt idx="2">
                  <c:v>580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54D-419A-98A7-9E6354B03E24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250725552911276"/>
          <c:y val="0.84725189869705897"/>
          <c:w val="0.63006299212598427"/>
          <c:h val="7.38404053659959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9050">
      <a:solidFill>
        <a:schemeClr val="tx2"/>
      </a:solidFill>
    </a:ln>
    <a:effectLst/>
  </c:spPr>
  <c:txPr>
    <a:bodyPr/>
    <a:lstStyle/>
    <a:p>
      <a:pPr>
        <a:defRPr>
          <a:solidFill>
            <a:schemeClr val="tx1"/>
          </a:solidFill>
          <a:latin typeface="Aptos Display" panose="020B0004020202020204" pitchFamily="34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r>
              <a:rPr lang="en-GB" sz="1600" b="1" dirty="0">
                <a:solidFill>
                  <a:schemeClr val="tx2"/>
                </a:solidFill>
              </a:rPr>
              <a:t>Gender of the workforce</a:t>
            </a:r>
          </a:p>
        </c:rich>
      </c:tx>
      <c:layout>
        <c:manualLayout>
          <c:xMode val="edge"/>
          <c:yMode val="edge"/>
          <c:x val="0.3153056093182629"/>
          <c:y val="3.55598976702849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/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explosion val="2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F4B-4A0C-8668-676F9235729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F4B-4A0C-8668-676F9235729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F4B-4A0C-8668-676F9235729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F4B-4A0C-8668-676F9235729A}"/>
              </c:ext>
            </c:extLst>
          </c:dPt>
          <c:dLbls>
            <c:dLbl>
              <c:idx val="0"/>
              <c:layout>
                <c:manualLayout>
                  <c:x val="-3.7225883283923622E-2"/>
                  <c:y val="-0.188125261154987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F4B-4A0C-8668-676F9235729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F4B-4A0C-8668-676F9235729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F4B-4A0C-8668-676F923572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ptos Display" panose="020B00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Sheet2!$H$3:$K$3</c:f>
              <c:strCache>
                <c:ptCount val="4"/>
                <c:pt idx="0">
                  <c:v>Male</c:v>
                </c:pt>
                <c:pt idx="1">
                  <c:v>Female</c:v>
                </c:pt>
                <c:pt idx="2">
                  <c:v>Other</c:v>
                </c:pt>
                <c:pt idx="3">
                  <c:v>Prefer not to say</c:v>
                </c:pt>
              </c:strCache>
            </c:strRef>
          </c:cat>
          <c:val>
            <c:numRef>
              <c:f>Sheet2!$H$4:$K$4</c:f>
              <c:numCache>
                <c:formatCode>0.0%</c:formatCode>
                <c:ptCount val="4"/>
                <c:pt idx="0">
                  <c:v>0.96086436263813613</c:v>
                </c:pt>
                <c:pt idx="1">
                  <c:v>2.5761948335327654E-2</c:v>
                </c:pt>
                <c:pt idx="2">
                  <c:v>4.9975364257056377E-3</c:v>
                </c:pt>
                <c:pt idx="3">
                  <c:v>8.3761526008305758E-3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F4B-4A0C-8668-676F923572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0.18945677575785927"/>
          <c:y val="0.83579591591023039"/>
          <c:w val="0.65663678273415027"/>
          <c:h val="9.9776972763940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9050">
      <a:solidFill>
        <a:schemeClr val="tx2"/>
      </a:solidFill>
    </a:ln>
    <a:effectLst/>
  </c:spPr>
  <c:txPr>
    <a:bodyPr/>
    <a:lstStyle/>
    <a:p>
      <a:pPr>
        <a:defRPr>
          <a:solidFill>
            <a:schemeClr val="tx1"/>
          </a:solidFill>
          <a:latin typeface="Aptos Display" panose="020B00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9E5CA5-6B6B-4810-93BD-9EA5CED6E582}" type="doc">
      <dgm:prSet loTypeId="urn:microsoft.com/office/officeart/2008/layout/LinedList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GB"/>
        </a:p>
      </dgm:t>
    </dgm:pt>
    <dgm:pt modelId="{BE0CA8C2-1130-4450-A153-4E562276CAD2}">
      <dgm:prSet custT="1"/>
      <dgm:spPr/>
      <dgm:t>
        <a:bodyPr/>
        <a:lstStyle/>
        <a:p>
          <a:pPr rtl="0"/>
          <a:r>
            <a:rPr lang="en-GB" sz="1200" dirty="0">
              <a:latin typeface="Aptos Display" panose="020B0004020202020204" pitchFamily="34" charset="0"/>
            </a:rPr>
            <a:t>Housing supply in England  is now up 79% on the 2012-13 trough, when supply fell to 130,610 net additions</a:t>
          </a:r>
        </a:p>
      </dgm:t>
    </dgm:pt>
    <dgm:pt modelId="{5F0DB5E3-ACDC-437A-B49B-47CC04274BF3}" type="parTrans" cxnId="{D537002F-A4C1-439F-A739-B399D7D8F448}">
      <dgm:prSet/>
      <dgm:spPr/>
      <dgm:t>
        <a:bodyPr/>
        <a:lstStyle/>
        <a:p>
          <a:endParaRPr lang="en-GB" sz="2000">
            <a:latin typeface="Aptos Display" panose="020B0004020202020204" pitchFamily="34" charset="0"/>
          </a:endParaRPr>
        </a:p>
      </dgm:t>
    </dgm:pt>
    <dgm:pt modelId="{8832AA29-05FA-4AC7-B23C-5DA97A92E80F}" type="sibTrans" cxnId="{D537002F-A4C1-439F-A739-B399D7D8F448}">
      <dgm:prSet/>
      <dgm:spPr/>
      <dgm:t>
        <a:bodyPr/>
        <a:lstStyle/>
        <a:p>
          <a:endParaRPr lang="en-GB" sz="2000">
            <a:latin typeface="Aptos Display" panose="020B0004020202020204" pitchFamily="34" charset="0"/>
          </a:endParaRPr>
        </a:p>
      </dgm:t>
    </dgm:pt>
    <dgm:pt modelId="{F7C0F5AE-9D64-4CB6-A113-B83696D20015}">
      <dgm:prSet custT="1"/>
      <dgm:spPr/>
      <dgm:t>
        <a:bodyPr/>
        <a:lstStyle/>
        <a:p>
          <a:pPr rtl="0"/>
          <a:r>
            <a:rPr lang="en-GB" sz="1200" dirty="0">
              <a:latin typeface="Aptos Display" panose="020B0004020202020204" pitchFamily="34" charset="0"/>
            </a:rPr>
            <a:t>There were 234,400 net additions in 2022-23, down 70 dwellings on 2021-22</a:t>
          </a:r>
        </a:p>
      </dgm:t>
    </dgm:pt>
    <dgm:pt modelId="{1D6220F6-2794-4502-92D1-DED8390B15A7}" type="sibTrans" cxnId="{0FBC15DF-5DA3-4445-9A7D-7B6359B33035}">
      <dgm:prSet/>
      <dgm:spPr/>
      <dgm:t>
        <a:bodyPr/>
        <a:lstStyle/>
        <a:p>
          <a:endParaRPr lang="en-GB" sz="2000">
            <a:latin typeface="Aptos Display" panose="020B0004020202020204" pitchFamily="34" charset="0"/>
          </a:endParaRPr>
        </a:p>
      </dgm:t>
    </dgm:pt>
    <dgm:pt modelId="{F90963CC-5BED-4E0A-B5A2-D6555B2E1A19}" type="parTrans" cxnId="{0FBC15DF-5DA3-4445-9A7D-7B6359B33035}">
      <dgm:prSet/>
      <dgm:spPr/>
      <dgm:t>
        <a:bodyPr/>
        <a:lstStyle/>
        <a:p>
          <a:endParaRPr lang="en-GB" sz="2000">
            <a:latin typeface="Aptos Display" panose="020B0004020202020204" pitchFamily="34" charset="0"/>
          </a:endParaRPr>
        </a:p>
      </dgm:t>
    </dgm:pt>
    <dgm:pt modelId="{44D91608-A0D4-43D0-BD04-6ABD04A65384}">
      <dgm:prSet custT="1"/>
      <dgm:spPr/>
      <dgm:t>
        <a:bodyPr/>
        <a:lstStyle/>
        <a:p>
          <a:r>
            <a:rPr lang="en-GB" sz="1200" dirty="0">
              <a:latin typeface="Aptos Display" panose="020B0004020202020204" pitchFamily="34" charset="0"/>
            </a:rPr>
            <a:t>22,160 additional dwellings resulted from a change of use in 2022-23, while there were 5,470 demolitions</a:t>
          </a:r>
        </a:p>
      </dgm:t>
    </dgm:pt>
    <dgm:pt modelId="{D5892AE3-611F-4CD9-AD2E-388D6A13E242}" type="parTrans" cxnId="{5A0CBF23-9E0A-498C-885F-71EEDADAFCB8}">
      <dgm:prSet/>
      <dgm:spPr/>
      <dgm:t>
        <a:bodyPr/>
        <a:lstStyle/>
        <a:p>
          <a:endParaRPr lang="en-GB" sz="2000">
            <a:latin typeface="Aptos Display" panose="020B0004020202020204" pitchFamily="34" charset="0"/>
          </a:endParaRPr>
        </a:p>
      </dgm:t>
    </dgm:pt>
    <dgm:pt modelId="{D9A8DD6F-93D5-4353-9F1D-7DF465BE44FF}" type="sibTrans" cxnId="{5A0CBF23-9E0A-498C-885F-71EEDADAFCB8}">
      <dgm:prSet/>
      <dgm:spPr/>
      <dgm:t>
        <a:bodyPr/>
        <a:lstStyle/>
        <a:p>
          <a:endParaRPr lang="en-GB" sz="2000">
            <a:latin typeface="Aptos Display" panose="020B0004020202020204" pitchFamily="34" charset="0"/>
          </a:endParaRPr>
        </a:p>
      </dgm:t>
    </dgm:pt>
    <dgm:pt modelId="{D41A91CC-9375-459E-B480-60303B8B4F25}">
      <dgm:prSet custT="1"/>
      <dgm:spPr/>
      <dgm:t>
        <a:bodyPr/>
        <a:lstStyle/>
        <a:p>
          <a:pPr rtl="0"/>
          <a:r>
            <a:rPr lang="en-GB" sz="1200" dirty="0">
              <a:latin typeface="Aptos Display" panose="020B0004020202020204" pitchFamily="34" charset="0"/>
            </a:rPr>
            <a:t>There were 212,570 new build completions in 2022/23 - a year-on-year increase of 9.5%</a:t>
          </a:r>
        </a:p>
      </dgm:t>
    </dgm:pt>
    <dgm:pt modelId="{046A34A2-6D5C-4563-B527-3B0ED593DAF3}" type="parTrans" cxnId="{03ABB12C-71AF-498A-A3F7-23C9117A3BF1}">
      <dgm:prSet/>
      <dgm:spPr/>
      <dgm:t>
        <a:bodyPr/>
        <a:lstStyle/>
        <a:p>
          <a:endParaRPr lang="en-GB" sz="2000">
            <a:latin typeface="Aptos Display" panose="020B0004020202020204" pitchFamily="34" charset="0"/>
          </a:endParaRPr>
        </a:p>
      </dgm:t>
    </dgm:pt>
    <dgm:pt modelId="{B7AB83CC-E595-4BD2-B710-BA2CC6D6C2CD}" type="sibTrans" cxnId="{03ABB12C-71AF-498A-A3F7-23C9117A3BF1}">
      <dgm:prSet/>
      <dgm:spPr/>
      <dgm:t>
        <a:bodyPr/>
        <a:lstStyle/>
        <a:p>
          <a:endParaRPr lang="en-GB" sz="2000">
            <a:latin typeface="Aptos Display" panose="020B0004020202020204" pitchFamily="34" charset="0"/>
          </a:endParaRPr>
        </a:p>
      </dgm:t>
    </dgm:pt>
    <dgm:pt modelId="{164FB77F-6C39-4B02-BB4B-6DE40E63F911}">
      <dgm:prSet custT="1"/>
      <dgm:spPr/>
      <dgm:t>
        <a:bodyPr/>
        <a:lstStyle/>
        <a:p>
          <a:pPr rtl="0"/>
          <a:r>
            <a:rPr lang="en-GB" sz="1200" dirty="0">
              <a:latin typeface="Aptos Display" panose="020B0004020202020204" pitchFamily="34" charset="0"/>
            </a:rPr>
            <a:t>Record-breaking net supply of 320,000 homes per year – nearly 100,000 more than current delivery – would be required for England to provide homes for its population in line with the benchmark for developed nations worldwide, the OECD</a:t>
          </a:r>
        </a:p>
      </dgm:t>
    </dgm:pt>
    <dgm:pt modelId="{72684AA0-CF62-4BCC-BD22-C3AA5BF451F6}" type="parTrans" cxnId="{52C8CDAC-5958-43F0-BB1E-7560F6C0D6B3}">
      <dgm:prSet/>
      <dgm:spPr/>
      <dgm:t>
        <a:bodyPr/>
        <a:lstStyle/>
        <a:p>
          <a:endParaRPr lang="en-GB" sz="2000">
            <a:latin typeface="Aptos Display" panose="020B0004020202020204" pitchFamily="34" charset="0"/>
          </a:endParaRPr>
        </a:p>
      </dgm:t>
    </dgm:pt>
    <dgm:pt modelId="{39726F81-AEEB-4ED8-875B-98CBBB48E2A3}" type="sibTrans" cxnId="{52C8CDAC-5958-43F0-BB1E-7560F6C0D6B3}">
      <dgm:prSet/>
      <dgm:spPr/>
      <dgm:t>
        <a:bodyPr/>
        <a:lstStyle/>
        <a:p>
          <a:endParaRPr lang="en-GB" sz="2000">
            <a:latin typeface="Aptos Display" panose="020B0004020202020204" pitchFamily="34" charset="0"/>
          </a:endParaRPr>
        </a:p>
      </dgm:t>
    </dgm:pt>
    <dgm:pt modelId="{3AE4A7A3-0D34-4167-AB3C-60BDD00B2940}" type="pres">
      <dgm:prSet presAssocID="{429E5CA5-6B6B-4810-93BD-9EA5CED6E582}" presName="vert0" presStyleCnt="0">
        <dgm:presLayoutVars>
          <dgm:dir/>
          <dgm:animOne val="branch"/>
          <dgm:animLvl val="lvl"/>
        </dgm:presLayoutVars>
      </dgm:prSet>
      <dgm:spPr/>
    </dgm:pt>
    <dgm:pt modelId="{0C5C9080-ACEF-4FB8-9325-DA5C352A001B}" type="pres">
      <dgm:prSet presAssocID="{F7C0F5AE-9D64-4CB6-A113-B83696D20015}" presName="thickLine" presStyleLbl="alignNode1" presStyleIdx="0" presStyleCnt="5"/>
      <dgm:spPr/>
    </dgm:pt>
    <dgm:pt modelId="{0F70A324-95CC-4D9F-BF50-577E22668897}" type="pres">
      <dgm:prSet presAssocID="{F7C0F5AE-9D64-4CB6-A113-B83696D20015}" presName="horz1" presStyleCnt="0"/>
      <dgm:spPr/>
    </dgm:pt>
    <dgm:pt modelId="{3F014D96-CE65-4A3E-80F1-C7694C4F5563}" type="pres">
      <dgm:prSet presAssocID="{F7C0F5AE-9D64-4CB6-A113-B83696D20015}" presName="tx1" presStyleLbl="revTx" presStyleIdx="0" presStyleCnt="5"/>
      <dgm:spPr/>
    </dgm:pt>
    <dgm:pt modelId="{84AFA6C3-5D68-4E2C-B2C8-A472701AB902}" type="pres">
      <dgm:prSet presAssocID="{F7C0F5AE-9D64-4CB6-A113-B83696D20015}" presName="vert1" presStyleCnt="0"/>
      <dgm:spPr/>
    </dgm:pt>
    <dgm:pt modelId="{8DCF101E-C1FB-4D71-9734-958FE50A4973}" type="pres">
      <dgm:prSet presAssocID="{BE0CA8C2-1130-4450-A153-4E562276CAD2}" presName="thickLine" presStyleLbl="alignNode1" presStyleIdx="1" presStyleCnt="5"/>
      <dgm:spPr/>
    </dgm:pt>
    <dgm:pt modelId="{8847244F-C4B2-4A37-93DB-91F685E92273}" type="pres">
      <dgm:prSet presAssocID="{BE0CA8C2-1130-4450-A153-4E562276CAD2}" presName="horz1" presStyleCnt="0"/>
      <dgm:spPr/>
    </dgm:pt>
    <dgm:pt modelId="{1BE5F959-DA31-4739-A1B2-B3B8C14242BB}" type="pres">
      <dgm:prSet presAssocID="{BE0CA8C2-1130-4450-A153-4E562276CAD2}" presName="tx1" presStyleLbl="revTx" presStyleIdx="1" presStyleCnt="5"/>
      <dgm:spPr/>
    </dgm:pt>
    <dgm:pt modelId="{44350E0A-381D-449B-BDB7-BF323C10C8D6}" type="pres">
      <dgm:prSet presAssocID="{BE0CA8C2-1130-4450-A153-4E562276CAD2}" presName="vert1" presStyleCnt="0"/>
      <dgm:spPr/>
    </dgm:pt>
    <dgm:pt modelId="{E1CFAFDB-22C0-406D-91D2-FD00CC01C048}" type="pres">
      <dgm:prSet presAssocID="{D41A91CC-9375-459E-B480-60303B8B4F25}" presName="thickLine" presStyleLbl="alignNode1" presStyleIdx="2" presStyleCnt="5"/>
      <dgm:spPr/>
    </dgm:pt>
    <dgm:pt modelId="{88B9CB6D-4E64-49C2-A048-5D89BD7B938D}" type="pres">
      <dgm:prSet presAssocID="{D41A91CC-9375-459E-B480-60303B8B4F25}" presName="horz1" presStyleCnt="0"/>
      <dgm:spPr/>
    </dgm:pt>
    <dgm:pt modelId="{05DF75EF-1C94-455E-B585-8100286501C2}" type="pres">
      <dgm:prSet presAssocID="{D41A91CC-9375-459E-B480-60303B8B4F25}" presName="tx1" presStyleLbl="revTx" presStyleIdx="2" presStyleCnt="5"/>
      <dgm:spPr/>
    </dgm:pt>
    <dgm:pt modelId="{DE8AA85F-49CB-47CD-AB5A-75885B7E4969}" type="pres">
      <dgm:prSet presAssocID="{D41A91CC-9375-459E-B480-60303B8B4F25}" presName="vert1" presStyleCnt="0"/>
      <dgm:spPr/>
    </dgm:pt>
    <dgm:pt modelId="{4F5B72B0-3652-44B2-9CE0-96505C47B10F}" type="pres">
      <dgm:prSet presAssocID="{44D91608-A0D4-43D0-BD04-6ABD04A65384}" presName="thickLine" presStyleLbl="alignNode1" presStyleIdx="3" presStyleCnt="5"/>
      <dgm:spPr/>
    </dgm:pt>
    <dgm:pt modelId="{BE5B8998-5D65-41EE-9DB2-9C9E4300C384}" type="pres">
      <dgm:prSet presAssocID="{44D91608-A0D4-43D0-BD04-6ABD04A65384}" presName="horz1" presStyleCnt="0"/>
      <dgm:spPr/>
    </dgm:pt>
    <dgm:pt modelId="{2B5A538C-0233-4B43-B7C4-DAB2271E5B99}" type="pres">
      <dgm:prSet presAssocID="{44D91608-A0D4-43D0-BD04-6ABD04A65384}" presName="tx1" presStyleLbl="revTx" presStyleIdx="3" presStyleCnt="5"/>
      <dgm:spPr/>
    </dgm:pt>
    <dgm:pt modelId="{55AD7502-04BB-424D-82D4-714FDBE19CCB}" type="pres">
      <dgm:prSet presAssocID="{44D91608-A0D4-43D0-BD04-6ABD04A65384}" presName="vert1" presStyleCnt="0"/>
      <dgm:spPr/>
    </dgm:pt>
    <dgm:pt modelId="{94330B95-47CC-4AB7-ADB7-7AF48A89E514}" type="pres">
      <dgm:prSet presAssocID="{164FB77F-6C39-4B02-BB4B-6DE40E63F911}" presName="thickLine" presStyleLbl="alignNode1" presStyleIdx="4" presStyleCnt="5"/>
      <dgm:spPr/>
    </dgm:pt>
    <dgm:pt modelId="{1C9D9546-D416-452A-ABA8-565AB11F5496}" type="pres">
      <dgm:prSet presAssocID="{164FB77F-6C39-4B02-BB4B-6DE40E63F911}" presName="horz1" presStyleCnt="0"/>
      <dgm:spPr/>
    </dgm:pt>
    <dgm:pt modelId="{6A331FA9-7AE7-4245-858B-3D5252F4F9FC}" type="pres">
      <dgm:prSet presAssocID="{164FB77F-6C39-4B02-BB4B-6DE40E63F911}" presName="tx1" presStyleLbl="revTx" presStyleIdx="4" presStyleCnt="5" custScaleY="164516"/>
      <dgm:spPr/>
    </dgm:pt>
    <dgm:pt modelId="{2A25B9F9-C4B9-4856-8754-BEE3C7900E89}" type="pres">
      <dgm:prSet presAssocID="{164FB77F-6C39-4B02-BB4B-6DE40E63F911}" presName="vert1" presStyleCnt="0"/>
      <dgm:spPr/>
    </dgm:pt>
  </dgm:ptLst>
  <dgm:cxnLst>
    <dgm:cxn modelId="{4D935713-FD09-4EA9-B135-49C16F9DB866}" type="presOf" srcId="{F7C0F5AE-9D64-4CB6-A113-B83696D20015}" destId="{3F014D96-CE65-4A3E-80F1-C7694C4F5563}" srcOrd="0" destOrd="0" presId="urn:microsoft.com/office/officeart/2008/layout/LinedList"/>
    <dgm:cxn modelId="{5A0CBF23-9E0A-498C-885F-71EEDADAFCB8}" srcId="{429E5CA5-6B6B-4810-93BD-9EA5CED6E582}" destId="{44D91608-A0D4-43D0-BD04-6ABD04A65384}" srcOrd="3" destOrd="0" parTransId="{D5892AE3-611F-4CD9-AD2E-388D6A13E242}" sibTransId="{D9A8DD6F-93D5-4353-9F1D-7DF465BE44FF}"/>
    <dgm:cxn modelId="{03ABB12C-71AF-498A-A3F7-23C9117A3BF1}" srcId="{429E5CA5-6B6B-4810-93BD-9EA5CED6E582}" destId="{D41A91CC-9375-459E-B480-60303B8B4F25}" srcOrd="2" destOrd="0" parTransId="{046A34A2-6D5C-4563-B527-3B0ED593DAF3}" sibTransId="{B7AB83CC-E595-4BD2-B710-BA2CC6D6C2CD}"/>
    <dgm:cxn modelId="{D537002F-A4C1-439F-A739-B399D7D8F448}" srcId="{429E5CA5-6B6B-4810-93BD-9EA5CED6E582}" destId="{BE0CA8C2-1130-4450-A153-4E562276CAD2}" srcOrd="1" destOrd="0" parTransId="{5F0DB5E3-ACDC-437A-B49B-47CC04274BF3}" sibTransId="{8832AA29-05FA-4AC7-B23C-5DA97A92E80F}"/>
    <dgm:cxn modelId="{671F8D6E-6CD8-4CDF-AA46-00991A318187}" type="presOf" srcId="{BE0CA8C2-1130-4450-A153-4E562276CAD2}" destId="{1BE5F959-DA31-4739-A1B2-B3B8C14242BB}" srcOrd="0" destOrd="0" presId="urn:microsoft.com/office/officeart/2008/layout/LinedList"/>
    <dgm:cxn modelId="{52C8CDAC-5958-43F0-BB1E-7560F6C0D6B3}" srcId="{429E5CA5-6B6B-4810-93BD-9EA5CED6E582}" destId="{164FB77F-6C39-4B02-BB4B-6DE40E63F911}" srcOrd="4" destOrd="0" parTransId="{72684AA0-CF62-4BCC-BD22-C3AA5BF451F6}" sibTransId="{39726F81-AEEB-4ED8-875B-98CBBB48E2A3}"/>
    <dgm:cxn modelId="{A04D88AF-20CF-4F99-8E06-B09E971F84D2}" type="presOf" srcId="{164FB77F-6C39-4B02-BB4B-6DE40E63F911}" destId="{6A331FA9-7AE7-4245-858B-3D5252F4F9FC}" srcOrd="0" destOrd="0" presId="urn:microsoft.com/office/officeart/2008/layout/LinedList"/>
    <dgm:cxn modelId="{9E8A9DCD-877D-4BE0-B1D3-D2A2A1B8C805}" type="presOf" srcId="{D41A91CC-9375-459E-B480-60303B8B4F25}" destId="{05DF75EF-1C94-455E-B585-8100286501C2}" srcOrd="0" destOrd="0" presId="urn:microsoft.com/office/officeart/2008/layout/LinedList"/>
    <dgm:cxn modelId="{869682D8-4E25-4C34-8A83-7955A1F26ADB}" type="presOf" srcId="{429E5CA5-6B6B-4810-93BD-9EA5CED6E582}" destId="{3AE4A7A3-0D34-4167-AB3C-60BDD00B2940}" srcOrd="0" destOrd="0" presId="urn:microsoft.com/office/officeart/2008/layout/LinedList"/>
    <dgm:cxn modelId="{0FBC15DF-5DA3-4445-9A7D-7B6359B33035}" srcId="{429E5CA5-6B6B-4810-93BD-9EA5CED6E582}" destId="{F7C0F5AE-9D64-4CB6-A113-B83696D20015}" srcOrd="0" destOrd="0" parTransId="{F90963CC-5BED-4E0A-B5A2-D6555B2E1A19}" sibTransId="{1D6220F6-2794-4502-92D1-DED8390B15A7}"/>
    <dgm:cxn modelId="{B6BC74F9-C3B2-4607-9CE3-449F4196BE62}" type="presOf" srcId="{44D91608-A0D4-43D0-BD04-6ABD04A65384}" destId="{2B5A538C-0233-4B43-B7C4-DAB2271E5B99}" srcOrd="0" destOrd="0" presId="urn:microsoft.com/office/officeart/2008/layout/LinedList"/>
    <dgm:cxn modelId="{421F4EDA-E536-43A5-B80B-21AF9188645F}" type="presParOf" srcId="{3AE4A7A3-0D34-4167-AB3C-60BDD00B2940}" destId="{0C5C9080-ACEF-4FB8-9325-DA5C352A001B}" srcOrd="0" destOrd="0" presId="urn:microsoft.com/office/officeart/2008/layout/LinedList"/>
    <dgm:cxn modelId="{A3359E6A-11E0-4065-820B-740695BA1882}" type="presParOf" srcId="{3AE4A7A3-0D34-4167-AB3C-60BDD00B2940}" destId="{0F70A324-95CC-4D9F-BF50-577E22668897}" srcOrd="1" destOrd="0" presId="urn:microsoft.com/office/officeart/2008/layout/LinedList"/>
    <dgm:cxn modelId="{BE386975-5713-4499-B8ED-A6CACDE2E37D}" type="presParOf" srcId="{0F70A324-95CC-4D9F-BF50-577E22668897}" destId="{3F014D96-CE65-4A3E-80F1-C7694C4F5563}" srcOrd="0" destOrd="0" presId="urn:microsoft.com/office/officeart/2008/layout/LinedList"/>
    <dgm:cxn modelId="{87BA22DB-C248-45A6-B549-14F4CC1A8004}" type="presParOf" srcId="{0F70A324-95CC-4D9F-BF50-577E22668897}" destId="{84AFA6C3-5D68-4E2C-B2C8-A472701AB902}" srcOrd="1" destOrd="0" presId="urn:microsoft.com/office/officeart/2008/layout/LinedList"/>
    <dgm:cxn modelId="{8A0FCF1D-626F-418C-859F-4030050519F6}" type="presParOf" srcId="{3AE4A7A3-0D34-4167-AB3C-60BDD00B2940}" destId="{8DCF101E-C1FB-4D71-9734-958FE50A4973}" srcOrd="2" destOrd="0" presId="urn:microsoft.com/office/officeart/2008/layout/LinedList"/>
    <dgm:cxn modelId="{E199F5E3-1C43-471C-B096-94348B07192F}" type="presParOf" srcId="{3AE4A7A3-0D34-4167-AB3C-60BDD00B2940}" destId="{8847244F-C4B2-4A37-93DB-91F685E92273}" srcOrd="3" destOrd="0" presId="urn:microsoft.com/office/officeart/2008/layout/LinedList"/>
    <dgm:cxn modelId="{299213B8-4169-4D5F-B8E1-5557B6B440C7}" type="presParOf" srcId="{8847244F-C4B2-4A37-93DB-91F685E92273}" destId="{1BE5F959-DA31-4739-A1B2-B3B8C14242BB}" srcOrd="0" destOrd="0" presId="urn:microsoft.com/office/officeart/2008/layout/LinedList"/>
    <dgm:cxn modelId="{4417664B-7EA2-4539-9F7C-598628693D04}" type="presParOf" srcId="{8847244F-C4B2-4A37-93DB-91F685E92273}" destId="{44350E0A-381D-449B-BDB7-BF323C10C8D6}" srcOrd="1" destOrd="0" presId="urn:microsoft.com/office/officeart/2008/layout/LinedList"/>
    <dgm:cxn modelId="{1C8DC2AD-223E-4B3F-9F14-3C2B62AAB8EA}" type="presParOf" srcId="{3AE4A7A3-0D34-4167-AB3C-60BDD00B2940}" destId="{E1CFAFDB-22C0-406D-91D2-FD00CC01C048}" srcOrd="4" destOrd="0" presId="urn:microsoft.com/office/officeart/2008/layout/LinedList"/>
    <dgm:cxn modelId="{EFCEE322-163D-41CE-B811-C8A754591232}" type="presParOf" srcId="{3AE4A7A3-0D34-4167-AB3C-60BDD00B2940}" destId="{88B9CB6D-4E64-49C2-A048-5D89BD7B938D}" srcOrd="5" destOrd="0" presId="urn:microsoft.com/office/officeart/2008/layout/LinedList"/>
    <dgm:cxn modelId="{019D843D-6BE0-46FB-8D1B-E4FC7B9CAE7E}" type="presParOf" srcId="{88B9CB6D-4E64-49C2-A048-5D89BD7B938D}" destId="{05DF75EF-1C94-455E-B585-8100286501C2}" srcOrd="0" destOrd="0" presId="urn:microsoft.com/office/officeart/2008/layout/LinedList"/>
    <dgm:cxn modelId="{BCBB208A-7996-49E2-943B-8E09C31F3749}" type="presParOf" srcId="{88B9CB6D-4E64-49C2-A048-5D89BD7B938D}" destId="{DE8AA85F-49CB-47CD-AB5A-75885B7E4969}" srcOrd="1" destOrd="0" presId="urn:microsoft.com/office/officeart/2008/layout/LinedList"/>
    <dgm:cxn modelId="{95486E57-B67E-4F60-9415-C923B9CCDFC3}" type="presParOf" srcId="{3AE4A7A3-0D34-4167-AB3C-60BDD00B2940}" destId="{4F5B72B0-3652-44B2-9CE0-96505C47B10F}" srcOrd="6" destOrd="0" presId="urn:microsoft.com/office/officeart/2008/layout/LinedList"/>
    <dgm:cxn modelId="{99857216-83B7-467C-AD25-8CBB9BED7552}" type="presParOf" srcId="{3AE4A7A3-0D34-4167-AB3C-60BDD00B2940}" destId="{BE5B8998-5D65-41EE-9DB2-9C9E4300C384}" srcOrd="7" destOrd="0" presId="urn:microsoft.com/office/officeart/2008/layout/LinedList"/>
    <dgm:cxn modelId="{18CEE642-B372-4AC7-B996-369E322680C7}" type="presParOf" srcId="{BE5B8998-5D65-41EE-9DB2-9C9E4300C384}" destId="{2B5A538C-0233-4B43-B7C4-DAB2271E5B99}" srcOrd="0" destOrd="0" presId="urn:microsoft.com/office/officeart/2008/layout/LinedList"/>
    <dgm:cxn modelId="{ED1E5622-D3BD-42C4-8485-C97EF89AD62A}" type="presParOf" srcId="{BE5B8998-5D65-41EE-9DB2-9C9E4300C384}" destId="{55AD7502-04BB-424D-82D4-714FDBE19CCB}" srcOrd="1" destOrd="0" presId="urn:microsoft.com/office/officeart/2008/layout/LinedList"/>
    <dgm:cxn modelId="{15AF6A53-AFB3-42A0-A9D6-391884F83BC5}" type="presParOf" srcId="{3AE4A7A3-0D34-4167-AB3C-60BDD00B2940}" destId="{94330B95-47CC-4AB7-ADB7-7AF48A89E514}" srcOrd="8" destOrd="0" presId="urn:microsoft.com/office/officeart/2008/layout/LinedList"/>
    <dgm:cxn modelId="{0FCABC50-68DC-40C6-AC3A-4523783524A0}" type="presParOf" srcId="{3AE4A7A3-0D34-4167-AB3C-60BDD00B2940}" destId="{1C9D9546-D416-452A-ABA8-565AB11F5496}" srcOrd="9" destOrd="0" presId="urn:microsoft.com/office/officeart/2008/layout/LinedList"/>
    <dgm:cxn modelId="{5AD1A438-FF30-45DA-B6EB-9E6F0BA792AA}" type="presParOf" srcId="{1C9D9546-D416-452A-ABA8-565AB11F5496}" destId="{6A331FA9-7AE7-4245-858B-3D5252F4F9FC}" srcOrd="0" destOrd="0" presId="urn:microsoft.com/office/officeart/2008/layout/LinedList"/>
    <dgm:cxn modelId="{1BE49444-3DD5-42FF-89AB-A54A460DAC1A}" type="presParOf" srcId="{1C9D9546-D416-452A-ABA8-565AB11F5496}" destId="{2A25B9F9-C4B9-4856-8754-BEE3C7900E8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C66597-0CCF-438B-A520-407071A0241C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GB"/>
        </a:p>
      </dgm:t>
    </dgm:pt>
    <dgm:pt modelId="{1307EF00-B738-4AD7-A0E1-E907DAF4B222}">
      <dgm:prSet phldrT="[Text]" custT="1"/>
      <dgm:spPr/>
      <dgm:t>
        <a:bodyPr/>
        <a:lstStyle/>
        <a:p>
          <a:r>
            <a:rPr lang="en-GB" sz="1600" dirty="0">
              <a:latin typeface="Aptos Display" panose="020B0004020202020204" pitchFamily="34" charset="0"/>
            </a:rPr>
            <a:t>Supported almost 750,000 jobs, and generated over £40 billion of economic activity</a:t>
          </a:r>
        </a:p>
      </dgm:t>
    </dgm:pt>
    <dgm:pt modelId="{E7A4FCC7-7074-41A7-83EB-33130D72B233}" type="parTrans" cxnId="{ADC3C87B-9A93-4D58-94A1-CD260AE5EC5B}">
      <dgm:prSet/>
      <dgm:spPr/>
      <dgm:t>
        <a:bodyPr/>
        <a:lstStyle/>
        <a:p>
          <a:endParaRPr lang="en-GB" sz="1800">
            <a:latin typeface="Aptos Display" panose="020B0004020202020204" pitchFamily="34" charset="0"/>
          </a:endParaRPr>
        </a:p>
      </dgm:t>
    </dgm:pt>
    <dgm:pt modelId="{2E25DD2C-F15F-4627-A04A-E1D39E9CCFF1}" type="sibTrans" cxnId="{ADC3C87B-9A93-4D58-94A1-CD260AE5EC5B}">
      <dgm:prSet/>
      <dgm:spPr/>
      <dgm:t>
        <a:bodyPr/>
        <a:lstStyle/>
        <a:p>
          <a:endParaRPr lang="en-GB" sz="1800">
            <a:latin typeface="Aptos Display" panose="020B0004020202020204" pitchFamily="34" charset="0"/>
          </a:endParaRPr>
        </a:p>
      </dgm:t>
    </dgm:pt>
    <dgm:pt modelId="{66DE690D-4E28-464D-A389-120750943513}">
      <dgm:prSet phldrT="[Text]" custT="1"/>
      <dgm:spPr/>
      <dgm:t>
        <a:bodyPr/>
        <a:lstStyle/>
        <a:p>
          <a:r>
            <a:rPr lang="en-GB" sz="1600" dirty="0">
              <a:latin typeface="Aptos Display" panose="020B0004020202020204" pitchFamily="34" charset="0"/>
            </a:rPr>
            <a:t>Generated £2.9bn in tax and £271 million in council tax </a:t>
          </a:r>
        </a:p>
      </dgm:t>
    </dgm:pt>
    <dgm:pt modelId="{F59D1546-A44B-4ED4-A4F0-FEE313B00E8A}" type="parTrans" cxnId="{67176728-D282-44D5-BBB4-CEFE9B365D7B}">
      <dgm:prSet/>
      <dgm:spPr/>
      <dgm:t>
        <a:bodyPr/>
        <a:lstStyle/>
        <a:p>
          <a:endParaRPr lang="en-GB" sz="1800">
            <a:latin typeface="Aptos Display" panose="020B0004020202020204" pitchFamily="34" charset="0"/>
          </a:endParaRPr>
        </a:p>
      </dgm:t>
    </dgm:pt>
    <dgm:pt modelId="{6E34C7BC-E3C2-4816-A183-FC1991DC2AE3}" type="sibTrans" cxnId="{67176728-D282-44D5-BBB4-CEFE9B365D7B}">
      <dgm:prSet/>
      <dgm:spPr/>
      <dgm:t>
        <a:bodyPr/>
        <a:lstStyle/>
        <a:p>
          <a:endParaRPr lang="en-GB" sz="1800">
            <a:latin typeface="Aptos Display" panose="020B0004020202020204" pitchFamily="34" charset="0"/>
          </a:endParaRPr>
        </a:p>
      </dgm:t>
    </dgm:pt>
    <dgm:pt modelId="{F6B5BF91-D96D-4D93-AFC9-B1BFA029BC28}">
      <dgm:prSet phldrT="[Text]" custT="1"/>
      <dgm:spPr/>
      <dgm:t>
        <a:bodyPr/>
        <a:lstStyle/>
        <a:p>
          <a:r>
            <a:rPr lang="en-GB" sz="1600" dirty="0">
              <a:latin typeface="Aptos Display" panose="020B0004020202020204" pitchFamily="34" charset="0"/>
            </a:rPr>
            <a:t>Led to investments of £6.7bn in affordable housing, £71m in open spaces and £193m in new and improved schools </a:t>
          </a:r>
        </a:p>
      </dgm:t>
    </dgm:pt>
    <dgm:pt modelId="{55530488-D8E7-411C-8720-C074AEFDCB8A}" type="parTrans" cxnId="{15C70BFE-2D65-43CD-A33E-29B10717D160}">
      <dgm:prSet/>
      <dgm:spPr/>
      <dgm:t>
        <a:bodyPr/>
        <a:lstStyle/>
        <a:p>
          <a:endParaRPr lang="en-GB" sz="1800">
            <a:latin typeface="Aptos Display" panose="020B0004020202020204" pitchFamily="34" charset="0"/>
          </a:endParaRPr>
        </a:p>
      </dgm:t>
    </dgm:pt>
    <dgm:pt modelId="{69E5A3E4-38F9-46DA-AF3A-E3726E8CBC55}" type="sibTrans" cxnId="{15C70BFE-2D65-43CD-A33E-29B10717D160}">
      <dgm:prSet/>
      <dgm:spPr/>
      <dgm:t>
        <a:bodyPr/>
        <a:lstStyle/>
        <a:p>
          <a:endParaRPr lang="en-GB" sz="1800">
            <a:latin typeface="Aptos Display" panose="020B0004020202020204" pitchFamily="34" charset="0"/>
          </a:endParaRPr>
        </a:p>
      </dgm:t>
    </dgm:pt>
    <dgm:pt modelId="{E8CF381E-4028-4668-B817-D989C0BF1E45}">
      <dgm:prSet custT="1"/>
      <dgm:spPr/>
      <dgm:t>
        <a:bodyPr/>
        <a:lstStyle/>
        <a:p>
          <a:r>
            <a:rPr lang="en-GB" sz="1600" dirty="0">
              <a:latin typeface="Aptos Display" panose="020B0004020202020204" pitchFamily="34" charset="0"/>
            </a:rPr>
            <a:t>Enabled £6.3bn of spending in local shops </a:t>
          </a:r>
        </a:p>
      </dgm:t>
    </dgm:pt>
    <dgm:pt modelId="{65AE8033-DAC7-469C-942E-E6E1DD97E662}" type="parTrans" cxnId="{E0123BB9-7C8D-4828-9B4F-D62072F79A9B}">
      <dgm:prSet/>
      <dgm:spPr/>
      <dgm:t>
        <a:bodyPr/>
        <a:lstStyle/>
        <a:p>
          <a:endParaRPr lang="en-GB" sz="1800">
            <a:latin typeface="Aptos Display" panose="020B0004020202020204" pitchFamily="34" charset="0"/>
          </a:endParaRPr>
        </a:p>
      </dgm:t>
    </dgm:pt>
    <dgm:pt modelId="{7251F4AE-8311-4722-9337-9888D929F048}" type="sibTrans" cxnId="{E0123BB9-7C8D-4828-9B4F-D62072F79A9B}">
      <dgm:prSet/>
      <dgm:spPr/>
      <dgm:t>
        <a:bodyPr/>
        <a:lstStyle/>
        <a:p>
          <a:endParaRPr lang="en-GB" sz="1800">
            <a:latin typeface="Aptos Display" panose="020B0004020202020204" pitchFamily="34" charset="0"/>
          </a:endParaRPr>
        </a:p>
      </dgm:t>
    </dgm:pt>
    <dgm:pt modelId="{19648235-251E-4DB6-B5A0-CBD7E9413F8C}">
      <dgm:prSet phldrT="[Text]" custT="1"/>
      <dgm:spPr/>
      <dgm:t>
        <a:bodyPr/>
        <a:lstStyle/>
        <a:p>
          <a:r>
            <a:rPr lang="en-GB" sz="1600" dirty="0">
              <a:latin typeface="Aptos Display" panose="020B0004020202020204" pitchFamily="34" charset="0"/>
            </a:rPr>
            <a:t>Enabled a £12.5bn spend on industry suppliers </a:t>
          </a:r>
        </a:p>
      </dgm:t>
    </dgm:pt>
    <dgm:pt modelId="{F6FAF2EE-43BC-4ABF-95A3-DA47D1654A34}" type="parTrans" cxnId="{8BFFC4B4-E6A9-46DA-B880-C9DBD5504847}">
      <dgm:prSet/>
      <dgm:spPr/>
      <dgm:t>
        <a:bodyPr/>
        <a:lstStyle/>
        <a:p>
          <a:endParaRPr lang="en-GB" sz="1800">
            <a:latin typeface="Aptos Display" panose="020B0004020202020204" pitchFamily="34" charset="0"/>
          </a:endParaRPr>
        </a:p>
      </dgm:t>
    </dgm:pt>
    <dgm:pt modelId="{5A0954EB-B3A3-49EF-9E1B-0888903BEA3D}" type="sibTrans" cxnId="{8BFFC4B4-E6A9-46DA-B880-C9DBD5504847}">
      <dgm:prSet/>
      <dgm:spPr/>
      <dgm:t>
        <a:bodyPr/>
        <a:lstStyle/>
        <a:p>
          <a:endParaRPr lang="en-GB" sz="1800">
            <a:latin typeface="Aptos Display" panose="020B0004020202020204" pitchFamily="34" charset="0"/>
          </a:endParaRPr>
        </a:p>
      </dgm:t>
    </dgm:pt>
    <dgm:pt modelId="{FB0C2FA5-B0D3-41CB-9ABC-FF78C436C669}" type="pres">
      <dgm:prSet presAssocID="{A6C66597-0CCF-438B-A520-407071A0241C}" presName="Name0" presStyleCnt="0">
        <dgm:presLayoutVars>
          <dgm:chMax val="7"/>
          <dgm:chPref val="7"/>
          <dgm:dir/>
        </dgm:presLayoutVars>
      </dgm:prSet>
      <dgm:spPr/>
    </dgm:pt>
    <dgm:pt modelId="{80CCAA51-0043-4DC1-A5B8-3FA0A87A4BD2}" type="pres">
      <dgm:prSet presAssocID="{A6C66597-0CCF-438B-A520-407071A0241C}" presName="Name1" presStyleCnt="0"/>
      <dgm:spPr/>
    </dgm:pt>
    <dgm:pt modelId="{DE845BCF-CB49-4DA7-A081-9ED178362488}" type="pres">
      <dgm:prSet presAssocID="{A6C66597-0CCF-438B-A520-407071A0241C}" presName="cycle" presStyleCnt="0"/>
      <dgm:spPr/>
    </dgm:pt>
    <dgm:pt modelId="{78CC2AC8-3202-4E88-8363-0C2B2EC8E923}" type="pres">
      <dgm:prSet presAssocID="{A6C66597-0CCF-438B-A520-407071A0241C}" presName="srcNode" presStyleLbl="node1" presStyleIdx="0" presStyleCnt="5"/>
      <dgm:spPr/>
    </dgm:pt>
    <dgm:pt modelId="{F18A23B2-4553-4AB0-BD9B-39D386EE4BB5}" type="pres">
      <dgm:prSet presAssocID="{A6C66597-0CCF-438B-A520-407071A0241C}" presName="conn" presStyleLbl="parChTrans1D2" presStyleIdx="0" presStyleCnt="1"/>
      <dgm:spPr/>
    </dgm:pt>
    <dgm:pt modelId="{87D562F0-C3C5-4C92-8338-66824B0A15F3}" type="pres">
      <dgm:prSet presAssocID="{A6C66597-0CCF-438B-A520-407071A0241C}" presName="extraNode" presStyleLbl="node1" presStyleIdx="0" presStyleCnt="5"/>
      <dgm:spPr/>
    </dgm:pt>
    <dgm:pt modelId="{F08D8C1E-386A-4C1C-8290-B14B689E6D6B}" type="pres">
      <dgm:prSet presAssocID="{A6C66597-0CCF-438B-A520-407071A0241C}" presName="dstNode" presStyleLbl="node1" presStyleIdx="0" presStyleCnt="5"/>
      <dgm:spPr/>
    </dgm:pt>
    <dgm:pt modelId="{AFEE1AD1-0E16-4E8B-B46A-02EEAA0698B3}" type="pres">
      <dgm:prSet presAssocID="{1307EF00-B738-4AD7-A0E1-E907DAF4B222}" presName="text_1" presStyleLbl="node1" presStyleIdx="0" presStyleCnt="5">
        <dgm:presLayoutVars>
          <dgm:bulletEnabled val="1"/>
        </dgm:presLayoutVars>
      </dgm:prSet>
      <dgm:spPr/>
    </dgm:pt>
    <dgm:pt modelId="{CA8AB84A-17EE-4CCB-9ECD-2B0686F48B4E}" type="pres">
      <dgm:prSet presAssocID="{1307EF00-B738-4AD7-A0E1-E907DAF4B222}" presName="accent_1" presStyleCnt="0"/>
      <dgm:spPr/>
    </dgm:pt>
    <dgm:pt modelId="{2DABE4A7-F609-4026-97E0-57B6366646FC}" type="pres">
      <dgm:prSet presAssocID="{1307EF00-B738-4AD7-A0E1-E907DAF4B222}" presName="accentRepeatNode" presStyleLbl="solidFgAcc1" presStyleIdx="0" presStyleCnt="5"/>
      <dgm:spPr/>
    </dgm:pt>
    <dgm:pt modelId="{24F7AB09-2D58-4EE2-80E7-3931D2404C65}" type="pres">
      <dgm:prSet presAssocID="{66DE690D-4E28-464D-A389-120750943513}" presName="text_2" presStyleLbl="node1" presStyleIdx="1" presStyleCnt="5">
        <dgm:presLayoutVars>
          <dgm:bulletEnabled val="1"/>
        </dgm:presLayoutVars>
      </dgm:prSet>
      <dgm:spPr/>
    </dgm:pt>
    <dgm:pt modelId="{0C2128C8-A8DD-4222-84D6-5AF83573AFA2}" type="pres">
      <dgm:prSet presAssocID="{66DE690D-4E28-464D-A389-120750943513}" presName="accent_2" presStyleCnt="0"/>
      <dgm:spPr/>
    </dgm:pt>
    <dgm:pt modelId="{0C3E0648-6424-4DD7-8ACE-DD56F9A2E32A}" type="pres">
      <dgm:prSet presAssocID="{66DE690D-4E28-464D-A389-120750943513}" presName="accentRepeatNode" presStyleLbl="solidFgAcc1" presStyleIdx="1" presStyleCnt="5"/>
      <dgm:spPr/>
    </dgm:pt>
    <dgm:pt modelId="{63D2A51B-C826-48A6-84E9-0CABB7940339}" type="pres">
      <dgm:prSet presAssocID="{E8CF381E-4028-4668-B817-D989C0BF1E45}" presName="text_3" presStyleLbl="node1" presStyleIdx="2" presStyleCnt="5">
        <dgm:presLayoutVars>
          <dgm:bulletEnabled val="1"/>
        </dgm:presLayoutVars>
      </dgm:prSet>
      <dgm:spPr/>
    </dgm:pt>
    <dgm:pt modelId="{5D66D4D9-10F4-4AE8-8C2B-F36AAD445CAE}" type="pres">
      <dgm:prSet presAssocID="{E8CF381E-4028-4668-B817-D989C0BF1E45}" presName="accent_3" presStyleCnt="0"/>
      <dgm:spPr/>
    </dgm:pt>
    <dgm:pt modelId="{1DBDF50F-7A1C-49CA-AED9-717E56BDCBBF}" type="pres">
      <dgm:prSet presAssocID="{E8CF381E-4028-4668-B817-D989C0BF1E45}" presName="accentRepeatNode" presStyleLbl="solidFgAcc1" presStyleIdx="2" presStyleCnt="5"/>
      <dgm:spPr/>
    </dgm:pt>
    <dgm:pt modelId="{2BC44FE4-B4CB-4FB4-94A4-269D5989834A}" type="pres">
      <dgm:prSet presAssocID="{F6B5BF91-D96D-4D93-AFC9-B1BFA029BC28}" presName="text_4" presStyleLbl="node1" presStyleIdx="3" presStyleCnt="5">
        <dgm:presLayoutVars>
          <dgm:bulletEnabled val="1"/>
        </dgm:presLayoutVars>
      </dgm:prSet>
      <dgm:spPr/>
    </dgm:pt>
    <dgm:pt modelId="{0680EFFA-DE0A-4722-AF35-CB3C1BA52CB9}" type="pres">
      <dgm:prSet presAssocID="{F6B5BF91-D96D-4D93-AFC9-B1BFA029BC28}" presName="accent_4" presStyleCnt="0"/>
      <dgm:spPr/>
    </dgm:pt>
    <dgm:pt modelId="{5518348E-E228-4199-A6F5-019AB67C6C69}" type="pres">
      <dgm:prSet presAssocID="{F6B5BF91-D96D-4D93-AFC9-B1BFA029BC28}" presName="accentRepeatNode" presStyleLbl="solidFgAcc1" presStyleIdx="3" presStyleCnt="5"/>
      <dgm:spPr/>
    </dgm:pt>
    <dgm:pt modelId="{3303E05E-09D3-4A82-847E-7B06056DF234}" type="pres">
      <dgm:prSet presAssocID="{19648235-251E-4DB6-B5A0-CBD7E9413F8C}" presName="text_5" presStyleLbl="node1" presStyleIdx="4" presStyleCnt="5">
        <dgm:presLayoutVars>
          <dgm:bulletEnabled val="1"/>
        </dgm:presLayoutVars>
      </dgm:prSet>
      <dgm:spPr/>
    </dgm:pt>
    <dgm:pt modelId="{F524A84B-FF6E-4C10-8521-E2A743689C57}" type="pres">
      <dgm:prSet presAssocID="{19648235-251E-4DB6-B5A0-CBD7E9413F8C}" presName="accent_5" presStyleCnt="0"/>
      <dgm:spPr/>
    </dgm:pt>
    <dgm:pt modelId="{B97FAFC2-E016-496D-9EF1-75DBC78CED5A}" type="pres">
      <dgm:prSet presAssocID="{19648235-251E-4DB6-B5A0-CBD7E9413F8C}" presName="accentRepeatNode" presStyleLbl="solidFgAcc1" presStyleIdx="4" presStyleCnt="5"/>
      <dgm:spPr/>
    </dgm:pt>
  </dgm:ptLst>
  <dgm:cxnLst>
    <dgm:cxn modelId="{67176728-D282-44D5-BBB4-CEFE9B365D7B}" srcId="{A6C66597-0CCF-438B-A520-407071A0241C}" destId="{66DE690D-4E28-464D-A389-120750943513}" srcOrd="1" destOrd="0" parTransId="{F59D1546-A44B-4ED4-A4F0-FEE313B00E8A}" sibTransId="{6E34C7BC-E3C2-4816-A183-FC1991DC2AE3}"/>
    <dgm:cxn modelId="{A03F4A2A-F9E6-43D2-905C-214FFB2F0168}" type="presOf" srcId="{1307EF00-B738-4AD7-A0E1-E907DAF4B222}" destId="{AFEE1AD1-0E16-4E8B-B46A-02EEAA0698B3}" srcOrd="0" destOrd="0" presId="urn:microsoft.com/office/officeart/2008/layout/VerticalCurvedList"/>
    <dgm:cxn modelId="{7C6D073D-61B0-4379-B4C3-28ADBF16869C}" type="presOf" srcId="{F6B5BF91-D96D-4D93-AFC9-B1BFA029BC28}" destId="{2BC44FE4-B4CB-4FB4-94A4-269D5989834A}" srcOrd="0" destOrd="0" presId="urn:microsoft.com/office/officeart/2008/layout/VerticalCurvedList"/>
    <dgm:cxn modelId="{E576236B-966E-4849-A6D7-DFA5995E1D34}" type="presOf" srcId="{19648235-251E-4DB6-B5A0-CBD7E9413F8C}" destId="{3303E05E-09D3-4A82-847E-7B06056DF234}" srcOrd="0" destOrd="0" presId="urn:microsoft.com/office/officeart/2008/layout/VerticalCurvedList"/>
    <dgm:cxn modelId="{ADC3C87B-9A93-4D58-94A1-CD260AE5EC5B}" srcId="{A6C66597-0CCF-438B-A520-407071A0241C}" destId="{1307EF00-B738-4AD7-A0E1-E907DAF4B222}" srcOrd="0" destOrd="0" parTransId="{E7A4FCC7-7074-41A7-83EB-33130D72B233}" sibTransId="{2E25DD2C-F15F-4627-A04A-E1D39E9CCFF1}"/>
    <dgm:cxn modelId="{EC90B49E-D247-4659-BFA4-9E074851C5AC}" type="presOf" srcId="{66DE690D-4E28-464D-A389-120750943513}" destId="{24F7AB09-2D58-4EE2-80E7-3931D2404C65}" srcOrd="0" destOrd="0" presId="urn:microsoft.com/office/officeart/2008/layout/VerticalCurvedList"/>
    <dgm:cxn modelId="{03E4CDB3-81D2-4226-B5B2-0DA94F717F26}" type="presOf" srcId="{2E25DD2C-F15F-4627-A04A-E1D39E9CCFF1}" destId="{F18A23B2-4553-4AB0-BD9B-39D386EE4BB5}" srcOrd="0" destOrd="0" presId="urn:microsoft.com/office/officeart/2008/layout/VerticalCurvedList"/>
    <dgm:cxn modelId="{8BFFC4B4-E6A9-46DA-B880-C9DBD5504847}" srcId="{A6C66597-0CCF-438B-A520-407071A0241C}" destId="{19648235-251E-4DB6-B5A0-CBD7E9413F8C}" srcOrd="4" destOrd="0" parTransId="{F6FAF2EE-43BC-4ABF-95A3-DA47D1654A34}" sibTransId="{5A0954EB-B3A3-49EF-9E1B-0888903BEA3D}"/>
    <dgm:cxn modelId="{E0123BB9-7C8D-4828-9B4F-D62072F79A9B}" srcId="{A6C66597-0CCF-438B-A520-407071A0241C}" destId="{E8CF381E-4028-4668-B817-D989C0BF1E45}" srcOrd="2" destOrd="0" parTransId="{65AE8033-DAC7-469C-942E-E6E1DD97E662}" sibTransId="{7251F4AE-8311-4722-9337-9888D929F048}"/>
    <dgm:cxn modelId="{530150C1-5774-4A08-8620-D63CFF85A82B}" type="presOf" srcId="{A6C66597-0CCF-438B-A520-407071A0241C}" destId="{FB0C2FA5-B0D3-41CB-9ABC-FF78C436C669}" srcOrd="0" destOrd="0" presId="urn:microsoft.com/office/officeart/2008/layout/VerticalCurvedList"/>
    <dgm:cxn modelId="{808B45FA-1319-42C2-94E0-14DE8E5DA58B}" type="presOf" srcId="{E8CF381E-4028-4668-B817-D989C0BF1E45}" destId="{63D2A51B-C826-48A6-84E9-0CABB7940339}" srcOrd="0" destOrd="0" presId="urn:microsoft.com/office/officeart/2008/layout/VerticalCurvedList"/>
    <dgm:cxn modelId="{15C70BFE-2D65-43CD-A33E-29B10717D160}" srcId="{A6C66597-0CCF-438B-A520-407071A0241C}" destId="{F6B5BF91-D96D-4D93-AFC9-B1BFA029BC28}" srcOrd="3" destOrd="0" parTransId="{55530488-D8E7-411C-8720-C074AEFDCB8A}" sibTransId="{69E5A3E4-38F9-46DA-AF3A-E3726E8CBC55}"/>
    <dgm:cxn modelId="{2AB34B3C-CFAF-412C-B7B2-36FBED79AB05}" type="presParOf" srcId="{FB0C2FA5-B0D3-41CB-9ABC-FF78C436C669}" destId="{80CCAA51-0043-4DC1-A5B8-3FA0A87A4BD2}" srcOrd="0" destOrd="0" presId="urn:microsoft.com/office/officeart/2008/layout/VerticalCurvedList"/>
    <dgm:cxn modelId="{AAE4E7F0-C9F5-4960-B843-5B0EF346D8A2}" type="presParOf" srcId="{80CCAA51-0043-4DC1-A5B8-3FA0A87A4BD2}" destId="{DE845BCF-CB49-4DA7-A081-9ED178362488}" srcOrd="0" destOrd="0" presId="urn:microsoft.com/office/officeart/2008/layout/VerticalCurvedList"/>
    <dgm:cxn modelId="{A6516162-7C97-44D7-BCC9-00C65C40C98C}" type="presParOf" srcId="{DE845BCF-CB49-4DA7-A081-9ED178362488}" destId="{78CC2AC8-3202-4E88-8363-0C2B2EC8E923}" srcOrd="0" destOrd="0" presId="urn:microsoft.com/office/officeart/2008/layout/VerticalCurvedList"/>
    <dgm:cxn modelId="{147525F6-6BE5-4B5D-B714-83A715B5D1CC}" type="presParOf" srcId="{DE845BCF-CB49-4DA7-A081-9ED178362488}" destId="{F18A23B2-4553-4AB0-BD9B-39D386EE4BB5}" srcOrd="1" destOrd="0" presId="urn:microsoft.com/office/officeart/2008/layout/VerticalCurvedList"/>
    <dgm:cxn modelId="{4B7DEF81-1B84-4EB0-A9F4-9D8999B2D941}" type="presParOf" srcId="{DE845BCF-CB49-4DA7-A081-9ED178362488}" destId="{87D562F0-C3C5-4C92-8338-66824B0A15F3}" srcOrd="2" destOrd="0" presId="urn:microsoft.com/office/officeart/2008/layout/VerticalCurvedList"/>
    <dgm:cxn modelId="{D3FEB461-8292-4626-8944-CE18E86F4764}" type="presParOf" srcId="{DE845BCF-CB49-4DA7-A081-9ED178362488}" destId="{F08D8C1E-386A-4C1C-8290-B14B689E6D6B}" srcOrd="3" destOrd="0" presId="urn:microsoft.com/office/officeart/2008/layout/VerticalCurvedList"/>
    <dgm:cxn modelId="{3F7E4B6E-5B51-4A9C-8388-72B7A0980CFF}" type="presParOf" srcId="{80CCAA51-0043-4DC1-A5B8-3FA0A87A4BD2}" destId="{AFEE1AD1-0E16-4E8B-B46A-02EEAA0698B3}" srcOrd="1" destOrd="0" presId="urn:microsoft.com/office/officeart/2008/layout/VerticalCurvedList"/>
    <dgm:cxn modelId="{D6E3E2CB-9AAB-4FA5-B536-CD6821F0F2CA}" type="presParOf" srcId="{80CCAA51-0043-4DC1-A5B8-3FA0A87A4BD2}" destId="{CA8AB84A-17EE-4CCB-9ECD-2B0686F48B4E}" srcOrd="2" destOrd="0" presId="urn:microsoft.com/office/officeart/2008/layout/VerticalCurvedList"/>
    <dgm:cxn modelId="{9248205B-5012-47F6-B383-630E0F738903}" type="presParOf" srcId="{CA8AB84A-17EE-4CCB-9ECD-2B0686F48B4E}" destId="{2DABE4A7-F609-4026-97E0-57B6366646FC}" srcOrd="0" destOrd="0" presId="urn:microsoft.com/office/officeart/2008/layout/VerticalCurvedList"/>
    <dgm:cxn modelId="{F08D1297-4F9D-4131-821C-7DD681F29264}" type="presParOf" srcId="{80CCAA51-0043-4DC1-A5B8-3FA0A87A4BD2}" destId="{24F7AB09-2D58-4EE2-80E7-3931D2404C65}" srcOrd="3" destOrd="0" presId="urn:microsoft.com/office/officeart/2008/layout/VerticalCurvedList"/>
    <dgm:cxn modelId="{36CA4A8D-729A-468A-A835-95C39C53D8BD}" type="presParOf" srcId="{80CCAA51-0043-4DC1-A5B8-3FA0A87A4BD2}" destId="{0C2128C8-A8DD-4222-84D6-5AF83573AFA2}" srcOrd="4" destOrd="0" presId="urn:microsoft.com/office/officeart/2008/layout/VerticalCurvedList"/>
    <dgm:cxn modelId="{AD649EE8-E574-4865-84FE-804A9F113537}" type="presParOf" srcId="{0C2128C8-A8DD-4222-84D6-5AF83573AFA2}" destId="{0C3E0648-6424-4DD7-8ACE-DD56F9A2E32A}" srcOrd="0" destOrd="0" presId="urn:microsoft.com/office/officeart/2008/layout/VerticalCurvedList"/>
    <dgm:cxn modelId="{01229749-CDE3-4FE6-A6EB-6C08068732D8}" type="presParOf" srcId="{80CCAA51-0043-4DC1-A5B8-3FA0A87A4BD2}" destId="{63D2A51B-C826-48A6-84E9-0CABB7940339}" srcOrd="5" destOrd="0" presId="urn:microsoft.com/office/officeart/2008/layout/VerticalCurvedList"/>
    <dgm:cxn modelId="{B42E5677-B6D2-49E8-8072-BAD2D01B67AB}" type="presParOf" srcId="{80CCAA51-0043-4DC1-A5B8-3FA0A87A4BD2}" destId="{5D66D4D9-10F4-4AE8-8C2B-F36AAD445CAE}" srcOrd="6" destOrd="0" presId="urn:microsoft.com/office/officeart/2008/layout/VerticalCurvedList"/>
    <dgm:cxn modelId="{A3D42F9A-B76D-4E08-AC8D-27731BB932DE}" type="presParOf" srcId="{5D66D4D9-10F4-4AE8-8C2B-F36AAD445CAE}" destId="{1DBDF50F-7A1C-49CA-AED9-717E56BDCBBF}" srcOrd="0" destOrd="0" presId="urn:microsoft.com/office/officeart/2008/layout/VerticalCurvedList"/>
    <dgm:cxn modelId="{83DE1930-A5E9-4C04-BA52-CC3D3F6DA8DD}" type="presParOf" srcId="{80CCAA51-0043-4DC1-A5B8-3FA0A87A4BD2}" destId="{2BC44FE4-B4CB-4FB4-94A4-269D5989834A}" srcOrd="7" destOrd="0" presId="urn:microsoft.com/office/officeart/2008/layout/VerticalCurvedList"/>
    <dgm:cxn modelId="{F5F1EB44-5F0F-45BF-A5EB-0C0B9BF76B6E}" type="presParOf" srcId="{80CCAA51-0043-4DC1-A5B8-3FA0A87A4BD2}" destId="{0680EFFA-DE0A-4722-AF35-CB3C1BA52CB9}" srcOrd="8" destOrd="0" presId="urn:microsoft.com/office/officeart/2008/layout/VerticalCurvedList"/>
    <dgm:cxn modelId="{2FD7E08F-8E82-4EFC-8C8C-1ABCE813EE20}" type="presParOf" srcId="{0680EFFA-DE0A-4722-AF35-CB3C1BA52CB9}" destId="{5518348E-E228-4199-A6F5-019AB67C6C69}" srcOrd="0" destOrd="0" presId="urn:microsoft.com/office/officeart/2008/layout/VerticalCurvedList"/>
    <dgm:cxn modelId="{67C4DEAA-C5C8-4543-8725-1C64E44B6B10}" type="presParOf" srcId="{80CCAA51-0043-4DC1-A5B8-3FA0A87A4BD2}" destId="{3303E05E-09D3-4A82-847E-7B06056DF234}" srcOrd="9" destOrd="0" presId="urn:microsoft.com/office/officeart/2008/layout/VerticalCurvedList"/>
    <dgm:cxn modelId="{D6B4AD5E-DDF7-4E9D-8157-5E04B9D8E3F4}" type="presParOf" srcId="{80CCAA51-0043-4DC1-A5B8-3FA0A87A4BD2}" destId="{F524A84B-FF6E-4C10-8521-E2A743689C57}" srcOrd="10" destOrd="0" presId="urn:microsoft.com/office/officeart/2008/layout/VerticalCurvedList"/>
    <dgm:cxn modelId="{A7FEEA81-3274-4B9C-86C3-AACF828839F7}" type="presParOf" srcId="{F524A84B-FF6E-4C10-8521-E2A743689C57}" destId="{B97FAFC2-E016-496D-9EF1-75DBC78CED5A}" srcOrd="0" destOrd="0" presId="urn:microsoft.com/office/officeart/2008/layout/VerticalCurved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4AD330-078D-417F-ACE6-1285F18D97D4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151E9E7A-96CB-4796-9D6A-E033ACA84457}">
      <dgm:prSet phldrT="[Text]"/>
      <dgm:spPr/>
      <dgm:t>
        <a:bodyPr/>
        <a:lstStyle/>
        <a:p>
          <a:r>
            <a:rPr lang="en-GB" b="1" dirty="0">
              <a:latin typeface="Aptos Display" panose="020B0004020202020204" pitchFamily="34" charset="0"/>
            </a:rPr>
            <a:t>10. BUILD QUALITY AND CUSTOMER SATISFACTION</a:t>
          </a:r>
        </a:p>
      </dgm:t>
    </dgm:pt>
    <dgm:pt modelId="{83F25D26-F97E-4280-A008-3295CA8D6866}" type="parTrans" cxnId="{6218C800-D677-487E-A014-D47652B1E84A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C14548EF-4529-46AB-B209-FA15EFB7EF6D}" type="sibTrans" cxnId="{6218C800-D677-487E-A014-D47652B1E84A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0B682006-D0FA-453F-A480-73F93D18708E}">
      <dgm:prSet phldrT="[Text]"/>
      <dgm:spPr/>
      <dgm:t>
        <a:bodyPr/>
        <a:lstStyle/>
        <a:p>
          <a:r>
            <a:rPr lang="en-GB" b="1" dirty="0">
              <a:latin typeface="Aptos Display" panose="020B0004020202020204" pitchFamily="34" charset="0"/>
            </a:rPr>
            <a:t>11. AFFORDABLE HOUSING CONTRIBUTION</a:t>
          </a:r>
        </a:p>
      </dgm:t>
    </dgm:pt>
    <dgm:pt modelId="{0E8F08D4-C9B9-49C7-A8B7-DFCD4A73BAC0}" type="parTrans" cxnId="{A9ADDE25-5377-48D4-BF80-5EAF0A6328E6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EFF1BE01-0390-4817-A1BC-1B19D8900402}" type="sibTrans" cxnId="{A9ADDE25-5377-48D4-BF80-5EAF0A6328E6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13843B4C-5D8B-4813-999A-D310C363944D}">
      <dgm:prSet phldrT="[Text]"/>
      <dgm:spPr/>
      <dgm:t>
        <a:bodyPr/>
        <a:lstStyle/>
        <a:p>
          <a:r>
            <a:rPr lang="en-US" dirty="0">
              <a:latin typeface="Aptos Display" panose="020B0004020202020204" pitchFamily="34" charset="0"/>
            </a:rPr>
            <a:t>63,605 affordable homes were delivered in England in 2022-23, a 7% increase on the previous year and the highest level of delivery since 2014-15. 58,027 (91%) of these homes were new builds.</a:t>
          </a:r>
          <a:endParaRPr lang="en-GB" dirty="0">
            <a:latin typeface="Aptos Display" panose="020B0004020202020204" pitchFamily="34" charset="0"/>
          </a:endParaRPr>
        </a:p>
      </dgm:t>
    </dgm:pt>
    <dgm:pt modelId="{BDFE91D3-F5B0-431D-9FB8-F5265AE871BD}" type="parTrans" cxnId="{E91AD0A4-23DC-4E63-AC30-578D1C919051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A4B68220-A7B2-4198-B423-D3C413FFBD8D}" type="sibTrans" cxnId="{E91AD0A4-23DC-4E63-AC30-578D1C919051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3D01AB83-E14E-4F84-AAA8-4BA5ABB247ED}">
      <dgm:prSet/>
      <dgm:spPr/>
      <dgm:t>
        <a:bodyPr/>
        <a:lstStyle/>
        <a:p>
          <a:r>
            <a:rPr lang="en-GB" dirty="0">
              <a:latin typeface="Aptos Display" panose="020B0004020202020204" pitchFamily="34" charset="0"/>
            </a:rPr>
            <a:t>More than 90% of new home purchasers would recommend their builder to a friend and 87% were satisfied with the quality of their home, according to the 2024 customer satisfaction survey carried out by HBF. </a:t>
          </a:r>
        </a:p>
      </dgm:t>
    </dgm:pt>
    <dgm:pt modelId="{98CFC762-DCBB-46E8-81A5-B2E167310E34}" type="parTrans" cxnId="{59215841-2E5C-4F05-B3B1-404D09BBA1EB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75EF86BF-8970-40E4-A9B6-B16E6FD5916E}" type="sibTrans" cxnId="{59215841-2E5C-4F05-B3B1-404D09BBA1EB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893828A6-2C1F-4B5D-8CFF-39D16CCBB26B}">
      <dgm:prSet phldrT="[Text]"/>
      <dgm:spPr/>
      <dgm:t>
        <a:bodyPr/>
        <a:lstStyle/>
        <a:p>
          <a:r>
            <a:rPr lang="en-US" dirty="0">
              <a:latin typeface="Aptos Display" panose="020B0004020202020204" pitchFamily="34" charset="0"/>
            </a:rPr>
            <a:t>The home building industry contributes over £7bn towards affordable housing provision, infrastructure and amenity enhancements each year.</a:t>
          </a:r>
          <a:endParaRPr lang="en-GB" dirty="0">
            <a:latin typeface="Aptos Display" panose="020B0004020202020204" pitchFamily="34" charset="0"/>
          </a:endParaRPr>
        </a:p>
      </dgm:t>
    </dgm:pt>
    <dgm:pt modelId="{15466787-3F99-423E-BABB-4F1000F63BEA}" type="parTrans" cxnId="{46A72E62-03AB-4CA6-9B19-B8C030D622D9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11F2A5BE-796E-4B19-906E-8467F15F63F7}" type="sibTrans" cxnId="{46A72E62-03AB-4CA6-9B19-B8C030D622D9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DAD032D8-7BDC-47EC-974C-CCB1C80B40EA}">
      <dgm:prSet phldrT="[Text]"/>
      <dgm:spPr/>
      <dgm:t>
        <a:bodyPr/>
        <a:lstStyle/>
        <a:p>
          <a:r>
            <a:rPr lang="en-US" dirty="0">
              <a:latin typeface="Aptos Display" panose="020B0004020202020204" pitchFamily="34" charset="0"/>
            </a:rPr>
            <a:t>Private sector housing delivery is now responsible for providing a significant proportion of all affordable homes; 47% of all affordable homes delivered in 2022-23 were funded through section 106 agreements. </a:t>
          </a:r>
          <a:endParaRPr lang="en-GB" dirty="0">
            <a:latin typeface="Aptos Display" panose="020B0004020202020204" pitchFamily="34" charset="0"/>
          </a:endParaRPr>
        </a:p>
      </dgm:t>
    </dgm:pt>
    <dgm:pt modelId="{BCA566A9-4BEF-4B7F-ADE0-FF36E2A0AEB8}" type="parTrans" cxnId="{3DD1DD07-46A5-46D9-8949-94857D2B723E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7D63E840-8973-4217-9177-7DC63D0A769B}" type="sibTrans" cxnId="{3DD1DD07-46A5-46D9-8949-94857D2B723E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C793C0DB-3DEC-489D-A2BA-2CC18F682B2D}">
      <dgm:prSet/>
      <dgm:spPr/>
      <dgm:t>
        <a:bodyPr/>
        <a:lstStyle/>
        <a:p>
          <a:r>
            <a:rPr lang="en-GB" dirty="0">
              <a:latin typeface="Aptos Display" panose="020B0004020202020204" pitchFamily="34" charset="0"/>
            </a:rPr>
            <a:t> In the 2022/23 survey year, 85% were satisfied with the service provided during the buying process. The survey response rate is very strong for a mixed-method survey design and compares very well with other consumer surveys.</a:t>
          </a:r>
        </a:p>
      </dgm:t>
    </dgm:pt>
    <dgm:pt modelId="{23556EFF-C7B7-41BD-B667-5ADD7CBE9A9A}" type="parTrans" cxnId="{603C508F-40B1-40BA-B502-6139A8D1199C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A23F6167-EB6E-474A-849F-BB0FDF1536A9}" type="sibTrans" cxnId="{603C508F-40B1-40BA-B502-6139A8D1199C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5F0AED7E-DC9F-4988-8C73-41DC1F063CB3}">
      <dgm:prSet phldrT="[Text]"/>
      <dgm:spPr/>
      <dgm:t>
        <a:bodyPr/>
        <a:lstStyle/>
        <a:p>
          <a:r>
            <a:rPr lang="en-GB" b="1" dirty="0">
              <a:latin typeface="Aptos Display" panose="020B0004020202020204" pitchFamily="34" charset="0"/>
            </a:rPr>
            <a:t>12. NATURAL ENGLAND INTERVENTIONS</a:t>
          </a:r>
          <a:endParaRPr lang="en-GB" dirty="0">
            <a:latin typeface="Aptos Display" panose="020B0004020202020204" pitchFamily="34" charset="0"/>
          </a:endParaRPr>
        </a:p>
      </dgm:t>
    </dgm:pt>
    <dgm:pt modelId="{16EE550E-13FC-49A7-8462-325D94F16DAC}" type="parTrans" cxnId="{311601AF-8E5E-48D2-82AB-40E356043773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2122C9AA-B51D-4BBE-A586-6168C76482E9}" type="sibTrans" cxnId="{311601AF-8E5E-48D2-82AB-40E356043773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7028C901-3E1C-427F-9959-2C0AD82E1914}">
      <dgm:prSet phldrT="[Text]"/>
      <dgm:spPr/>
      <dgm:t>
        <a:bodyPr/>
        <a:lstStyle/>
        <a:p>
          <a:pPr>
            <a:buChar char="•"/>
          </a:pPr>
          <a:r>
            <a:rPr lang="en-GB" b="0" dirty="0">
              <a:latin typeface="Aptos Display" panose="020B0004020202020204" pitchFamily="34" charset="0"/>
              <a:ea typeface="+mn-ea"/>
              <a:cs typeface="+mn-cs"/>
            </a:rPr>
            <a:t>Natural England's nutrient neutrality advice is holding up around 160,000 homes.</a:t>
          </a:r>
          <a:endParaRPr lang="en-GB" b="0" dirty="0">
            <a:latin typeface="Aptos Display" panose="020B0004020202020204" pitchFamily="34" charset="0"/>
          </a:endParaRPr>
        </a:p>
      </dgm:t>
    </dgm:pt>
    <dgm:pt modelId="{EA88084B-7F8D-42FB-92E6-B95E0577A386}" type="parTrans" cxnId="{F064ECA1-60D4-46B8-BC31-049DB5CE034C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336BFBC2-BE38-4C2D-B70E-FAE316CE840F}" type="sibTrans" cxnId="{F064ECA1-60D4-46B8-BC31-049DB5CE034C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8C50981F-675F-4084-97BA-9A46C7BAB38E}">
      <dgm:prSet phldrT="[Text]"/>
      <dgm:spPr/>
      <dgm:t>
        <a:bodyPr/>
        <a:lstStyle/>
        <a:p>
          <a:r>
            <a:rPr lang="en-GB" b="0" dirty="0">
              <a:latin typeface="Aptos Display" panose="020B0004020202020204" pitchFamily="34" charset="0"/>
            </a:rPr>
            <a:t>Occupants of new homes contribute less than 1 per cent to nutrient emissions flowing into waterways via the sewerage system each year.</a:t>
          </a:r>
        </a:p>
      </dgm:t>
    </dgm:pt>
    <dgm:pt modelId="{4B14345E-FEBB-4368-9982-572EB29C9843}" type="parTrans" cxnId="{61474E08-AC82-42E1-BD1D-4D19DAA0B6A6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96832446-89EE-480C-B37A-AABBA22FAC1A}" type="sibTrans" cxnId="{61474E08-AC82-42E1-BD1D-4D19DAA0B6A6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4BC8D34D-9C98-4D2A-A765-8A9950D144C2}">
      <dgm:prSet/>
      <dgm:spPr/>
      <dgm:t>
        <a:bodyPr/>
        <a:lstStyle/>
        <a:p>
          <a:r>
            <a:rPr lang="en-GB" b="0" dirty="0">
              <a:latin typeface="Aptos Display" panose="020B0004020202020204" pitchFamily="34" charset="0"/>
            </a:rPr>
            <a:t>The agricultural sector is responsible for around 70 per cent of nitrogen pollution entering waterways.</a:t>
          </a:r>
        </a:p>
      </dgm:t>
    </dgm:pt>
    <dgm:pt modelId="{752E09B6-47D1-4975-B4E6-C51171E31B3D}" type="parTrans" cxnId="{56347D1A-CA3C-4ECD-85B9-E331798D710F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7FFAA464-3620-4B12-ADCA-E7BB05E4CC18}" type="sibTrans" cxnId="{56347D1A-CA3C-4ECD-85B9-E331798D710F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6B86DC4E-87DF-4A20-863A-4767EB46F542}" type="pres">
      <dgm:prSet presAssocID="{DA4AD330-078D-417F-ACE6-1285F18D97D4}" presName="linear" presStyleCnt="0">
        <dgm:presLayoutVars>
          <dgm:animLvl val="lvl"/>
          <dgm:resizeHandles val="exact"/>
        </dgm:presLayoutVars>
      </dgm:prSet>
      <dgm:spPr/>
    </dgm:pt>
    <dgm:pt modelId="{8E3A47F1-F57E-4B68-B6BA-C4BB9A61FBAB}" type="pres">
      <dgm:prSet presAssocID="{151E9E7A-96CB-4796-9D6A-E033ACA8445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7E040C2-6C27-44BB-B42F-91C34887FEC0}" type="pres">
      <dgm:prSet presAssocID="{151E9E7A-96CB-4796-9D6A-E033ACA84457}" presName="childText" presStyleLbl="revTx" presStyleIdx="0" presStyleCnt="3">
        <dgm:presLayoutVars>
          <dgm:bulletEnabled val="1"/>
        </dgm:presLayoutVars>
      </dgm:prSet>
      <dgm:spPr/>
    </dgm:pt>
    <dgm:pt modelId="{DD63BCFF-2B5B-4145-970C-BC4A525FA3A2}" type="pres">
      <dgm:prSet presAssocID="{0B682006-D0FA-453F-A480-73F93D18708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FD6A686-17DF-48EE-A131-930DF787C63E}" type="pres">
      <dgm:prSet presAssocID="{0B682006-D0FA-453F-A480-73F93D18708E}" presName="childText" presStyleLbl="revTx" presStyleIdx="1" presStyleCnt="3">
        <dgm:presLayoutVars>
          <dgm:bulletEnabled val="1"/>
        </dgm:presLayoutVars>
      </dgm:prSet>
      <dgm:spPr/>
    </dgm:pt>
    <dgm:pt modelId="{91B7184F-04E3-4E6D-9E02-34681F976D8E}" type="pres">
      <dgm:prSet presAssocID="{5F0AED7E-DC9F-4988-8C73-41DC1F063CB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73B7F8EA-9EC5-41C4-AE02-6D0AAF52F37E}" type="pres">
      <dgm:prSet presAssocID="{5F0AED7E-DC9F-4988-8C73-41DC1F063CB3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6218C800-D677-487E-A014-D47652B1E84A}" srcId="{DA4AD330-078D-417F-ACE6-1285F18D97D4}" destId="{151E9E7A-96CB-4796-9D6A-E033ACA84457}" srcOrd="0" destOrd="0" parTransId="{83F25D26-F97E-4280-A008-3295CA8D6866}" sibTransId="{C14548EF-4529-46AB-B209-FA15EFB7EF6D}"/>
    <dgm:cxn modelId="{19F50203-2923-4DD4-9D2E-DD35AB4C1F47}" type="presOf" srcId="{893828A6-2C1F-4B5D-8CFF-39D16CCBB26B}" destId="{4FD6A686-17DF-48EE-A131-930DF787C63E}" srcOrd="0" destOrd="2" presId="urn:microsoft.com/office/officeart/2005/8/layout/vList2"/>
    <dgm:cxn modelId="{3DD1DD07-46A5-46D9-8949-94857D2B723E}" srcId="{0B682006-D0FA-453F-A480-73F93D18708E}" destId="{DAD032D8-7BDC-47EC-974C-CCB1C80B40EA}" srcOrd="1" destOrd="0" parTransId="{BCA566A9-4BEF-4B7F-ADE0-FF36E2A0AEB8}" sibTransId="{7D63E840-8973-4217-9177-7DC63D0A769B}"/>
    <dgm:cxn modelId="{61474E08-AC82-42E1-BD1D-4D19DAA0B6A6}" srcId="{5F0AED7E-DC9F-4988-8C73-41DC1F063CB3}" destId="{8C50981F-675F-4084-97BA-9A46C7BAB38E}" srcOrd="1" destOrd="0" parTransId="{4B14345E-FEBB-4368-9982-572EB29C9843}" sibTransId="{96832446-89EE-480C-B37A-AABBA22FAC1A}"/>
    <dgm:cxn modelId="{F0A5BB14-07E5-4A8D-97B7-9C099CBF5A33}" type="presOf" srcId="{0B682006-D0FA-453F-A480-73F93D18708E}" destId="{DD63BCFF-2B5B-4145-970C-BC4A525FA3A2}" srcOrd="0" destOrd="0" presId="urn:microsoft.com/office/officeart/2005/8/layout/vList2"/>
    <dgm:cxn modelId="{56347D1A-CA3C-4ECD-85B9-E331798D710F}" srcId="{5F0AED7E-DC9F-4988-8C73-41DC1F063CB3}" destId="{4BC8D34D-9C98-4D2A-A765-8A9950D144C2}" srcOrd="2" destOrd="0" parTransId="{752E09B6-47D1-4975-B4E6-C51171E31B3D}" sibTransId="{7FFAA464-3620-4B12-ADCA-E7BB05E4CC18}"/>
    <dgm:cxn modelId="{77D0DB1C-8439-4904-A4FB-660FD658B964}" type="presOf" srcId="{DA4AD330-078D-417F-ACE6-1285F18D97D4}" destId="{6B86DC4E-87DF-4A20-863A-4767EB46F542}" srcOrd="0" destOrd="0" presId="urn:microsoft.com/office/officeart/2005/8/layout/vList2"/>
    <dgm:cxn modelId="{2728BB21-49C7-43C8-BB65-F6E73CFC5277}" type="presOf" srcId="{8C50981F-675F-4084-97BA-9A46C7BAB38E}" destId="{73B7F8EA-9EC5-41C4-AE02-6D0AAF52F37E}" srcOrd="0" destOrd="1" presId="urn:microsoft.com/office/officeart/2005/8/layout/vList2"/>
    <dgm:cxn modelId="{A9ADDE25-5377-48D4-BF80-5EAF0A6328E6}" srcId="{DA4AD330-078D-417F-ACE6-1285F18D97D4}" destId="{0B682006-D0FA-453F-A480-73F93D18708E}" srcOrd="1" destOrd="0" parTransId="{0E8F08D4-C9B9-49C7-A8B7-DFCD4A73BAC0}" sibTransId="{EFF1BE01-0390-4817-A1BC-1B19D8900402}"/>
    <dgm:cxn modelId="{F0F1035D-A6D1-484E-9849-8734B8734284}" type="presOf" srcId="{DAD032D8-7BDC-47EC-974C-CCB1C80B40EA}" destId="{4FD6A686-17DF-48EE-A131-930DF787C63E}" srcOrd="0" destOrd="1" presId="urn:microsoft.com/office/officeart/2005/8/layout/vList2"/>
    <dgm:cxn modelId="{59215841-2E5C-4F05-B3B1-404D09BBA1EB}" srcId="{151E9E7A-96CB-4796-9D6A-E033ACA84457}" destId="{3D01AB83-E14E-4F84-AAA8-4BA5ABB247ED}" srcOrd="0" destOrd="0" parTransId="{98CFC762-DCBB-46E8-81A5-B2E167310E34}" sibTransId="{75EF86BF-8970-40E4-A9B6-B16E6FD5916E}"/>
    <dgm:cxn modelId="{46A72E62-03AB-4CA6-9B19-B8C030D622D9}" srcId="{0B682006-D0FA-453F-A480-73F93D18708E}" destId="{893828A6-2C1F-4B5D-8CFF-39D16CCBB26B}" srcOrd="2" destOrd="0" parTransId="{15466787-3F99-423E-BABB-4F1000F63BEA}" sibTransId="{11F2A5BE-796E-4B19-906E-8467F15F63F7}"/>
    <dgm:cxn modelId="{494B027E-3B94-46E6-B88B-2634F88573E7}" type="presOf" srcId="{5F0AED7E-DC9F-4988-8C73-41DC1F063CB3}" destId="{91B7184F-04E3-4E6D-9E02-34681F976D8E}" srcOrd="0" destOrd="0" presId="urn:microsoft.com/office/officeart/2005/8/layout/vList2"/>
    <dgm:cxn modelId="{718F9D7F-45FD-439A-9EBC-8B5A5A34D26A}" type="presOf" srcId="{151E9E7A-96CB-4796-9D6A-E033ACA84457}" destId="{8E3A47F1-F57E-4B68-B6BA-C4BB9A61FBAB}" srcOrd="0" destOrd="0" presId="urn:microsoft.com/office/officeart/2005/8/layout/vList2"/>
    <dgm:cxn modelId="{603C508F-40B1-40BA-B502-6139A8D1199C}" srcId="{151E9E7A-96CB-4796-9D6A-E033ACA84457}" destId="{C793C0DB-3DEC-489D-A2BA-2CC18F682B2D}" srcOrd="1" destOrd="0" parTransId="{23556EFF-C7B7-41BD-B667-5ADD7CBE9A9A}" sibTransId="{A23F6167-EB6E-474A-849F-BB0FDF1536A9}"/>
    <dgm:cxn modelId="{64E31092-2292-4D46-87C2-4256DBEEC3E8}" type="presOf" srcId="{13843B4C-5D8B-4813-999A-D310C363944D}" destId="{4FD6A686-17DF-48EE-A131-930DF787C63E}" srcOrd="0" destOrd="0" presId="urn:microsoft.com/office/officeart/2005/8/layout/vList2"/>
    <dgm:cxn modelId="{F064ECA1-60D4-46B8-BC31-049DB5CE034C}" srcId="{5F0AED7E-DC9F-4988-8C73-41DC1F063CB3}" destId="{7028C901-3E1C-427F-9959-2C0AD82E1914}" srcOrd="0" destOrd="0" parTransId="{EA88084B-7F8D-42FB-92E6-B95E0577A386}" sibTransId="{336BFBC2-BE38-4C2D-B70E-FAE316CE840F}"/>
    <dgm:cxn modelId="{E91AD0A4-23DC-4E63-AC30-578D1C919051}" srcId="{0B682006-D0FA-453F-A480-73F93D18708E}" destId="{13843B4C-5D8B-4813-999A-D310C363944D}" srcOrd="0" destOrd="0" parTransId="{BDFE91D3-F5B0-431D-9FB8-F5265AE871BD}" sibTransId="{A4B68220-A7B2-4198-B423-D3C413FFBD8D}"/>
    <dgm:cxn modelId="{F5134DAB-7D3A-4DDE-A4CF-2E5054060511}" type="presOf" srcId="{7028C901-3E1C-427F-9959-2C0AD82E1914}" destId="{73B7F8EA-9EC5-41C4-AE02-6D0AAF52F37E}" srcOrd="0" destOrd="0" presId="urn:microsoft.com/office/officeart/2005/8/layout/vList2"/>
    <dgm:cxn modelId="{311601AF-8E5E-48D2-82AB-40E356043773}" srcId="{DA4AD330-078D-417F-ACE6-1285F18D97D4}" destId="{5F0AED7E-DC9F-4988-8C73-41DC1F063CB3}" srcOrd="2" destOrd="0" parTransId="{16EE550E-13FC-49A7-8462-325D94F16DAC}" sibTransId="{2122C9AA-B51D-4BBE-A586-6168C76482E9}"/>
    <dgm:cxn modelId="{70C339CC-DD61-42B4-91F2-B7D39FAED7E9}" type="presOf" srcId="{4BC8D34D-9C98-4D2A-A765-8A9950D144C2}" destId="{73B7F8EA-9EC5-41C4-AE02-6D0AAF52F37E}" srcOrd="0" destOrd="2" presId="urn:microsoft.com/office/officeart/2005/8/layout/vList2"/>
    <dgm:cxn modelId="{B724C4CC-4A56-432B-B14D-742D06B815D5}" type="presOf" srcId="{3D01AB83-E14E-4F84-AAA8-4BA5ABB247ED}" destId="{B7E040C2-6C27-44BB-B42F-91C34887FEC0}" srcOrd="0" destOrd="0" presId="urn:microsoft.com/office/officeart/2005/8/layout/vList2"/>
    <dgm:cxn modelId="{A00278CF-0BC8-4D78-B7C0-838636586EF1}" type="presOf" srcId="{C793C0DB-3DEC-489D-A2BA-2CC18F682B2D}" destId="{B7E040C2-6C27-44BB-B42F-91C34887FEC0}" srcOrd="0" destOrd="1" presId="urn:microsoft.com/office/officeart/2005/8/layout/vList2"/>
    <dgm:cxn modelId="{5DE04BA2-E11E-4508-8FFE-0EC7BB2C86D8}" type="presParOf" srcId="{6B86DC4E-87DF-4A20-863A-4767EB46F542}" destId="{8E3A47F1-F57E-4B68-B6BA-C4BB9A61FBAB}" srcOrd="0" destOrd="0" presId="urn:microsoft.com/office/officeart/2005/8/layout/vList2"/>
    <dgm:cxn modelId="{BBAB4959-04EE-44FB-B19B-C21DE5602139}" type="presParOf" srcId="{6B86DC4E-87DF-4A20-863A-4767EB46F542}" destId="{B7E040C2-6C27-44BB-B42F-91C34887FEC0}" srcOrd="1" destOrd="0" presId="urn:microsoft.com/office/officeart/2005/8/layout/vList2"/>
    <dgm:cxn modelId="{D5C7B310-7D6E-4EF9-8D63-23B1F60E4FCA}" type="presParOf" srcId="{6B86DC4E-87DF-4A20-863A-4767EB46F542}" destId="{DD63BCFF-2B5B-4145-970C-BC4A525FA3A2}" srcOrd="2" destOrd="0" presId="urn:microsoft.com/office/officeart/2005/8/layout/vList2"/>
    <dgm:cxn modelId="{477D9162-C7E5-48F0-A197-FCC6222FC514}" type="presParOf" srcId="{6B86DC4E-87DF-4A20-863A-4767EB46F542}" destId="{4FD6A686-17DF-48EE-A131-930DF787C63E}" srcOrd="3" destOrd="0" presId="urn:microsoft.com/office/officeart/2005/8/layout/vList2"/>
    <dgm:cxn modelId="{50D3A368-449A-4731-9F90-142D84B27239}" type="presParOf" srcId="{6B86DC4E-87DF-4A20-863A-4767EB46F542}" destId="{91B7184F-04E3-4E6D-9E02-34681F976D8E}" srcOrd="4" destOrd="0" presId="urn:microsoft.com/office/officeart/2005/8/layout/vList2"/>
    <dgm:cxn modelId="{FBF0AF76-AE41-4BB6-AA0F-304C03F1E8DB}" type="presParOf" srcId="{6B86DC4E-87DF-4A20-863A-4767EB46F542}" destId="{73B7F8EA-9EC5-41C4-AE02-6D0AAF52F37E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5C9080-ACEF-4FB8-9325-DA5C352A001B}">
      <dsp:nvSpPr>
        <dsp:cNvPr id="0" name=""/>
        <dsp:cNvSpPr/>
      </dsp:nvSpPr>
      <dsp:spPr>
        <a:xfrm>
          <a:off x="0" y="1552"/>
          <a:ext cx="3753472" cy="0"/>
        </a:xfrm>
        <a:prstGeom prst="lin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014D96-CE65-4A3E-80F1-C7694C4F5563}">
      <dsp:nvSpPr>
        <dsp:cNvPr id="0" name=""/>
        <dsp:cNvSpPr/>
      </dsp:nvSpPr>
      <dsp:spPr>
        <a:xfrm>
          <a:off x="0" y="1552"/>
          <a:ext cx="3753472" cy="6905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Aptos Display" panose="020B0004020202020204" pitchFamily="34" charset="0"/>
            </a:rPr>
            <a:t>There were 234,400 net additions in 2022-23, down 70 dwellings on 2021-22</a:t>
          </a:r>
        </a:p>
      </dsp:txBody>
      <dsp:txXfrm>
        <a:off x="0" y="1552"/>
        <a:ext cx="3753472" cy="690553"/>
      </dsp:txXfrm>
    </dsp:sp>
    <dsp:sp modelId="{8DCF101E-C1FB-4D71-9734-958FE50A4973}">
      <dsp:nvSpPr>
        <dsp:cNvPr id="0" name=""/>
        <dsp:cNvSpPr/>
      </dsp:nvSpPr>
      <dsp:spPr>
        <a:xfrm>
          <a:off x="0" y="692105"/>
          <a:ext cx="3753472" cy="0"/>
        </a:xfrm>
        <a:prstGeom prst="line">
          <a:avLst/>
        </a:prstGeom>
        <a:solidFill>
          <a:schemeClr val="accent1">
            <a:shade val="80000"/>
            <a:hueOff val="17260"/>
            <a:satOff val="-1691"/>
            <a:lumOff val="6471"/>
            <a:alphaOff val="0"/>
          </a:schemeClr>
        </a:solidFill>
        <a:ln w="10795" cap="flat" cmpd="sng" algn="ctr">
          <a:solidFill>
            <a:schemeClr val="accent1">
              <a:shade val="80000"/>
              <a:hueOff val="17260"/>
              <a:satOff val="-1691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E5F959-DA31-4739-A1B2-B3B8C14242BB}">
      <dsp:nvSpPr>
        <dsp:cNvPr id="0" name=""/>
        <dsp:cNvSpPr/>
      </dsp:nvSpPr>
      <dsp:spPr>
        <a:xfrm>
          <a:off x="0" y="692105"/>
          <a:ext cx="3753472" cy="6905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Aptos Display" panose="020B0004020202020204" pitchFamily="34" charset="0"/>
            </a:rPr>
            <a:t>Housing supply in England  is now up 79% on the 2012-13 trough, when supply fell to 130,610 net additions</a:t>
          </a:r>
        </a:p>
      </dsp:txBody>
      <dsp:txXfrm>
        <a:off x="0" y="692105"/>
        <a:ext cx="3753472" cy="690553"/>
      </dsp:txXfrm>
    </dsp:sp>
    <dsp:sp modelId="{E1CFAFDB-22C0-406D-91D2-FD00CC01C048}">
      <dsp:nvSpPr>
        <dsp:cNvPr id="0" name=""/>
        <dsp:cNvSpPr/>
      </dsp:nvSpPr>
      <dsp:spPr>
        <a:xfrm>
          <a:off x="0" y="1382658"/>
          <a:ext cx="3753472" cy="0"/>
        </a:xfrm>
        <a:prstGeom prst="line">
          <a:avLst/>
        </a:prstGeom>
        <a:solidFill>
          <a:schemeClr val="accent1">
            <a:shade val="80000"/>
            <a:hueOff val="34521"/>
            <a:satOff val="-3382"/>
            <a:lumOff val="12942"/>
            <a:alphaOff val="0"/>
          </a:schemeClr>
        </a:solidFill>
        <a:ln w="10795" cap="flat" cmpd="sng" algn="ctr">
          <a:solidFill>
            <a:schemeClr val="accent1">
              <a:shade val="80000"/>
              <a:hueOff val="34521"/>
              <a:satOff val="-3382"/>
              <a:lumOff val="129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DF75EF-1C94-455E-B585-8100286501C2}">
      <dsp:nvSpPr>
        <dsp:cNvPr id="0" name=""/>
        <dsp:cNvSpPr/>
      </dsp:nvSpPr>
      <dsp:spPr>
        <a:xfrm>
          <a:off x="0" y="1382658"/>
          <a:ext cx="3753472" cy="6905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Aptos Display" panose="020B0004020202020204" pitchFamily="34" charset="0"/>
            </a:rPr>
            <a:t>There were 212,570 new build completions in 2022/23 - a year-on-year increase of 9.5%</a:t>
          </a:r>
        </a:p>
      </dsp:txBody>
      <dsp:txXfrm>
        <a:off x="0" y="1382658"/>
        <a:ext cx="3753472" cy="690553"/>
      </dsp:txXfrm>
    </dsp:sp>
    <dsp:sp modelId="{4F5B72B0-3652-44B2-9CE0-96505C47B10F}">
      <dsp:nvSpPr>
        <dsp:cNvPr id="0" name=""/>
        <dsp:cNvSpPr/>
      </dsp:nvSpPr>
      <dsp:spPr>
        <a:xfrm>
          <a:off x="0" y="2073211"/>
          <a:ext cx="3753472" cy="0"/>
        </a:xfrm>
        <a:prstGeom prst="line">
          <a:avLst/>
        </a:prstGeom>
        <a:solidFill>
          <a:schemeClr val="accent1">
            <a:shade val="80000"/>
            <a:hueOff val="51781"/>
            <a:satOff val="-5073"/>
            <a:lumOff val="19413"/>
            <a:alphaOff val="0"/>
          </a:schemeClr>
        </a:solidFill>
        <a:ln w="10795" cap="flat" cmpd="sng" algn="ctr">
          <a:solidFill>
            <a:schemeClr val="accent1">
              <a:shade val="80000"/>
              <a:hueOff val="51781"/>
              <a:satOff val="-5073"/>
              <a:lumOff val="1941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5A538C-0233-4B43-B7C4-DAB2271E5B99}">
      <dsp:nvSpPr>
        <dsp:cNvPr id="0" name=""/>
        <dsp:cNvSpPr/>
      </dsp:nvSpPr>
      <dsp:spPr>
        <a:xfrm>
          <a:off x="0" y="2073211"/>
          <a:ext cx="3753472" cy="6905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Aptos Display" panose="020B0004020202020204" pitchFamily="34" charset="0"/>
            </a:rPr>
            <a:t>22,160 additional dwellings resulted from a change of use in 2022-23, while there were 5,470 demolitions</a:t>
          </a:r>
        </a:p>
      </dsp:txBody>
      <dsp:txXfrm>
        <a:off x="0" y="2073211"/>
        <a:ext cx="3753472" cy="690553"/>
      </dsp:txXfrm>
    </dsp:sp>
    <dsp:sp modelId="{94330B95-47CC-4AB7-ADB7-7AF48A89E514}">
      <dsp:nvSpPr>
        <dsp:cNvPr id="0" name=""/>
        <dsp:cNvSpPr/>
      </dsp:nvSpPr>
      <dsp:spPr>
        <a:xfrm>
          <a:off x="0" y="2763765"/>
          <a:ext cx="3753472" cy="0"/>
        </a:xfrm>
        <a:prstGeom prst="line">
          <a:avLst/>
        </a:prstGeom>
        <a:solidFill>
          <a:schemeClr val="accent1">
            <a:shade val="80000"/>
            <a:hueOff val="69042"/>
            <a:satOff val="-6764"/>
            <a:lumOff val="25884"/>
            <a:alphaOff val="0"/>
          </a:schemeClr>
        </a:solidFill>
        <a:ln w="10795" cap="flat" cmpd="sng" algn="ctr">
          <a:solidFill>
            <a:schemeClr val="accent1">
              <a:shade val="80000"/>
              <a:hueOff val="69042"/>
              <a:satOff val="-6764"/>
              <a:lumOff val="258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331FA9-7AE7-4245-858B-3D5252F4F9FC}">
      <dsp:nvSpPr>
        <dsp:cNvPr id="0" name=""/>
        <dsp:cNvSpPr/>
      </dsp:nvSpPr>
      <dsp:spPr>
        <a:xfrm>
          <a:off x="0" y="2763765"/>
          <a:ext cx="3749806" cy="1136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Aptos Display" panose="020B0004020202020204" pitchFamily="34" charset="0"/>
            </a:rPr>
            <a:t>Record-breaking net supply of 320,000 homes per year – nearly 100,000 more than current delivery – would be required for England to provide homes for its population in line with the benchmark for developed nations worldwide, the OECD</a:t>
          </a:r>
        </a:p>
      </dsp:txBody>
      <dsp:txXfrm>
        <a:off x="0" y="2763765"/>
        <a:ext cx="3749806" cy="11360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8A23B2-4553-4AB0-BD9B-39D386EE4BB5}">
      <dsp:nvSpPr>
        <dsp:cNvPr id="0" name=""/>
        <dsp:cNvSpPr/>
      </dsp:nvSpPr>
      <dsp:spPr>
        <a:xfrm>
          <a:off x="-4395701" y="-674210"/>
          <a:ext cx="5236852" cy="5236852"/>
        </a:xfrm>
        <a:prstGeom prst="blockArc">
          <a:avLst>
            <a:gd name="adj1" fmla="val 18900000"/>
            <a:gd name="adj2" fmla="val 2700000"/>
            <a:gd name="adj3" fmla="val 412"/>
          </a:avLst>
        </a:prstGeom>
        <a:noFill/>
        <a:ln w="1079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EE1AD1-0E16-4E8B-B46A-02EEAA0698B3}">
      <dsp:nvSpPr>
        <dsp:cNvPr id="0" name=""/>
        <dsp:cNvSpPr/>
      </dsp:nvSpPr>
      <dsp:spPr>
        <a:xfrm>
          <a:off x="368314" y="242949"/>
          <a:ext cx="7569927" cy="4862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929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Aptos Display" panose="020B0004020202020204" pitchFamily="34" charset="0"/>
            </a:rPr>
            <a:t>Supported almost 750,000 jobs, and generated over £40 billion of economic activity</a:t>
          </a:r>
        </a:p>
      </dsp:txBody>
      <dsp:txXfrm>
        <a:off x="368314" y="242949"/>
        <a:ext cx="7569927" cy="486209"/>
      </dsp:txXfrm>
    </dsp:sp>
    <dsp:sp modelId="{2DABE4A7-F609-4026-97E0-57B6366646FC}">
      <dsp:nvSpPr>
        <dsp:cNvPr id="0" name=""/>
        <dsp:cNvSpPr/>
      </dsp:nvSpPr>
      <dsp:spPr>
        <a:xfrm>
          <a:off x="64433" y="182173"/>
          <a:ext cx="607761" cy="6077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F7AB09-2D58-4EE2-80E7-3931D2404C65}">
      <dsp:nvSpPr>
        <dsp:cNvPr id="0" name=""/>
        <dsp:cNvSpPr/>
      </dsp:nvSpPr>
      <dsp:spPr>
        <a:xfrm>
          <a:off x="716718" y="972030"/>
          <a:ext cx="7221524" cy="4862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929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Aptos Display" panose="020B0004020202020204" pitchFamily="34" charset="0"/>
            </a:rPr>
            <a:t>Generated £2.9bn in tax and £271 million in council tax </a:t>
          </a:r>
        </a:p>
      </dsp:txBody>
      <dsp:txXfrm>
        <a:off x="716718" y="972030"/>
        <a:ext cx="7221524" cy="486209"/>
      </dsp:txXfrm>
    </dsp:sp>
    <dsp:sp modelId="{0C3E0648-6424-4DD7-8ACE-DD56F9A2E32A}">
      <dsp:nvSpPr>
        <dsp:cNvPr id="0" name=""/>
        <dsp:cNvSpPr/>
      </dsp:nvSpPr>
      <dsp:spPr>
        <a:xfrm>
          <a:off x="412837" y="911254"/>
          <a:ext cx="607761" cy="6077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D2A51B-C826-48A6-84E9-0CABB7940339}">
      <dsp:nvSpPr>
        <dsp:cNvPr id="0" name=""/>
        <dsp:cNvSpPr/>
      </dsp:nvSpPr>
      <dsp:spPr>
        <a:xfrm>
          <a:off x="823650" y="1701111"/>
          <a:ext cx="7114592" cy="4862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929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Aptos Display" panose="020B0004020202020204" pitchFamily="34" charset="0"/>
            </a:rPr>
            <a:t>Enabled £6.3bn of spending in local shops </a:t>
          </a:r>
        </a:p>
      </dsp:txBody>
      <dsp:txXfrm>
        <a:off x="823650" y="1701111"/>
        <a:ext cx="7114592" cy="486209"/>
      </dsp:txXfrm>
    </dsp:sp>
    <dsp:sp modelId="{1DBDF50F-7A1C-49CA-AED9-717E56BDCBBF}">
      <dsp:nvSpPr>
        <dsp:cNvPr id="0" name=""/>
        <dsp:cNvSpPr/>
      </dsp:nvSpPr>
      <dsp:spPr>
        <a:xfrm>
          <a:off x="519769" y="1640335"/>
          <a:ext cx="607761" cy="6077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C44FE4-B4CB-4FB4-94A4-269D5989834A}">
      <dsp:nvSpPr>
        <dsp:cNvPr id="0" name=""/>
        <dsp:cNvSpPr/>
      </dsp:nvSpPr>
      <dsp:spPr>
        <a:xfrm>
          <a:off x="716718" y="2430192"/>
          <a:ext cx="7221524" cy="4862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929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Aptos Display" panose="020B0004020202020204" pitchFamily="34" charset="0"/>
            </a:rPr>
            <a:t>Led to investments of £6.7bn in affordable housing, £71m in open spaces and £193m in new and improved schools </a:t>
          </a:r>
        </a:p>
      </dsp:txBody>
      <dsp:txXfrm>
        <a:off x="716718" y="2430192"/>
        <a:ext cx="7221524" cy="486209"/>
      </dsp:txXfrm>
    </dsp:sp>
    <dsp:sp modelId="{5518348E-E228-4199-A6F5-019AB67C6C69}">
      <dsp:nvSpPr>
        <dsp:cNvPr id="0" name=""/>
        <dsp:cNvSpPr/>
      </dsp:nvSpPr>
      <dsp:spPr>
        <a:xfrm>
          <a:off x="412837" y="2369416"/>
          <a:ext cx="607761" cy="6077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03E05E-09D3-4A82-847E-7B06056DF234}">
      <dsp:nvSpPr>
        <dsp:cNvPr id="0" name=""/>
        <dsp:cNvSpPr/>
      </dsp:nvSpPr>
      <dsp:spPr>
        <a:xfrm>
          <a:off x="368314" y="3159273"/>
          <a:ext cx="7569927" cy="4862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929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Aptos Display" panose="020B0004020202020204" pitchFamily="34" charset="0"/>
            </a:rPr>
            <a:t>Enabled a £12.5bn spend on industry suppliers </a:t>
          </a:r>
        </a:p>
      </dsp:txBody>
      <dsp:txXfrm>
        <a:off x="368314" y="3159273"/>
        <a:ext cx="7569927" cy="486209"/>
      </dsp:txXfrm>
    </dsp:sp>
    <dsp:sp modelId="{B97FAFC2-E016-496D-9EF1-75DBC78CED5A}">
      <dsp:nvSpPr>
        <dsp:cNvPr id="0" name=""/>
        <dsp:cNvSpPr/>
      </dsp:nvSpPr>
      <dsp:spPr>
        <a:xfrm>
          <a:off x="64433" y="3098497"/>
          <a:ext cx="607761" cy="6077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3A47F1-F57E-4B68-B6BA-C4BB9A61FBAB}">
      <dsp:nvSpPr>
        <dsp:cNvPr id="0" name=""/>
        <dsp:cNvSpPr/>
      </dsp:nvSpPr>
      <dsp:spPr>
        <a:xfrm>
          <a:off x="0" y="129472"/>
          <a:ext cx="7920806" cy="41769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>
              <a:latin typeface="Aptos Display" panose="020B0004020202020204" pitchFamily="34" charset="0"/>
            </a:rPr>
            <a:t>10. BUILD QUALITY AND CUSTOMER SATISFACTION</a:t>
          </a:r>
        </a:p>
      </dsp:txBody>
      <dsp:txXfrm>
        <a:off x="20390" y="149862"/>
        <a:ext cx="7880026" cy="376910"/>
      </dsp:txXfrm>
    </dsp:sp>
    <dsp:sp modelId="{B7E040C2-6C27-44BB-B42F-91C34887FEC0}">
      <dsp:nvSpPr>
        <dsp:cNvPr id="0" name=""/>
        <dsp:cNvSpPr/>
      </dsp:nvSpPr>
      <dsp:spPr>
        <a:xfrm>
          <a:off x="0" y="547162"/>
          <a:ext cx="7920806" cy="1002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86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300" kern="1200" dirty="0">
              <a:latin typeface="Aptos Display" panose="020B0004020202020204" pitchFamily="34" charset="0"/>
            </a:rPr>
            <a:t>More than 90% of new home purchasers would recommend their builder to a friend and 87% were satisfied with the quality of their home, according to the 2024 customer satisfaction survey carried out by HBF.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300" kern="1200" dirty="0">
              <a:latin typeface="Aptos Display" panose="020B0004020202020204" pitchFamily="34" charset="0"/>
            </a:rPr>
            <a:t> In the 2022/23 survey year, 85% were satisfied with the service provided during the buying process. The survey response rate is very strong for a mixed-method survey design and compares very well with other consumer surveys.</a:t>
          </a:r>
        </a:p>
      </dsp:txBody>
      <dsp:txXfrm>
        <a:off x="0" y="547162"/>
        <a:ext cx="7920806" cy="1002915"/>
      </dsp:txXfrm>
    </dsp:sp>
    <dsp:sp modelId="{DD63BCFF-2B5B-4145-970C-BC4A525FA3A2}">
      <dsp:nvSpPr>
        <dsp:cNvPr id="0" name=""/>
        <dsp:cNvSpPr/>
      </dsp:nvSpPr>
      <dsp:spPr>
        <a:xfrm>
          <a:off x="0" y="1550077"/>
          <a:ext cx="7920806" cy="41769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>
              <a:latin typeface="Aptos Display" panose="020B0004020202020204" pitchFamily="34" charset="0"/>
            </a:rPr>
            <a:t>11. AFFORDABLE HOUSING CONTRIBUTION</a:t>
          </a:r>
        </a:p>
      </dsp:txBody>
      <dsp:txXfrm>
        <a:off x="20390" y="1570467"/>
        <a:ext cx="7880026" cy="376910"/>
      </dsp:txXfrm>
    </dsp:sp>
    <dsp:sp modelId="{4FD6A686-17DF-48EE-A131-930DF787C63E}">
      <dsp:nvSpPr>
        <dsp:cNvPr id="0" name=""/>
        <dsp:cNvSpPr/>
      </dsp:nvSpPr>
      <dsp:spPr>
        <a:xfrm>
          <a:off x="0" y="1967767"/>
          <a:ext cx="7920806" cy="1231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86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>
              <a:latin typeface="Aptos Display" panose="020B0004020202020204" pitchFamily="34" charset="0"/>
            </a:rPr>
            <a:t>63,605 affordable homes were delivered in England in 2022-23, a 7% increase on the previous year and the highest level of delivery since 2014-15. 58,027 (91%) of these homes were new builds.</a:t>
          </a:r>
          <a:endParaRPr lang="en-GB" sz="1300" kern="1200" dirty="0">
            <a:latin typeface="Aptos Display" panose="020B0004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>
              <a:latin typeface="Aptos Display" panose="020B0004020202020204" pitchFamily="34" charset="0"/>
            </a:rPr>
            <a:t>Private sector housing delivery is now responsible for providing a significant proportion of all affordable homes; 47% of all affordable homes delivered in 2022-23 were funded through section 106 agreements. </a:t>
          </a:r>
          <a:endParaRPr lang="en-GB" sz="1300" kern="1200" dirty="0">
            <a:latin typeface="Aptos Display" panose="020B0004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>
              <a:latin typeface="Aptos Display" panose="020B0004020202020204" pitchFamily="34" charset="0"/>
            </a:rPr>
            <a:t>The home building industry contributes over £7bn towards affordable housing provision, infrastructure and amenity enhancements each year.</a:t>
          </a:r>
          <a:endParaRPr lang="en-GB" sz="1300" kern="1200" dirty="0">
            <a:latin typeface="Aptos Display" panose="020B0004020202020204" pitchFamily="34" charset="0"/>
          </a:endParaRPr>
        </a:p>
      </dsp:txBody>
      <dsp:txXfrm>
        <a:off x="0" y="1967767"/>
        <a:ext cx="7920806" cy="1231650"/>
      </dsp:txXfrm>
    </dsp:sp>
    <dsp:sp modelId="{91B7184F-04E3-4E6D-9E02-34681F976D8E}">
      <dsp:nvSpPr>
        <dsp:cNvPr id="0" name=""/>
        <dsp:cNvSpPr/>
      </dsp:nvSpPr>
      <dsp:spPr>
        <a:xfrm>
          <a:off x="0" y="3199417"/>
          <a:ext cx="7920806" cy="41769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>
              <a:latin typeface="Aptos Display" panose="020B0004020202020204" pitchFamily="34" charset="0"/>
            </a:rPr>
            <a:t>12. NATURAL ENGLAND INTERVENTIONS</a:t>
          </a:r>
          <a:endParaRPr lang="en-GB" sz="1700" kern="1200" dirty="0">
            <a:latin typeface="Aptos Display" panose="020B0004020202020204" pitchFamily="34" charset="0"/>
          </a:endParaRPr>
        </a:p>
      </dsp:txBody>
      <dsp:txXfrm>
        <a:off x="20390" y="3219807"/>
        <a:ext cx="7880026" cy="376910"/>
      </dsp:txXfrm>
    </dsp:sp>
    <dsp:sp modelId="{73B7F8EA-9EC5-41C4-AE02-6D0AAF52F37E}">
      <dsp:nvSpPr>
        <dsp:cNvPr id="0" name=""/>
        <dsp:cNvSpPr/>
      </dsp:nvSpPr>
      <dsp:spPr>
        <a:xfrm>
          <a:off x="0" y="3617107"/>
          <a:ext cx="7920806" cy="862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86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300" b="0" kern="1200" dirty="0">
              <a:latin typeface="Aptos Display" panose="020B0004020202020204" pitchFamily="34" charset="0"/>
              <a:ea typeface="+mn-ea"/>
              <a:cs typeface="+mn-cs"/>
            </a:rPr>
            <a:t>Natural England's nutrient neutrality advice is holding up around 160,000 homes.</a:t>
          </a:r>
          <a:endParaRPr lang="en-GB" sz="1300" b="0" kern="1200" dirty="0">
            <a:latin typeface="Aptos Display" panose="020B0004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300" b="0" kern="1200" dirty="0">
              <a:latin typeface="Aptos Display" panose="020B0004020202020204" pitchFamily="34" charset="0"/>
            </a:rPr>
            <a:t>Occupants of new homes contribute less than 1 per cent to nutrient emissions flowing into waterways via the sewerage system each year.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300" b="0" kern="1200" dirty="0">
              <a:latin typeface="Aptos Display" panose="020B0004020202020204" pitchFamily="34" charset="0"/>
            </a:rPr>
            <a:t>The agricultural sector is responsible for around 70 per cent of nitrogen pollution entering waterways.</a:t>
          </a:r>
        </a:p>
      </dsp:txBody>
      <dsp:txXfrm>
        <a:off x="0" y="3617107"/>
        <a:ext cx="7920806" cy="8621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0.04042</cdr:x>
      <cdr:y>0.91041</cdr:y>
    </cdr:from>
    <cdr:to>
      <cdr:x>0.95958</cdr:x>
      <cdr:y>0.98789</cdr:y>
    </cdr:to>
    <cdr:sp macro="" textlink="">
      <cdr:nvSpPr>
        <cdr:cNvPr id="6246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9065" y="3581401"/>
          <a:ext cx="4981595" cy="30478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GB" sz="800" b="0" i="0" u="none" strike="noStrike" baseline="0">
              <a:solidFill>
                <a:srgbClr val="000000"/>
              </a:solidFill>
              <a:latin typeface="+mn-lt"/>
              <a:cs typeface="Arial"/>
            </a:rPr>
            <a:t>N.B. Includes residential projects of all sizes, residential units on non-residential schemes  and conversions.  Source: Glenigan 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dirty="0"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E602A8F-58EA-4D04-8122-BC90816E82B8}" type="datetimeFigureOut">
              <a:rPr lang="en-US" altLang="en-US"/>
              <a:pPr/>
              <a:t>8/7/2024</a:t>
            </a:fld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673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dirty="0"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673"/>
            <a:ext cx="2946400" cy="49696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49736CB-0DD3-41AF-8273-15449623ADCE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23331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 dirty="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9DE3E39-8330-4D4B-A98C-5A5851FB287E}" type="datetimeFigureOut">
              <a:rPr lang="en-US" altLang="en-US"/>
              <a:pPr/>
              <a:t>8/7/2024</a:t>
            </a:fld>
            <a:endParaRPr lang="en-GB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5631"/>
            <a:ext cx="5438775" cy="446793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673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 dirty="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673"/>
            <a:ext cx="2946400" cy="49696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4FCFE23-32E3-43BA-A0AC-D171F4A0291F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24681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73806"/>
            <a:ext cx="7772400" cy="1283199"/>
          </a:xfrm>
          <a:noFill/>
        </p:spPr>
        <p:txBody>
          <a:bodyPr>
            <a:normAutofit/>
          </a:bodyPr>
          <a:lstStyle>
            <a:lvl1pPr algn="ctr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43467"/>
            <a:ext cx="6400800" cy="1456375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chemeClr val="accent1"/>
                </a:solidFill>
              </a:defRPr>
            </a:lvl1pPr>
            <a:lvl2pPr marL="144655" indent="0" algn="ctr">
              <a:buNone/>
              <a:defRPr/>
            </a:lvl2pPr>
            <a:lvl3pPr marL="289308" indent="0" algn="ctr">
              <a:buNone/>
              <a:defRPr/>
            </a:lvl3pPr>
            <a:lvl4pPr marL="433962" indent="0" algn="ctr">
              <a:buNone/>
              <a:defRPr/>
            </a:lvl4pPr>
            <a:lvl5pPr marL="578615" indent="0" algn="ctr">
              <a:buNone/>
              <a:defRPr/>
            </a:lvl5pPr>
            <a:lvl6pPr marL="723269" indent="0" algn="ctr">
              <a:buNone/>
              <a:defRPr/>
            </a:lvl6pPr>
            <a:lvl7pPr marL="867923" indent="0" algn="ctr">
              <a:buNone/>
              <a:defRPr/>
            </a:lvl7pPr>
            <a:lvl8pPr marL="1012577" indent="0" algn="ctr">
              <a:buNone/>
              <a:defRPr/>
            </a:lvl8pPr>
            <a:lvl9pPr marL="115723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685800" y="3356992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73598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47421"/>
            <a:ext cx="4040188" cy="537383"/>
          </a:xfrm>
        </p:spPr>
        <p:txBody>
          <a:bodyPr anchor="b"/>
          <a:lstStyle>
            <a:lvl1pPr marL="0" indent="0">
              <a:buNone/>
              <a:defRPr sz="760" b="1"/>
            </a:lvl1pPr>
            <a:lvl2pPr marL="144655" indent="0">
              <a:buNone/>
              <a:defRPr sz="633" b="1"/>
            </a:lvl2pPr>
            <a:lvl3pPr marL="289308" indent="0">
              <a:buNone/>
              <a:defRPr sz="570" b="1"/>
            </a:lvl3pPr>
            <a:lvl4pPr marL="433962" indent="0">
              <a:buNone/>
              <a:defRPr sz="506" b="1"/>
            </a:lvl4pPr>
            <a:lvl5pPr marL="578615" indent="0">
              <a:buNone/>
              <a:defRPr sz="506" b="1"/>
            </a:lvl5pPr>
            <a:lvl6pPr marL="723269" indent="0">
              <a:buNone/>
              <a:defRPr sz="506" b="1"/>
            </a:lvl6pPr>
            <a:lvl7pPr marL="867923" indent="0">
              <a:buNone/>
              <a:defRPr sz="506" b="1"/>
            </a:lvl7pPr>
            <a:lvl8pPr marL="1012577" indent="0">
              <a:buNone/>
              <a:defRPr sz="506" b="1"/>
            </a:lvl8pPr>
            <a:lvl9pPr marL="1157230" indent="0">
              <a:buNone/>
              <a:defRPr sz="50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484781"/>
            <a:ext cx="4040188" cy="4032453"/>
          </a:xfrm>
        </p:spPr>
        <p:txBody>
          <a:bodyPr/>
          <a:lstStyle>
            <a:lvl1pPr>
              <a:defRPr sz="760"/>
            </a:lvl1pPr>
            <a:lvl2pPr>
              <a:defRPr sz="633"/>
            </a:lvl2pPr>
            <a:lvl3pPr>
              <a:defRPr sz="570"/>
            </a:lvl3pPr>
            <a:lvl4pPr>
              <a:defRPr sz="506"/>
            </a:lvl4pPr>
            <a:lvl5pPr>
              <a:defRPr sz="506"/>
            </a:lvl5pPr>
            <a:lvl6pPr>
              <a:defRPr sz="506"/>
            </a:lvl6pPr>
            <a:lvl7pPr>
              <a:defRPr sz="506"/>
            </a:lvl7pPr>
            <a:lvl8pPr>
              <a:defRPr sz="506"/>
            </a:lvl8pPr>
            <a:lvl9pPr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7" y="947421"/>
            <a:ext cx="4041775" cy="537385"/>
          </a:xfrm>
        </p:spPr>
        <p:txBody>
          <a:bodyPr anchor="b"/>
          <a:lstStyle>
            <a:lvl1pPr marL="0" indent="0">
              <a:buNone/>
              <a:defRPr sz="760" b="1"/>
            </a:lvl1pPr>
            <a:lvl2pPr marL="144655" indent="0">
              <a:buNone/>
              <a:defRPr sz="633" b="1"/>
            </a:lvl2pPr>
            <a:lvl3pPr marL="289308" indent="0">
              <a:buNone/>
              <a:defRPr sz="570" b="1"/>
            </a:lvl3pPr>
            <a:lvl4pPr marL="433962" indent="0">
              <a:buNone/>
              <a:defRPr sz="506" b="1"/>
            </a:lvl4pPr>
            <a:lvl5pPr marL="578615" indent="0">
              <a:buNone/>
              <a:defRPr sz="506" b="1"/>
            </a:lvl5pPr>
            <a:lvl6pPr marL="723269" indent="0">
              <a:buNone/>
              <a:defRPr sz="506" b="1"/>
            </a:lvl6pPr>
            <a:lvl7pPr marL="867923" indent="0">
              <a:buNone/>
              <a:defRPr sz="506" b="1"/>
            </a:lvl7pPr>
            <a:lvl8pPr marL="1012577" indent="0">
              <a:buNone/>
              <a:defRPr sz="506" b="1"/>
            </a:lvl8pPr>
            <a:lvl9pPr marL="1157230" indent="0">
              <a:buNone/>
              <a:defRPr sz="50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7" y="1484782"/>
            <a:ext cx="4041775" cy="4032451"/>
          </a:xfrm>
        </p:spPr>
        <p:txBody>
          <a:bodyPr/>
          <a:lstStyle>
            <a:lvl1pPr>
              <a:defRPr sz="760"/>
            </a:lvl1pPr>
            <a:lvl2pPr>
              <a:defRPr sz="633"/>
            </a:lvl2pPr>
            <a:lvl3pPr>
              <a:defRPr sz="570"/>
            </a:lvl3pPr>
            <a:lvl4pPr>
              <a:defRPr sz="506"/>
            </a:lvl4pPr>
            <a:lvl5pPr>
              <a:defRPr sz="506"/>
            </a:lvl5pPr>
            <a:lvl6pPr>
              <a:defRPr sz="506"/>
            </a:lvl6pPr>
            <a:lvl7pPr>
              <a:defRPr sz="506"/>
            </a:lvl7pPr>
            <a:lvl8pPr>
              <a:defRPr sz="506"/>
            </a:lvl8pPr>
            <a:lvl9pPr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457200" y="908720"/>
            <a:ext cx="8273262" cy="38678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50214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2008"/>
            <a:ext cx="7772400" cy="90872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125204" y="6150505"/>
            <a:ext cx="1905000" cy="457200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2E6D2815-91A8-4AF6-8528-A9B73F732090}" type="slidenum">
              <a:rPr lang="en-US" altLang="en-US" sz="900" smtClean="0"/>
              <a:pPr/>
              <a:t>‹#›</a:t>
            </a:fld>
            <a:endParaRPr lang="en-US" altLang="en-US" sz="900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699703" y="1006129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754530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olid f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7715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6710"/>
            <a:ext cx="3008313" cy="1162050"/>
          </a:xfrm>
        </p:spPr>
        <p:txBody>
          <a:bodyPr anchor="b"/>
          <a:lstStyle>
            <a:lvl1pPr algn="l">
              <a:defRPr sz="633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6191"/>
            <a:ext cx="5111750" cy="5349057"/>
          </a:xfrm>
        </p:spPr>
        <p:txBody>
          <a:bodyPr/>
          <a:lstStyle>
            <a:lvl1pPr>
              <a:defRPr sz="1013"/>
            </a:lvl1pPr>
            <a:lvl2pPr>
              <a:defRPr sz="886"/>
            </a:lvl2pPr>
            <a:lvl3pPr>
              <a:defRPr sz="760"/>
            </a:lvl3pPr>
            <a:lvl4pPr>
              <a:defRPr sz="633"/>
            </a:lvl4pPr>
            <a:lvl5pPr>
              <a:defRPr sz="633"/>
            </a:lvl5pPr>
            <a:lvl6pPr>
              <a:defRPr sz="633"/>
            </a:lvl6pPr>
            <a:lvl7pPr>
              <a:defRPr sz="633"/>
            </a:lvl7pPr>
            <a:lvl8pPr>
              <a:defRPr sz="633"/>
            </a:lvl8pPr>
            <a:lvl9pPr>
              <a:defRPr sz="6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268761"/>
            <a:ext cx="3008313" cy="4176464"/>
          </a:xfrm>
        </p:spPr>
        <p:txBody>
          <a:bodyPr/>
          <a:lstStyle>
            <a:lvl1pPr marL="0" indent="0">
              <a:buNone/>
              <a:defRPr sz="443"/>
            </a:lvl1pPr>
            <a:lvl2pPr marL="144655" indent="0">
              <a:buNone/>
              <a:defRPr sz="380"/>
            </a:lvl2pPr>
            <a:lvl3pPr marL="289308" indent="0">
              <a:buNone/>
              <a:defRPr sz="316"/>
            </a:lvl3pPr>
            <a:lvl4pPr marL="433962" indent="0">
              <a:buNone/>
              <a:defRPr sz="285"/>
            </a:lvl4pPr>
            <a:lvl5pPr marL="578615" indent="0">
              <a:buNone/>
              <a:defRPr sz="285"/>
            </a:lvl5pPr>
            <a:lvl6pPr marL="723269" indent="0">
              <a:buNone/>
              <a:defRPr sz="285"/>
            </a:lvl6pPr>
            <a:lvl7pPr marL="867923" indent="0">
              <a:buNone/>
              <a:defRPr sz="285"/>
            </a:lvl7pPr>
            <a:lvl8pPr marL="1012577" indent="0">
              <a:buNone/>
              <a:defRPr sz="285"/>
            </a:lvl8pPr>
            <a:lvl9pPr marL="1157230" indent="0">
              <a:buNone/>
              <a:defRPr sz="28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>
          <a:xfrm>
            <a:off x="6125204" y="6150505"/>
            <a:ext cx="1905000" cy="457200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2E6D2815-91A8-4AF6-8528-A9B73F732090}" type="slidenum">
              <a:rPr lang="en-US" altLang="en-US" sz="900" smtClean="0"/>
              <a:pPr/>
              <a:t>‹#›</a:t>
            </a:fld>
            <a:endParaRPr lang="en-US" altLang="en-US" sz="900" dirty="0"/>
          </a:p>
        </p:txBody>
      </p:sp>
    </p:spTree>
    <p:extLst>
      <p:ext uri="{BB962C8B-B14F-4D97-AF65-F5344CB8AC3E}">
        <p14:creationId xmlns:p14="http://schemas.microsoft.com/office/powerpoint/2010/main" val="2688937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302422"/>
            <a:ext cx="5486400" cy="566738"/>
          </a:xfrm>
        </p:spPr>
        <p:txBody>
          <a:bodyPr anchor="b"/>
          <a:lstStyle>
            <a:lvl1pPr algn="l">
              <a:defRPr sz="633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6632"/>
            <a:ext cx="5486400" cy="4114800"/>
          </a:xfrm>
        </p:spPr>
        <p:txBody>
          <a:bodyPr/>
          <a:lstStyle>
            <a:lvl1pPr marL="0" indent="0">
              <a:buNone/>
              <a:defRPr sz="1013"/>
            </a:lvl1pPr>
            <a:lvl2pPr marL="144655" indent="0">
              <a:buNone/>
              <a:defRPr sz="886"/>
            </a:lvl2pPr>
            <a:lvl3pPr marL="289308" indent="0">
              <a:buNone/>
              <a:defRPr sz="760"/>
            </a:lvl3pPr>
            <a:lvl4pPr marL="433962" indent="0">
              <a:buNone/>
              <a:defRPr sz="633"/>
            </a:lvl4pPr>
            <a:lvl5pPr marL="578615" indent="0">
              <a:buNone/>
              <a:defRPr sz="633"/>
            </a:lvl5pPr>
            <a:lvl6pPr marL="723269" indent="0">
              <a:buNone/>
              <a:defRPr sz="633"/>
            </a:lvl6pPr>
            <a:lvl7pPr marL="867923" indent="0">
              <a:buNone/>
              <a:defRPr sz="633"/>
            </a:lvl7pPr>
            <a:lvl8pPr marL="1012577" indent="0">
              <a:buNone/>
              <a:defRPr sz="633"/>
            </a:lvl8pPr>
            <a:lvl9pPr marL="1157230" indent="0">
              <a:buNone/>
              <a:defRPr sz="633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869160"/>
            <a:ext cx="5486400" cy="648072"/>
          </a:xfrm>
        </p:spPr>
        <p:txBody>
          <a:bodyPr/>
          <a:lstStyle>
            <a:lvl1pPr marL="0" indent="0">
              <a:buNone/>
              <a:defRPr sz="443"/>
            </a:lvl1pPr>
            <a:lvl2pPr marL="144655" indent="0">
              <a:buNone/>
              <a:defRPr sz="380"/>
            </a:lvl2pPr>
            <a:lvl3pPr marL="289308" indent="0">
              <a:buNone/>
              <a:defRPr sz="316"/>
            </a:lvl3pPr>
            <a:lvl4pPr marL="433962" indent="0">
              <a:buNone/>
              <a:defRPr sz="285"/>
            </a:lvl4pPr>
            <a:lvl5pPr marL="578615" indent="0">
              <a:buNone/>
              <a:defRPr sz="285"/>
            </a:lvl5pPr>
            <a:lvl6pPr marL="723269" indent="0">
              <a:buNone/>
              <a:defRPr sz="285"/>
            </a:lvl6pPr>
            <a:lvl7pPr marL="867923" indent="0">
              <a:buNone/>
              <a:defRPr sz="285"/>
            </a:lvl7pPr>
            <a:lvl8pPr marL="1012577" indent="0">
              <a:buNone/>
              <a:defRPr sz="285"/>
            </a:lvl8pPr>
            <a:lvl9pPr marL="1157230" indent="0">
              <a:buNone/>
              <a:defRPr sz="28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06481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90872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980728"/>
            <a:ext cx="7772400" cy="44028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685800" y="908720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354198" y="594928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681790" y="6461833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54198" y="6453336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fld id="{748ED5A5-580E-4954-828C-FBA94FFDB5EC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51424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72200" y="195605"/>
            <a:ext cx="1943100" cy="5486400"/>
          </a:xfrm>
        </p:spPr>
        <p:txBody>
          <a:bodyPr vert="eaVert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5300" y="195605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138174" y="6093295"/>
            <a:ext cx="1905000" cy="340499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789802" y="6442292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138174" y="6433795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fld id="{2E6D2815-91A8-4AF6-8528-A9B73F732090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088952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139953" y="1595194"/>
            <a:ext cx="232225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i="0" dirty="0">
                <a:solidFill>
                  <a:schemeClr val="bg1"/>
                </a:solidFill>
              </a:rPr>
              <a:t>The voice of the home building industry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73778" y="3775135"/>
            <a:ext cx="5790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0" dirty="0" err="1">
                <a:solidFill>
                  <a:schemeClr val="bg1"/>
                </a:solidFill>
              </a:rPr>
              <a:t>www.hbf.co.uk</a:t>
            </a:r>
            <a:r>
              <a:rPr lang="en-GB" sz="1200" b="0" dirty="0">
                <a:solidFill>
                  <a:schemeClr val="bg1"/>
                </a:solidFill>
              </a:rPr>
              <a:t> |</a:t>
            </a:r>
            <a:r>
              <a:rPr lang="en-GB" sz="1200" b="0" baseline="0" dirty="0">
                <a:solidFill>
                  <a:schemeClr val="bg1"/>
                </a:solidFill>
              </a:rPr>
              <a:t> 0207 960 1600 | twitter: @</a:t>
            </a:r>
            <a:r>
              <a:rPr lang="en-GB" sz="1200" b="0" baseline="0" dirty="0" err="1">
                <a:solidFill>
                  <a:schemeClr val="bg1"/>
                </a:solidFill>
              </a:rPr>
              <a:t>homebuildersfed</a:t>
            </a:r>
            <a:endParaRPr lang="en-GB" sz="1200" b="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0DB6DD-2B94-49BB-9234-2FF1F31AA4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154" y="1268761"/>
            <a:ext cx="1845814" cy="184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3508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73806"/>
            <a:ext cx="7772400" cy="1283199"/>
          </a:xfrm>
          <a:noFill/>
        </p:spPr>
        <p:txBody>
          <a:bodyPr>
            <a:normAutofit/>
          </a:bodyPr>
          <a:lstStyle>
            <a:lvl1pPr algn="ctr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43467"/>
            <a:ext cx="6400800" cy="1456375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chemeClr val="accent1"/>
                </a:solidFill>
              </a:defRPr>
            </a:lvl1pPr>
            <a:lvl2pPr marL="144655" indent="0" algn="ctr">
              <a:buNone/>
              <a:defRPr/>
            </a:lvl2pPr>
            <a:lvl3pPr marL="289308" indent="0" algn="ctr">
              <a:buNone/>
              <a:defRPr/>
            </a:lvl3pPr>
            <a:lvl4pPr marL="433962" indent="0" algn="ctr">
              <a:buNone/>
              <a:defRPr/>
            </a:lvl4pPr>
            <a:lvl5pPr marL="578615" indent="0" algn="ctr">
              <a:buNone/>
              <a:defRPr/>
            </a:lvl5pPr>
            <a:lvl6pPr marL="723269" indent="0" algn="ctr">
              <a:buNone/>
              <a:defRPr/>
            </a:lvl6pPr>
            <a:lvl7pPr marL="867923" indent="0" algn="ctr">
              <a:buNone/>
              <a:defRPr/>
            </a:lvl7pPr>
            <a:lvl8pPr marL="1012577" indent="0" algn="ctr">
              <a:buNone/>
              <a:defRPr/>
            </a:lvl8pPr>
            <a:lvl9pPr marL="115723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685800" y="3356992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7250273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1129"/>
            <a:ext cx="7772400" cy="897354"/>
          </a:xfrm>
        </p:spPr>
        <p:txBody>
          <a:bodyPr>
            <a:normAutofit/>
          </a:bodyPr>
          <a:lstStyle>
            <a:lvl1pPr>
              <a:defRPr sz="225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52749"/>
            <a:ext cx="7772400" cy="4558749"/>
          </a:xfrm>
        </p:spPr>
        <p:txBody>
          <a:bodyPr>
            <a:normAutofit/>
          </a:bodyPr>
          <a:lstStyle>
            <a:lvl1pPr>
              <a:defRPr sz="1575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742038" y="980728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112767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1129"/>
            <a:ext cx="7772400" cy="897354"/>
          </a:xfrm>
        </p:spPr>
        <p:txBody>
          <a:bodyPr>
            <a:normAutofit/>
          </a:bodyPr>
          <a:lstStyle>
            <a:lvl1pPr>
              <a:defRPr sz="225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52749"/>
            <a:ext cx="7772400" cy="4558749"/>
          </a:xfrm>
        </p:spPr>
        <p:txBody>
          <a:bodyPr>
            <a:normAutofit/>
          </a:bodyPr>
          <a:lstStyle>
            <a:lvl1pPr>
              <a:defRPr sz="1575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742038" y="980728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052216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6018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TEA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76655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PURPL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22312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PINK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81363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GREE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96226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LIM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6271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9849"/>
            <a:ext cx="7772400" cy="906555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82082"/>
            <a:ext cx="3810000" cy="4407158"/>
          </a:xfrm>
        </p:spPr>
        <p:txBody>
          <a:bodyPr/>
          <a:lstStyle>
            <a:lvl1pPr>
              <a:defRPr sz="886"/>
            </a:lvl1pPr>
            <a:lvl2pPr>
              <a:defRPr sz="760"/>
            </a:lvl2pPr>
            <a:lvl3pPr>
              <a:defRPr sz="633"/>
            </a:lvl3pPr>
            <a:lvl4pPr>
              <a:defRPr sz="570"/>
            </a:lvl4pPr>
            <a:lvl5pPr>
              <a:defRPr sz="570"/>
            </a:lvl5pPr>
            <a:lvl6pPr>
              <a:defRPr sz="570"/>
            </a:lvl6pPr>
            <a:lvl7pPr>
              <a:defRPr sz="570"/>
            </a:lvl7pPr>
            <a:lvl8pPr>
              <a:defRPr sz="570"/>
            </a:lvl8pPr>
            <a:lvl9pPr>
              <a:defRPr sz="57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0012" y="1196752"/>
            <a:ext cx="3778188" cy="4407158"/>
          </a:xfrm>
        </p:spPr>
        <p:txBody>
          <a:bodyPr/>
          <a:lstStyle>
            <a:lvl1pPr>
              <a:defRPr sz="886"/>
            </a:lvl1pPr>
            <a:lvl2pPr>
              <a:defRPr sz="760"/>
            </a:lvl2pPr>
            <a:lvl3pPr>
              <a:defRPr sz="633"/>
            </a:lvl3pPr>
            <a:lvl4pPr>
              <a:defRPr sz="570"/>
            </a:lvl4pPr>
            <a:lvl5pPr>
              <a:defRPr sz="570"/>
            </a:lvl5pPr>
            <a:lvl6pPr>
              <a:defRPr sz="570"/>
            </a:lvl6pPr>
            <a:lvl7pPr>
              <a:defRPr sz="570"/>
            </a:lvl7pPr>
            <a:lvl8pPr>
              <a:defRPr sz="570"/>
            </a:lvl8pPr>
            <a:lvl9pPr>
              <a:defRPr sz="57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685800" y="980728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159121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47421"/>
            <a:ext cx="4040188" cy="537383"/>
          </a:xfrm>
        </p:spPr>
        <p:txBody>
          <a:bodyPr anchor="b"/>
          <a:lstStyle>
            <a:lvl1pPr marL="0" indent="0">
              <a:buNone/>
              <a:defRPr sz="760" b="1"/>
            </a:lvl1pPr>
            <a:lvl2pPr marL="144655" indent="0">
              <a:buNone/>
              <a:defRPr sz="633" b="1"/>
            </a:lvl2pPr>
            <a:lvl3pPr marL="289308" indent="0">
              <a:buNone/>
              <a:defRPr sz="570" b="1"/>
            </a:lvl3pPr>
            <a:lvl4pPr marL="433962" indent="0">
              <a:buNone/>
              <a:defRPr sz="506" b="1"/>
            </a:lvl4pPr>
            <a:lvl5pPr marL="578615" indent="0">
              <a:buNone/>
              <a:defRPr sz="506" b="1"/>
            </a:lvl5pPr>
            <a:lvl6pPr marL="723269" indent="0">
              <a:buNone/>
              <a:defRPr sz="506" b="1"/>
            </a:lvl6pPr>
            <a:lvl7pPr marL="867923" indent="0">
              <a:buNone/>
              <a:defRPr sz="506" b="1"/>
            </a:lvl7pPr>
            <a:lvl8pPr marL="1012577" indent="0">
              <a:buNone/>
              <a:defRPr sz="506" b="1"/>
            </a:lvl8pPr>
            <a:lvl9pPr marL="1157230" indent="0">
              <a:buNone/>
              <a:defRPr sz="50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484781"/>
            <a:ext cx="4040188" cy="4032453"/>
          </a:xfrm>
        </p:spPr>
        <p:txBody>
          <a:bodyPr/>
          <a:lstStyle>
            <a:lvl1pPr>
              <a:defRPr sz="760"/>
            </a:lvl1pPr>
            <a:lvl2pPr>
              <a:defRPr sz="633"/>
            </a:lvl2pPr>
            <a:lvl3pPr>
              <a:defRPr sz="570"/>
            </a:lvl3pPr>
            <a:lvl4pPr>
              <a:defRPr sz="506"/>
            </a:lvl4pPr>
            <a:lvl5pPr>
              <a:defRPr sz="506"/>
            </a:lvl5pPr>
            <a:lvl6pPr>
              <a:defRPr sz="506"/>
            </a:lvl6pPr>
            <a:lvl7pPr>
              <a:defRPr sz="506"/>
            </a:lvl7pPr>
            <a:lvl8pPr>
              <a:defRPr sz="506"/>
            </a:lvl8pPr>
            <a:lvl9pPr>
              <a:defRPr sz="50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7" y="947421"/>
            <a:ext cx="4041775" cy="537385"/>
          </a:xfrm>
        </p:spPr>
        <p:txBody>
          <a:bodyPr anchor="b"/>
          <a:lstStyle>
            <a:lvl1pPr marL="0" indent="0">
              <a:buNone/>
              <a:defRPr sz="760" b="1"/>
            </a:lvl1pPr>
            <a:lvl2pPr marL="144655" indent="0">
              <a:buNone/>
              <a:defRPr sz="633" b="1"/>
            </a:lvl2pPr>
            <a:lvl3pPr marL="289308" indent="0">
              <a:buNone/>
              <a:defRPr sz="570" b="1"/>
            </a:lvl3pPr>
            <a:lvl4pPr marL="433962" indent="0">
              <a:buNone/>
              <a:defRPr sz="506" b="1"/>
            </a:lvl4pPr>
            <a:lvl5pPr marL="578615" indent="0">
              <a:buNone/>
              <a:defRPr sz="506" b="1"/>
            </a:lvl5pPr>
            <a:lvl6pPr marL="723269" indent="0">
              <a:buNone/>
              <a:defRPr sz="506" b="1"/>
            </a:lvl6pPr>
            <a:lvl7pPr marL="867923" indent="0">
              <a:buNone/>
              <a:defRPr sz="506" b="1"/>
            </a:lvl7pPr>
            <a:lvl8pPr marL="1012577" indent="0">
              <a:buNone/>
              <a:defRPr sz="506" b="1"/>
            </a:lvl8pPr>
            <a:lvl9pPr marL="1157230" indent="0">
              <a:buNone/>
              <a:defRPr sz="50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7" y="1484782"/>
            <a:ext cx="4041775" cy="4032451"/>
          </a:xfrm>
        </p:spPr>
        <p:txBody>
          <a:bodyPr/>
          <a:lstStyle>
            <a:lvl1pPr>
              <a:defRPr sz="760"/>
            </a:lvl1pPr>
            <a:lvl2pPr>
              <a:defRPr sz="633"/>
            </a:lvl2pPr>
            <a:lvl3pPr>
              <a:defRPr sz="570"/>
            </a:lvl3pPr>
            <a:lvl4pPr>
              <a:defRPr sz="506"/>
            </a:lvl4pPr>
            <a:lvl5pPr>
              <a:defRPr sz="506"/>
            </a:lvl5pPr>
            <a:lvl6pPr>
              <a:defRPr sz="506"/>
            </a:lvl6pPr>
            <a:lvl7pPr>
              <a:defRPr sz="506"/>
            </a:lvl7pPr>
            <a:lvl8pPr>
              <a:defRPr sz="506"/>
            </a:lvl8pPr>
            <a:lvl9pPr>
              <a:defRPr sz="50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457200" y="908720"/>
            <a:ext cx="8273262" cy="38678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45848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2008"/>
            <a:ext cx="7772400" cy="90872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125204" y="6150505"/>
            <a:ext cx="1905000" cy="457200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2E6D2815-91A8-4AF6-8528-A9B73F732090}" type="slidenum">
              <a:rPr lang="en-US" altLang="en-US" sz="900" smtClean="0"/>
              <a:pPr/>
              <a:t>‹#›</a:t>
            </a:fld>
            <a:endParaRPr lang="en-US" altLang="en-US" sz="900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699703" y="1006129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402640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olid f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361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8704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6710"/>
            <a:ext cx="3008313" cy="1162050"/>
          </a:xfrm>
        </p:spPr>
        <p:txBody>
          <a:bodyPr anchor="b"/>
          <a:lstStyle>
            <a:lvl1pPr algn="l">
              <a:defRPr sz="633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6191"/>
            <a:ext cx="5111750" cy="5349057"/>
          </a:xfrm>
        </p:spPr>
        <p:txBody>
          <a:bodyPr/>
          <a:lstStyle>
            <a:lvl1pPr>
              <a:defRPr sz="1013"/>
            </a:lvl1pPr>
            <a:lvl2pPr>
              <a:defRPr sz="886"/>
            </a:lvl2pPr>
            <a:lvl3pPr>
              <a:defRPr sz="760"/>
            </a:lvl3pPr>
            <a:lvl4pPr>
              <a:defRPr sz="633"/>
            </a:lvl4pPr>
            <a:lvl5pPr>
              <a:defRPr sz="633"/>
            </a:lvl5pPr>
            <a:lvl6pPr>
              <a:defRPr sz="633"/>
            </a:lvl6pPr>
            <a:lvl7pPr>
              <a:defRPr sz="633"/>
            </a:lvl7pPr>
            <a:lvl8pPr>
              <a:defRPr sz="633"/>
            </a:lvl8pPr>
            <a:lvl9pPr>
              <a:defRPr sz="6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268761"/>
            <a:ext cx="3008313" cy="4176464"/>
          </a:xfrm>
        </p:spPr>
        <p:txBody>
          <a:bodyPr/>
          <a:lstStyle>
            <a:lvl1pPr marL="0" indent="0">
              <a:buNone/>
              <a:defRPr sz="443"/>
            </a:lvl1pPr>
            <a:lvl2pPr marL="144655" indent="0">
              <a:buNone/>
              <a:defRPr sz="380"/>
            </a:lvl2pPr>
            <a:lvl3pPr marL="289308" indent="0">
              <a:buNone/>
              <a:defRPr sz="316"/>
            </a:lvl3pPr>
            <a:lvl4pPr marL="433962" indent="0">
              <a:buNone/>
              <a:defRPr sz="285"/>
            </a:lvl4pPr>
            <a:lvl5pPr marL="578615" indent="0">
              <a:buNone/>
              <a:defRPr sz="285"/>
            </a:lvl5pPr>
            <a:lvl6pPr marL="723269" indent="0">
              <a:buNone/>
              <a:defRPr sz="285"/>
            </a:lvl6pPr>
            <a:lvl7pPr marL="867923" indent="0">
              <a:buNone/>
              <a:defRPr sz="285"/>
            </a:lvl7pPr>
            <a:lvl8pPr marL="1012577" indent="0">
              <a:buNone/>
              <a:defRPr sz="285"/>
            </a:lvl8pPr>
            <a:lvl9pPr marL="1157230" indent="0">
              <a:buNone/>
              <a:defRPr sz="28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>
          <a:xfrm>
            <a:off x="6125204" y="6150505"/>
            <a:ext cx="1905000" cy="457200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2E6D2815-91A8-4AF6-8528-A9B73F732090}" type="slidenum">
              <a:rPr lang="en-US" altLang="en-US" sz="900" smtClean="0"/>
              <a:pPr/>
              <a:t>‹#›</a:t>
            </a:fld>
            <a:endParaRPr lang="en-US" altLang="en-US" sz="900" dirty="0"/>
          </a:p>
        </p:txBody>
      </p:sp>
    </p:spTree>
    <p:extLst>
      <p:ext uri="{BB962C8B-B14F-4D97-AF65-F5344CB8AC3E}">
        <p14:creationId xmlns:p14="http://schemas.microsoft.com/office/powerpoint/2010/main" val="2583015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302422"/>
            <a:ext cx="5486400" cy="566738"/>
          </a:xfrm>
        </p:spPr>
        <p:txBody>
          <a:bodyPr anchor="b"/>
          <a:lstStyle>
            <a:lvl1pPr algn="l">
              <a:defRPr sz="633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6632"/>
            <a:ext cx="5486400" cy="4114800"/>
          </a:xfrm>
        </p:spPr>
        <p:txBody>
          <a:bodyPr/>
          <a:lstStyle>
            <a:lvl1pPr marL="0" indent="0">
              <a:buNone/>
              <a:defRPr sz="1013"/>
            </a:lvl1pPr>
            <a:lvl2pPr marL="144655" indent="0">
              <a:buNone/>
              <a:defRPr sz="886"/>
            </a:lvl2pPr>
            <a:lvl3pPr marL="289308" indent="0">
              <a:buNone/>
              <a:defRPr sz="760"/>
            </a:lvl3pPr>
            <a:lvl4pPr marL="433962" indent="0">
              <a:buNone/>
              <a:defRPr sz="633"/>
            </a:lvl4pPr>
            <a:lvl5pPr marL="578615" indent="0">
              <a:buNone/>
              <a:defRPr sz="633"/>
            </a:lvl5pPr>
            <a:lvl6pPr marL="723269" indent="0">
              <a:buNone/>
              <a:defRPr sz="633"/>
            </a:lvl6pPr>
            <a:lvl7pPr marL="867923" indent="0">
              <a:buNone/>
              <a:defRPr sz="633"/>
            </a:lvl7pPr>
            <a:lvl8pPr marL="1012577" indent="0">
              <a:buNone/>
              <a:defRPr sz="633"/>
            </a:lvl8pPr>
            <a:lvl9pPr marL="1157230" indent="0">
              <a:buNone/>
              <a:defRPr sz="633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869160"/>
            <a:ext cx="5486400" cy="648072"/>
          </a:xfrm>
        </p:spPr>
        <p:txBody>
          <a:bodyPr/>
          <a:lstStyle>
            <a:lvl1pPr marL="0" indent="0">
              <a:buNone/>
              <a:defRPr sz="443"/>
            </a:lvl1pPr>
            <a:lvl2pPr marL="144655" indent="0">
              <a:buNone/>
              <a:defRPr sz="380"/>
            </a:lvl2pPr>
            <a:lvl3pPr marL="289308" indent="0">
              <a:buNone/>
              <a:defRPr sz="316"/>
            </a:lvl3pPr>
            <a:lvl4pPr marL="433962" indent="0">
              <a:buNone/>
              <a:defRPr sz="285"/>
            </a:lvl4pPr>
            <a:lvl5pPr marL="578615" indent="0">
              <a:buNone/>
              <a:defRPr sz="285"/>
            </a:lvl5pPr>
            <a:lvl6pPr marL="723269" indent="0">
              <a:buNone/>
              <a:defRPr sz="285"/>
            </a:lvl6pPr>
            <a:lvl7pPr marL="867923" indent="0">
              <a:buNone/>
              <a:defRPr sz="285"/>
            </a:lvl7pPr>
            <a:lvl8pPr marL="1012577" indent="0">
              <a:buNone/>
              <a:defRPr sz="285"/>
            </a:lvl8pPr>
            <a:lvl9pPr marL="1157230" indent="0">
              <a:buNone/>
              <a:defRPr sz="285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51986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90872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980728"/>
            <a:ext cx="7772400" cy="440283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685800" y="908720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354198" y="594928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681790" y="6461833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54198" y="6453336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fld id="{748ED5A5-580E-4954-828C-FBA94FFDB5EC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992135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72200" y="195605"/>
            <a:ext cx="1943100" cy="5486400"/>
          </a:xfrm>
        </p:spPr>
        <p:txBody>
          <a:bodyPr vert="eaVert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5300" y="195605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138174" y="6093295"/>
            <a:ext cx="1905000" cy="340499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789802" y="6442292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138174" y="6433795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fld id="{2E6D2815-91A8-4AF6-8528-A9B73F732090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30057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139953" y="1595194"/>
            <a:ext cx="232225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i="0" dirty="0">
                <a:solidFill>
                  <a:schemeClr val="bg1"/>
                </a:solidFill>
              </a:rPr>
              <a:t>The voice of the home building industry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73778" y="3775135"/>
            <a:ext cx="5790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0" dirty="0" err="1">
                <a:solidFill>
                  <a:schemeClr val="bg1"/>
                </a:solidFill>
              </a:rPr>
              <a:t>www.hbf.co.uk</a:t>
            </a:r>
            <a:r>
              <a:rPr lang="en-GB" sz="1200" b="0" dirty="0">
                <a:solidFill>
                  <a:schemeClr val="bg1"/>
                </a:solidFill>
              </a:rPr>
              <a:t> |</a:t>
            </a:r>
            <a:r>
              <a:rPr lang="en-GB" sz="1200" b="0" baseline="0" dirty="0">
                <a:solidFill>
                  <a:schemeClr val="bg1"/>
                </a:solidFill>
              </a:rPr>
              <a:t> 0207 960 1600 | twitter: @</a:t>
            </a:r>
            <a:r>
              <a:rPr lang="en-GB" sz="1200" b="0" baseline="0" dirty="0" err="1">
                <a:solidFill>
                  <a:schemeClr val="bg1"/>
                </a:solidFill>
              </a:rPr>
              <a:t>homebuildersfed</a:t>
            </a:r>
            <a:endParaRPr lang="en-GB" sz="1200" b="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0DB6DD-2B94-49BB-9234-2FF1F31AA4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154" y="1268761"/>
            <a:ext cx="1845814" cy="184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66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TEA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8499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PURPL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0001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PINK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1204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GREE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6518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LIM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7537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9849"/>
            <a:ext cx="7772400" cy="906555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82082"/>
            <a:ext cx="3810000" cy="4407158"/>
          </a:xfrm>
        </p:spPr>
        <p:txBody>
          <a:bodyPr/>
          <a:lstStyle>
            <a:lvl1pPr>
              <a:defRPr sz="886"/>
            </a:lvl1pPr>
            <a:lvl2pPr>
              <a:defRPr sz="760"/>
            </a:lvl2pPr>
            <a:lvl3pPr>
              <a:defRPr sz="633"/>
            </a:lvl3pPr>
            <a:lvl4pPr>
              <a:defRPr sz="570"/>
            </a:lvl4pPr>
            <a:lvl5pPr>
              <a:defRPr sz="570"/>
            </a:lvl5pPr>
            <a:lvl6pPr>
              <a:defRPr sz="570"/>
            </a:lvl6pPr>
            <a:lvl7pPr>
              <a:defRPr sz="570"/>
            </a:lvl7pPr>
            <a:lvl8pPr>
              <a:defRPr sz="570"/>
            </a:lvl8pPr>
            <a:lvl9pPr>
              <a:defRPr sz="5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0012" y="1196752"/>
            <a:ext cx="3778188" cy="4407158"/>
          </a:xfrm>
        </p:spPr>
        <p:txBody>
          <a:bodyPr/>
          <a:lstStyle>
            <a:lvl1pPr>
              <a:defRPr sz="886"/>
            </a:lvl1pPr>
            <a:lvl2pPr>
              <a:defRPr sz="760"/>
            </a:lvl2pPr>
            <a:lvl3pPr>
              <a:defRPr sz="633"/>
            </a:lvl3pPr>
            <a:lvl4pPr>
              <a:defRPr sz="570"/>
            </a:lvl4pPr>
            <a:lvl5pPr>
              <a:defRPr sz="570"/>
            </a:lvl5pPr>
            <a:lvl6pPr>
              <a:defRPr sz="570"/>
            </a:lvl6pPr>
            <a:lvl7pPr>
              <a:defRPr sz="570"/>
            </a:lvl7pPr>
            <a:lvl8pPr>
              <a:defRPr sz="570"/>
            </a:lvl8pPr>
            <a:lvl9pPr>
              <a:defRPr sz="5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685800" y="980728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64698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9A8326-60D2-4F27-B2B8-177D8B9E3D9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762"/>
          <a:stretch/>
        </p:blipFill>
        <p:spPr>
          <a:xfrm>
            <a:off x="0" y="5624601"/>
            <a:ext cx="9144000" cy="1233399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0417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9832"/>
            <a:ext cx="7772400" cy="4463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126206" y="6093296"/>
            <a:ext cx="1905000" cy="280606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10781" y="6404094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125204" y="64008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fld id="{46D6F297-C1B4-4AE0-B694-AD27B31F12B9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66E1B5-2434-4E33-AE57-10FF60E1F1A9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075" y="5824507"/>
            <a:ext cx="691558" cy="69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09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37" r:id="rId1"/>
    <p:sldLayoutId id="2147484538" r:id="rId2"/>
    <p:sldLayoutId id="2147484539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40" r:id="rId9"/>
    <p:sldLayoutId id="2147484541" r:id="rId10"/>
    <p:sldLayoutId id="2147484542" r:id="rId11"/>
    <p:sldLayoutId id="2147484544" r:id="rId12"/>
    <p:sldLayoutId id="2147484546" r:id="rId13"/>
    <p:sldLayoutId id="2147484547" r:id="rId14"/>
    <p:sldLayoutId id="2147484548" r:id="rId15"/>
    <p:sldLayoutId id="2147484549" r:id="rId16"/>
    <p:sldLayoutId id="2147484550" r:id="rId17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250">
          <a:solidFill>
            <a:schemeClr val="tx2"/>
          </a:solidFill>
          <a:latin typeface="+mj-lt"/>
          <a:ea typeface="+mj-ea"/>
          <a:cs typeface="ＭＳ Ｐゴシック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392">
          <a:solidFill>
            <a:srgbClr val="6E7768"/>
          </a:solidFill>
          <a:latin typeface="Arial" charset="0"/>
          <a:ea typeface="ＭＳ Ｐゴシック" pitchFamily="1" charset="-128"/>
          <a:cs typeface="ＭＳ Ｐゴシック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392">
          <a:solidFill>
            <a:srgbClr val="6E7768"/>
          </a:solidFill>
          <a:latin typeface="Arial" charset="0"/>
          <a:ea typeface="ＭＳ Ｐゴシック" pitchFamily="1" charset="-128"/>
          <a:cs typeface="ＭＳ Ｐゴシック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392">
          <a:solidFill>
            <a:srgbClr val="6E7768"/>
          </a:solidFill>
          <a:latin typeface="Arial" charset="0"/>
          <a:ea typeface="ＭＳ Ｐゴシック" pitchFamily="1" charset="-128"/>
          <a:cs typeface="ＭＳ Ｐゴシック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392">
          <a:solidFill>
            <a:srgbClr val="6E7768"/>
          </a:solidFill>
          <a:latin typeface="Arial" charset="0"/>
          <a:ea typeface="ＭＳ Ｐゴシック" pitchFamily="1" charset="-128"/>
          <a:cs typeface="ＭＳ Ｐゴシック"/>
        </a:defRPr>
      </a:lvl5pPr>
      <a:lvl6pPr marL="144655" algn="ctr" rtl="0" eaLnBrk="1" fontAlgn="base" hangingPunct="1">
        <a:spcBef>
          <a:spcPct val="0"/>
        </a:spcBef>
        <a:spcAft>
          <a:spcPct val="0"/>
        </a:spcAft>
        <a:defRPr sz="1392">
          <a:solidFill>
            <a:schemeClr val="tx2"/>
          </a:solidFill>
          <a:latin typeface="Arial" charset="0"/>
          <a:ea typeface="ＭＳ Ｐゴシック" pitchFamily="1" charset="-128"/>
        </a:defRPr>
      </a:lvl6pPr>
      <a:lvl7pPr marL="289308" algn="ctr" rtl="0" eaLnBrk="1" fontAlgn="base" hangingPunct="1">
        <a:spcBef>
          <a:spcPct val="0"/>
        </a:spcBef>
        <a:spcAft>
          <a:spcPct val="0"/>
        </a:spcAft>
        <a:defRPr sz="1392">
          <a:solidFill>
            <a:schemeClr val="tx2"/>
          </a:solidFill>
          <a:latin typeface="Arial" charset="0"/>
          <a:ea typeface="ＭＳ Ｐゴシック" pitchFamily="1" charset="-128"/>
        </a:defRPr>
      </a:lvl7pPr>
      <a:lvl8pPr marL="433962" algn="ctr" rtl="0" eaLnBrk="1" fontAlgn="base" hangingPunct="1">
        <a:spcBef>
          <a:spcPct val="0"/>
        </a:spcBef>
        <a:spcAft>
          <a:spcPct val="0"/>
        </a:spcAft>
        <a:defRPr sz="1392">
          <a:solidFill>
            <a:schemeClr val="tx2"/>
          </a:solidFill>
          <a:latin typeface="Arial" charset="0"/>
          <a:ea typeface="ＭＳ Ｐゴシック" pitchFamily="1" charset="-128"/>
        </a:defRPr>
      </a:lvl8pPr>
      <a:lvl9pPr marL="578615" algn="ctr" rtl="0" eaLnBrk="1" fontAlgn="base" hangingPunct="1">
        <a:spcBef>
          <a:spcPct val="0"/>
        </a:spcBef>
        <a:spcAft>
          <a:spcPct val="0"/>
        </a:spcAft>
        <a:defRPr sz="1392">
          <a:solidFill>
            <a:schemeClr val="tx2"/>
          </a:solidFill>
          <a:latin typeface="Arial" charset="0"/>
          <a:ea typeface="ＭＳ Ｐゴシック" pitchFamily="1" charset="-128"/>
        </a:defRPr>
      </a:lvl9pPr>
    </p:titleStyle>
    <p:bodyStyle>
      <a:lvl1pPr marL="108491" indent="-108491" algn="l" rtl="0" eaLnBrk="1" fontAlgn="base" hangingPunct="1">
        <a:spcBef>
          <a:spcPct val="20000"/>
        </a:spcBef>
        <a:spcAft>
          <a:spcPct val="0"/>
        </a:spcAft>
        <a:buChar char="•"/>
        <a:defRPr sz="1575">
          <a:solidFill>
            <a:schemeClr val="tx2"/>
          </a:solidFill>
          <a:latin typeface="+mn-lt"/>
          <a:ea typeface="+mn-ea"/>
          <a:cs typeface="ＭＳ Ｐゴシック"/>
        </a:defRPr>
      </a:lvl1pPr>
      <a:lvl2pPr marL="235063" indent="-90409" algn="l" rtl="0" eaLnBrk="1" fontAlgn="base" hangingPunct="1">
        <a:spcBef>
          <a:spcPct val="20000"/>
        </a:spcBef>
        <a:spcAft>
          <a:spcPct val="0"/>
        </a:spcAft>
        <a:buChar char="–"/>
        <a:defRPr sz="1350">
          <a:solidFill>
            <a:schemeClr val="tx2"/>
          </a:solidFill>
          <a:latin typeface="+mn-lt"/>
          <a:ea typeface="+mn-ea"/>
          <a:cs typeface="ＭＳ Ｐゴシック"/>
        </a:defRPr>
      </a:lvl2pPr>
      <a:lvl3pPr marL="361635" indent="-72327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  <a:ea typeface="+mn-ea"/>
          <a:cs typeface="ＭＳ Ｐゴシック"/>
        </a:defRPr>
      </a:lvl3pPr>
      <a:lvl4pPr marL="506288" indent="-72327" algn="l" rtl="0" eaLnBrk="1" fontAlgn="base" hangingPunct="1">
        <a:spcBef>
          <a:spcPct val="20000"/>
        </a:spcBef>
        <a:spcAft>
          <a:spcPct val="0"/>
        </a:spcAft>
        <a:buChar char="–"/>
        <a:defRPr sz="1050">
          <a:solidFill>
            <a:schemeClr val="tx2"/>
          </a:solidFill>
          <a:latin typeface="+mn-lt"/>
          <a:ea typeface="+mn-ea"/>
          <a:cs typeface="ＭＳ Ｐゴシック"/>
        </a:defRPr>
      </a:lvl4pPr>
      <a:lvl5pPr marL="650943" indent="-72327" algn="l" rtl="0" eaLnBrk="1" fontAlgn="base" hangingPunct="1">
        <a:spcBef>
          <a:spcPct val="20000"/>
        </a:spcBef>
        <a:spcAft>
          <a:spcPct val="0"/>
        </a:spcAft>
        <a:buChar char="»"/>
        <a:defRPr sz="900">
          <a:solidFill>
            <a:schemeClr val="tx2"/>
          </a:solidFill>
          <a:latin typeface="+mn-lt"/>
          <a:ea typeface="+mn-ea"/>
          <a:cs typeface="ＭＳ Ｐゴシック"/>
        </a:defRPr>
      </a:lvl5pPr>
      <a:lvl6pPr marL="795595" indent="-72327" algn="l" rtl="0" eaLnBrk="1" fontAlgn="base" hangingPunct="1">
        <a:spcBef>
          <a:spcPct val="20000"/>
        </a:spcBef>
        <a:spcAft>
          <a:spcPct val="0"/>
        </a:spcAft>
        <a:buChar char="»"/>
        <a:defRPr sz="633">
          <a:solidFill>
            <a:schemeClr val="tx1"/>
          </a:solidFill>
          <a:latin typeface="+mn-lt"/>
          <a:ea typeface="+mn-ea"/>
        </a:defRPr>
      </a:lvl6pPr>
      <a:lvl7pPr marL="940250" indent="-72327" algn="l" rtl="0" eaLnBrk="1" fontAlgn="base" hangingPunct="1">
        <a:spcBef>
          <a:spcPct val="20000"/>
        </a:spcBef>
        <a:spcAft>
          <a:spcPct val="0"/>
        </a:spcAft>
        <a:buChar char="»"/>
        <a:defRPr sz="633">
          <a:solidFill>
            <a:schemeClr val="tx1"/>
          </a:solidFill>
          <a:latin typeface="+mn-lt"/>
          <a:ea typeface="+mn-ea"/>
        </a:defRPr>
      </a:lvl7pPr>
      <a:lvl8pPr marL="1084904" indent="-72327" algn="l" rtl="0" eaLnBrk="1" fontAlgn="base" hangingPunct="1">
        <a:spcBef>
          <a:spcPct val="20000"/>
        </a:spcBef>
        <a:spcAft>
          <a:spcPct val="0"/>
        </a:spcAft>
        <a:buChar char="»"/>
        <a:defRPr sz="633">
          <a:solidFill>
            <a:schemeClr val="tx1"/>
          </a:solidFill>
          <a:latin typeface="+mn-lt"/>
          <a:ea typeface="+mn-ea"/>
        </a:defRPr>
      </a:lvl8pPr>
      <a:lvl9pPr marL="1229558" indent="-72327" algn="l" rtl="0" eaLnBrk="1" fontAlgn="base" hangingPunct="1">
        <a:spcBef>
          <a:spcPct val="20000"/>
        </a:spcBef>
        <a:spcAft>
          <a:spcPct val="0"/>
        </a:spcAft>
        <a:buChar char="»"/>
        <a:defRPr sz="633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1pPr>
      <a:lvl2pPr marL="144655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2pPr>
      <a:lvl3pPr marL="289308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3pPr>
      <a:lvl4pPr marL="433962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4pPr>
      <a:lvl5pPr marL="578615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5pPr>
      <a:lvl6pPr marL="723269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6pPr>
      <a:lvl7pPr marL="867923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7pPr>
      <a:lvl8pPr marL="1012577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8pPr>
      <a:lvl9pPr marL="1157230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9A8326-60D2-4F27-B2B8-177D8B9E3D9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762"/>
          <a:stretch/>
        </p:blipFill>
        <p:spPr>
          <a:xfrm>
            <a:off x="0" y="5624601"/>
            <a:ext cx="9144000" cy="1233399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0417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9832"/>
            <a:ext cx="7772400" cy="4463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126206" y="6093296"/>
            <a:ext cx="1905000" cy="280606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10781" y="6404094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125204" y="64008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fld id="{46D6F297-C1B4-4AE0-B694-AD27B31F12B9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66E1B5-2434-4E33-AE57-10FF60E1F1A9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075" y="5824507"/>
            <a:ext cx="691558" cy="69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50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57" r:id="rId1"/>
    <p:sldLayoutId id="2147484558" r:id="rId2"/>
    <p:sldLayoutId id="2147484559" r:id="rId3"/>
    <p:sldLayoutId id="2147484560" r:id="rId4"/>
    <p:sldLayoutId id="2147484561" r:id="rId5"/>
    <p:sldLayoutId id="2147484562" r:id="rId6"/>
    <p:sldLayoutId id="2147484563" r:id="rId7"/>
    <p:sldLayoutId id="2147484564" r:id="rId8"/>
    <p:sldLayoutId id="2147484565" r:id="rId9"/>
    <p:sldLayoutId id="2147484566" r:id="rId10"/>
    <p:sldLayoutId id="2147484567" r:id="rId11"/>
    <p:sldLayoutId id="2147484568" r:id="rId12"/>
    <p:sldLayoutId id="2147484569" r:id="rId13"/>
    <p:sldLayoutId id="2147484570" r:id="rId14"/>
    <p:sldLayoutId id="2147484571" r:id="rId15"/>
    <p:sldLayoutId id="2147484572" r:id="rId16"/>
    <p:sldLayoutId id="2147484573" r:id="rId17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250">
          <a:solidFill>
            <a:schemeClr val="tx2"/>
          </a:solidFill>
          <a:latin typeface="+mj-lt"/>
          <a:ea typeface="+mj-ea"/>
          <a:cs typeface="ＭＳ Ｐゴシック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392">
          <a:solidFill>
            <a:srgbClr val="6E7768"/>
          </a:solidFill>
          <a:latin typeface="Arial" charset="0"/>
          <a:ea typeface="ＭＳ Ｐゴシック" pitchFamily="1" charset="-128"/>
          <a:cs typeface="ＭＳ Ｐゴシック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392">
          <a:solidFill>
            <a:srgbClr val="6E7768"/>
          </a:solidFill>
          <a:latin typeface="Arial" charset="0"/>
          <a:ea typeface="ＭＳ Ｐゴシック" pitchFamily="1" charset="-128"/>
          <a:cs typeface="ＭＳ Ｐゴシック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392">
          <a:solidFill>
            <a:srgbClr val="6E7768"/>
          </a:solidFill>
          <a:latin typeface="Arial" charset="0"/>
          <a:ea typeface="ＭＳ Ｐゴシック" pitchFamily="1" charset="-128"/>
          <a:cs typeface="ＭＳ Ｐゴシック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392">
          <a:solidFill>
            <a:srgbClr val="6E7768"/>
          </a:solidFill>
          <a:latin typeface="Arial" charset="0"/>
          <a:ea typeface="ＭＳ Ｐゴシック" pitchFamily="1" charset="-128"/>
          <a:cs typeface="ＭＳ Ｐゴシック"/>
        </a:defRPr>
      </a:lvl5pPr>
      <a:lvl6pPr marL="144655" algn="ctr" rtl="0" eaLnBrk="1" fontAlgn="base" hangingPunct="1">
        <a:spcBef>
          <a:spcPct val="0"/>
        </a:spcBef>
        <a:spcAft>
          <a:spcPct val="0"/>
        </a:spcAft>
        <a:defRPr sz="1392">
          <a:solidFill>
            <a:schemeClr val="tx2"/>
          </a:solidFill>
          <a:latin typeface="Arial" charset="0"/>
          <a:ea typeface="ＭＳ Ｐゴシック" pitchFamily="1" charset="-128"/>
        </a:defRPr>
      </a:lvl6pPr>
      <a:lvl7pPr marL="289308" algn="ctr" rtl="0" eaLnBrk="1" fontAlgn="base" hangingPunct="1">
        <a:spcBef>
          <a:spcPct val="0"/>
        </a:spcBef>
        <a:spcAft>
          <a:spcPct val="0"/>
        </a:spcAft>
        <a:defRPr sz="1392">
          <a:solidFill>
            <a:schemeClr val="tx2"/>
          </a:solidFill>
          <a:latin typeface="Arial" charset="0"/>
          <a:ea typeface="ＭＳ Ｐゴシック" pitchFamily="1" charset="-128"/>
        </a:defRPr>
      </a:lvl7pPr>
      <a:lvl8pPr marL="433962" algn="ctr" rtl="0" eaLnBrk="1" fontAlgn="base" hangingPunct="1">
        <a:spcBef>
          <a:spcPct val="0"/>
        </a:spcBef>
        <a:spcAft>
          <a:spcPct val="0"/>
        </a:spcAft>
        <a:defRPr sz="1392">
          <a:solidFill>
            <a:schemeClr val="tx2"/>
          </a:solidFill>
          <a:latin typeface="Arial" charset="0"/>
          <a:ea typeface="ＭＳ Ｐゴシック" pitchFamily="1" charset="-128"/>
        </a:defRPr>
      </a:lvl8pPr>
      <a:lvl9pPr marL="578615" algn="ctr" rtl="0" eaLnBrk="1" fontAlgn="base" hangingPunct="1">
        <a:spcBef>
          <a:spcPct val="0"/>
        </a:spcBef>
        <a:spcAft>
          <a:spcPct val="0"/>
        </a:spcAft>
        <a:defRPr sz="1392">
          <a:solidFill>
            <a:schemeClr val="tx2"/>
          </a:solidFill>
          <a:latin typeface="Arial" charset="0"/>
          <a:ea typeface="ＭＳ Ｐゴシック" pitchFamily="1" charset="-128"/>
        </a:defRPr>
      </a:lvl9pPr>
    </p:titleStyle>
    <p:bodyStyle>
      <a:lvl1pPr marL="108491" indent="-108491" algn="l" rtl="0" eaLnBrk="1" fontAlgn="base" hangingPunct="1">
        <a:spcBef>
          <a:spcPct val="20000"/>
        </a:spcBef>
        <a:spcAft>
          <a:spcPct val="0"/>
        </a:spcAft>
        <a:buChar char="•"/>
        <a:defRPr sz="1575">
          <a:solidFill>
            <a:schemeClr val="tx2"/>
          </a:solidFill>
          <a:latin typeface="+mn-lt"/>
          <a:ea typeface="+mn-ea"/>
          <a:cs typeface="ＭＳ Ｐゴシック"/>
        </a:defRPr>
      </a:lvl1pPr>
      <a:lvl2pPr marL="235063" indent="-90409" algn="l" rtl="0" eaLnBrk="1" fontAlgn="base" hangingPunct="1">
        <a:spcBef>
          <a:spcPct val="20000"/>
        </a:spcBef>
        <a:spcAft>
          <a:spcPct val="0"/>
        </a:spcAft>
        <a:buChar char="–"/>
        <a:defRPr sz="1350">
          <a:solidFill>
            <a:schemeClr val="tx2"/>
          </a:solidFill>
          <a:latin typeface="+mn-lt"/>
          <a:ea typeface="+mn-ea"/>
          <a:cs typeface="ＭＳ Ｐゴシック"/>
        </a:defRPr>
      </a:lvl2pPr>
      <a:lvl3pPr marL="361635" indent="-72327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  <a:ea typeface="+mn-ea"/>
          <a:cs typeface="ＭＳ Ｐゴシック"/>
        </a:defRPr>
      </a:lvl3pPr>
      <a:lvl4pPr marL="506288" indent="-72327" algn="l" rtl="0" eaLnBrk="1" fontAlgn="base" hangingPunct="1">
        <a:spcBef>
          <a:spcPct val="20000"/>
        </a:spcBef>
        <a:spcAft>
          <a:spcPct val="0"/>
        </a:spcAft>
        <a:buChar char="–"/>
        <a:defRPr sz="1050">
          <a:solidFill>
            <a:schemeClr val="tx2"/>
          </a:solidFill>
          <a:latin typeface="+mn-lt"/>
          <a:ea typeface="+mn-ea"/>
          <a:cs typeface="ＭＳ Ｐゴシック"/>
        </a:defRPr>
      </a:lvl4pPr>
      <a:lvl5pPr marL="650943" indent="-72327" algn="l" rtl="0" eaLnBrk="1" fontAlgn="base" hangingPunct="1">
        <a:spcBef>
          <a:spcPct val="20000"/>
        </a:spcBef>
        <a:spcAft>
          <a:spcPct val="0"/>
        </a:spcAft>
        <a:buChar char="»"/>
        <a:defRPr sz="900">
          <a:solidFill>
            <a:schemeClr val="tx2"/>
          </a:solidFill>
          <a:latin typeface="+mn-lt"/>
          <a:ea typeface="+mn-ea"/>
          <a:cs typeface="ＭＳ Ｐゴシック"/>
        </a:defRPr>
      </a:lvl5pPr>
      <a:lvl6pPr marL="795595" indent="-72327" algn="l" rtl="0" eaLnBrk="1" fontAlgn="base" hangingPunct="1">
        <a:spcBef>
          <a:spcPct val="20000"/>
        </a:spcBef>
        <a:spcAft>
          <a:spcPct val="0"/>
        </a:spcAft>
        <a:buChar char="»"/>
        <a:defRPr sz="633">
          <a:solidFill>
            <a:schemeClr val="tx1"/>
          </a:solidFill>
          <a:latin typeface="+mn-lt"/>
          <a:ea typeface="+mn-ea"/>
        </a:defRPr>
      </a:lvl6pPr>
      <a:lvl7pPr marL="940250" indent="-72327" algn="l" rtl="0" eaLnBrk="1" fontAlgn="base" hangingPunct="1">
        <a:spcBef>
          <a:spcPct val="20000"/>
        </a:spcBef>
        <a:spcAft>
          <a:spcPct val="0"/>
        </a:spcAft>
        <a:buChar char="»"/>
        <a:defRPr sz="633">
          <a:solidFill>
            <a:schemeClr val="tx1"/>
          </a:solidFill>
          <a:latin typeface="+mn-lt"/>
          <a:ea typeface="+mn-ea"/>
        </a:defRPr>
      </a:lvl7pPr>
      <a:lvl8pPr marL="1084904" indent="-72327" algn="l" rtl="0" eaLnBrk="1" fontAlgn="base" hangingPunct="1">
        <a:spcBef>
          <a:spcPct val="20000"/>
        </a:spcBef>
        <a:spcAft>
          <a:spcPct val="0"/>
        </a:spcAft>
        <a:buChar char="»"/>
        <a:defRPr sz="633">
          <a:solidFill>
            <a:schemeClr val="tx1"/>
          </a:solidFill>
          <a:latin typeface="+mn-lt"/>
          <a:ea typeface="+mn-ea"/>
        </a:defRPr>
      </a:lvl8pPr>
      <a:lvl9pPr marL="1229558" indent="-72327" algn="l" rtl="0" eaLnBrk="1" fontAlgn="base" hangingPunct="1">
        <a:spcBef>
          <a:spcPct val="20000"/>
        </a:spcBef>
        <a:spcAft>
          <a:spcPct val="0"/>
        </a:spcAft>
        <a:buChar char="»"/>
        <a:defRPr sz="633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1pPr>
      <a:lvl2pPr marL="144655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2pPr>
      <a:lvl3pPr marL="289308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3pPr>
      <a:lvl4pPr marL="433962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4pPr>
      <a:lvl5pPr marL="578615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5pPr>
      <a:lvl6pPr marL="723269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6pPr>
      <a:lvl7pPr marL="867923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7pPr>
      <a:lvl8pPr marL="1012577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8pPr>
      <a:lvl9pPr marL="1157230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v.uk/government/statistics/monthly-property-transactions-completed-in-the-uk-with-value-40000-or-above/uk-monthly-property-transactions-commentary" TargetMode="External"/><Relationship Id="rId13" Type="http://schemas.openxmlformats.org/officeDocument/2006/relationships/hyperlink" Target="https://www.hbf.co.uk/policy/customer-satisfaction-survey/results/" TargetMode="External"/><Relationship Id="rId3" Type="http://schemas.openxmlformats.org/officeDocument/2006/relationships/hyperlink" Target="https://www.hbf.co.uk/documents/7876/The_Economic_Footprint_of_UK_House_Building_July_2018LR.pdf" TargetMode="External"/><Relationship Id="rId7" Type="http://schemas.openxmlformats.org/officeDocument/2006/relationships/hyperlink" Target="https://www.gov.uk/government/collections/energy-performance-of-buildings-certificates" TargetMode="External"/><Relationship Id="rId12" Type="http://schemas.openxmlformats.org/officeDocument/2006/relationships/hyperlink" Target="https://www.hbf.co.uk/news/hbf-home-building-workforce-census-2023/" TargetMode="External"/><Relationship Id="rId2" Type="http://schemas.openxmlformats.org/officeDocument/2006/relationships/hyperlink" Target="https://www.gov.uk/government/statistics/housing-supply-net-additional-dwellings-england-2022-to-202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hbf.co.uk/policy/wattasave/" TargetMode="External"/><Relationship Id="rId11" Type="http://schemas.openxmlformats.org/officeDocument/2006/relationships/hyperlink" Target="https://www.gov.uk/government/collections/homes-englands-annual-reports-financial-statements" TargetMode="External"/><Relationship Id="rId5" Type="http://schemas.openxmlformats.org/officeDocument/2006/relationships/hyperlink" Target="https://www.hbf.co.uk/documents/12932/International_Audit_Digital.pdf" TargetMode="External"/><Relationship Id="rId15" Type="http://schemas.openxmlformats.org/officeDocument/2006/relationships/hyperlink" Target="https://www.hbf.co.uk/news/nutrient-pollution-review/" TargetMode="External"/><Relationship Id="rId10" Type="http://schemas.openxmlformats.org/officeDocument/2006/relationships/hyperlink" Target="https://www.gov.uk/government/statistics/help-to-buy-equity-loan-scheme-data-to-31-may-2023/help-to-buy-equity-loan-scheme-data-to-31-may-2023" TargetMode="External"/><Relationship Id="rId4" Type="http://schemas.openxmlformats.org/officeDocument/2006/relationships/hyperlink" Target="https://www.hbf.co.uk/policy/policy-and-wider-work-program/new-housing-pipeline/" TargetMode="External"/><Relationship Id="rId9" Type="http://schemas.openxmlformats.org/officeDocument/2006/relationships/hyperlink" Target="https://www.gov.uk/government/collections/uk-house-price-index-reports-2023" TargetMode="External"/><Relationship Id="rId14" Type="http://schemas.openxmlformats.org/officeDocument/2006/relationships/hyperlink" Target="https://www.gov.uk/government/collections/affordable-housing-supply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13" Type="http://schemas.openxmlformats.org/officeDocument/2006/relationships/image" Target="../media/image10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12" Type="http://schemas.openxmlformats.org/officeDocument/2006/relationships/image" Target="../media/image9.svg"/><Relationship Id="rId2" Type="http://schemas.openxmlformats.org/officeDocument/2006/relationships/diagramData" Target="../diagrams/data2.xml"/><Relationship Id="rId16" Type="http://schemas.openxmlformats.org/officeDocument/2006/relationships/image" Target="../media/image13.svg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2.xml"/><Relationship Id="rId11" Type="http://schemas.openxmlformats.org/officeDocument/2006/relationships/image" Target="../media/image8.png"/><Relationship Id="rId5" Type="http://schemas.openxmlformats.org/officeDocument/2006/relationships/diagramColors" Target="../diagrams/colors2.xml"/><Relationship Id="rId15" Type="http://schemas.openxmlformats.org/officeDocument/2006/relationships/image" Target="../media/image12.png"/><Relationship Id="rId10" Type="http://schemas.openxmlformats.org/officeDocument/2006/relationships/image" Target="../media/image7.sv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6.png"/><Relationship Id="rId14" Type="http://schemas.openxmlformats.org/officeDocument/2006/relationships/image" Target="../media/image11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92C3B-E84C-475B-A569-E4376AD80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2070373"/>
            <a:ext cx="7632848" cy="2582763"/>
          </a:xfrm>
        </p:spPr>
        <p:txBody>
          <a:bodyPr>
            <a:noAutofit/>
          </a:bodyPr>
          <a:lstStyle/>
          <a:p>
            <a:r>
              <a:rPr lang="en-GB" sz="3600" dirty="0">
                <a:latin typeface="Aptos Display" panose="020B0004020202020204" pitchFamily="34" charset="0"/>
              </a:rPr>
              <a:t>Home Building By numbers</a:t>
            </a:r>
            <a:br>
              <a:rPr lang="en-GB" sz="3600" dirty="0">
                <a:latin typeface="Aptos Display" panose="020B0004020202020204" pitchFamily="34" charset="0"/>
              </a:rPr>
            </a:br>
            <a:br>
              <a:rPr lang="en-GB" sz="3600" dirty="0">
                <a:latin typeface="Aptos Display" panose="020B0004020202020204" pitchFamily="34" charset="0"/>
              </a:rPr>
            </a:br>
            <a:r>
              <a:rPr lang="en-GB" sz="3600" dirty="0">
                <a:solidFill>
                  <a:schemeClr val="accent1"/>
                </a:solidFill>
                <a:latin typeface="Aptos Display" panose="020B0004020202020204" pitchFamily="34" charset="0"/>
              </a:rPr>
              <a:t>AUGUST 2024</a:t>
            </a:r>
          </a:p>
        </p:txBody>
      </p:sp>
    </p:spTree>
    <p:extLst>
      <p:ext uri="{BB962C8B-B14F-4D97-AF65-F5344CB8AC3E}">
        <p14:creationId xmlns:p14="http://schemas.microsoft.com/office/powerpoint/2010/main" val="146999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E1810-81AC-429F-B8BA-C51692BBC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atin typeface="Aptos Display" panose="020B0004020202020204" pitchFamily="34" charset="0"/>
              </a:rPr>
              <a:t>9. The home building workforce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C2CDC-1BD1-47C8-BE76-A986682C1DF0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4499992" y="1267569"/>
            <a:ext cx="4464496" cy="4252900"/>
          </a:xfrm>
          <a:solidFill>
            <a:schemeClr val="bg2"/>
          </a:solidFill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1800" dirty="0">
                <a:solidFill>
                  <a:schemeClr val="tx1"/>
                </a:solidFill>
                <a:latin typeface="Aptos Display" panose="020B0004020202020204" pitchFamily="34" charset="0"/>
              </a:rPr>
              <a:t>HBF’s 2023 census of the on-site home-building workforce has found that:</a:t>
            </a:r>
          </a:p>
          <a:p>
            <a:pPr marL="0" indent="0">
              <a:spcBef>
                <a:spcPts val="0"/>
              </a:spcBef>
              <a:buNone/>
            </a:pPr>
            <a:endParaRPr lang="en-GB" sz="1600" dirty="0">
              <a:solidFill>
                <a:schemeClr val="tx1"/>
              </a:solidFill>
              <a:latin typeface="Aptos Display" panose="020B00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GB" sz="1600" dirty="0">
                <a:solidFill>
                  <a:schemeClr val="tx1"/>
                </a:solidFill>
                <a:latin typeface="Aptos Display" panose="020B0004020202020204" pitchFamily="34" charset="0"/>
              </a:rPr>
              <a:t>19.6% of workers on house building sites across the country were from overseas </a:t>
            </a:r>
          </a:p>
          <a:p>
            <a:pPr>
              <a:spcBef>
                <a:spcPts val="0"/>
              </a:spcBef>
            </a:pPr>
            <a:r>
              <a:rPr lang="en-GB" sz="1600" dirty="0">
                <a:solidFill>
                  <a:schemeClr val="tx1"/>
                </a:solidFill>
                <a:latin typeface="Aptos Display" panose="020B0004020202020204" pitchFamily="34" charset="0"/>
              </a:rPr>
              <a:t>The role of non-EU/EEA workers has grown – they now make up 3.8% of the total workforce, almost double the 2% from 2017 results</a:t>
            </a:r>
          </a:p>
          <a:p>
            <a:pPr>
              <a:spcBef>
                <a:spcPts val="0"/>
              </a:spcBef>
            </a:pPr>
            <a:r>
              <a:rPr lang="en-GB" sz="1600" dirty="0">
                <a:solidFill>
                  <a:schemeClr val="tx1"/>
                </a:solidFill>
                <a:latin typeface="Aptos Display" panose="020B0004020202020204" pitchFamily="34" charset="0"/>
              </a:rPr>
              <a:t>London has the greatest proportion of overseas workers, with 50.8% of the workforce being EU/EEA nationals and 13.7% from other overseas nations</a:t>
            </a:r>
          </a:p>
          <a:p>
            <a:pPr>
              <a:spcBef>
                <a:spcPts val="0"/>
              </a:spcBef>
            </a:pPr>
            <a:r>
              <a:rPr lang="en-GB" sz="1600" dirty="0">
                <a:solidFill>
                  <a:schemeClr val="tx1"/>
                </a:solidFill>
                <a:latin typeface="Aptos Display" panose="020B0004020202020204" pitchFamily="34" charset="0"/>
              </a:rPr>
              <a:t>The workforce is overwhelmingly male, with 96.1% of respondents identifying as male – although female respondents tended to be more senior</a:t>
            </a:r>
          </a:p>
          <a:p>
            <a:pPr>
              <a:spcBef>
                <a:spcPts val="0"/>
              </a:spcBef>
            </a:pPr>
            <a:r>
              <a:rPr lang="en-GB" sz="1600" dirty="0">
                <a:solidFill>
                  <a:schemeClr val="tx1"/>
                </a:solidFill>
                <a:latin typeface="Aptos Display" panose="020B0004020202020204" pitchFamily="34" charset="0"/>
              </a:rPr>
              <a:t>57% of respondents were under 40, with 30-39 being the most prevalent age group</a:t>
            </a:r>
          </a:p>
          <a:p>
            <a:pPr>
              <a:spcBef>
                <a:spcPts val="0"/>
              </a:spcBef>
            </a:pPr>
            <a:endParaRPr lang="en-GB" sz="1200" dirty="0">
              <a:solidFill>
                <a:schemeClr val="tx1"/>
              </a:solidFill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8A426E6-BEB0-4025-D988-7B69462F77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4914942"/>
              </p:ext>
            </p:extLst>
          </p:nvPr>
        </p:nvGraphicFramePr>
        <p:xfrm>
          <a:off x="179512" y="1192075"/>
          <a:ext cx="4104456" cy="2046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CEBDCD52-0297-4FCE-384F-4C461BC173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0466364"/>
              </p:ext>
            </p:extLst>
          </p:nvPr>
        </p:nvGraphicFramePr>
        <p:xfrm>
          <a:off x="179512" y="3417565"/>
          <a:ext cx="4104456" cy="2176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0504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269B2-7763-4947-B93D-FBD26B5B6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>
                <a:latin typeface="Aptos Display" panose="020B0004020202020204" pitchFamily="34" charset="0"/>
              </a:rPr>
              <a:t>Other key statistics and figures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2A5B7C9-5327-4905-874C-4DCDCB97D1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258244"/>
              </p:ext>
            </p:extLst>
          </p:nvPr>
        </p:nvGraphicFramePr>
        <p:xfrm>
          <a:off x="755650" y="1052513"/>
          <a:ext cx="7920806" cy="4608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5547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B6D50-DCD4-6119-983F-32109405F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Aptos Display" panose="020B0004020202020204" pitchFamily="34" charset="0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7474B-6410-9EC6-F7A0-60720E33B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MHCLG, Housing supply: net additional dwellings, England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rgbClr val="003144"/>
              </a:solidFill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The Economic Footprint of House Building in England and Wales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rgbClr val="003144"/>
              </a:solidFill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 err="1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Glenigan</a:t>
            </a: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/HBF, New Housing Pipeline Report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rgbClr val="003144"/>
              </a:solidFill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Housing Horizons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rgbClr val="003144"/>
              </a:solidFill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Watt a Save energy efficiency data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</a:rPr>
              <a:t>and </a:t>
            </a: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MHCLG, Energy Performance of Buildings Certificates statistical release: England and Wales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rgbClr val="003144"/>
              </a:solidFill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HMRC, Monthly property transactions completed in the UK with value of £40,000 or above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rgbClr val="003144"/>
              </a:solidFill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HM Land Registry, UK House Price Index summary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rgbClr val="003144"/>
              </a:solidFill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sz="1800" u="sng" dirty="0">
                <a:solidFill>
                  <a:srgbClr val="003144"/>
                </a:solidFill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MHCLG</a:t>
            </a: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Help to Buy (equity loan scheme) statistics: April 2013 to 31 May 2023</a:t>
            </a: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</a:rPr>
              <a:t> 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Homes England, Annual Report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rgbClr val="003144"/>
              </a:solidFill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Home Building Workforce Census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HBF/NHBC, Customer Satisfaction Survey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MHCLG, Affordable housing supply in England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sz="1800" u="sng" dirty="0"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</a:t>
            </a:r>
            <a:r>
              <a:rPr lang="en-GB" sz="1800" u="sng" dirty="0" err="1"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Brookbanks</a:t>
            </a:r>
            <a:r>
              <a:rPr lang="en-GB" sz="1800" u="sng" dirty="0"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research report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8081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7FBBC99E-ED11-43E2-927A-CD1506AD1291}"/>
              </a:ext>
            </a:extLst>
          </p:cNvPr>
          <p:cNvSpPr txBox="1">
            <a:spLocks/>
          </p:cNvSpPr>
          <p:nvPr/>
        </p:nvSpPr>
        <p:spPr>
          <a:xfrm>
            <a:off x="602826" y="1115366"/>
            <a:ext cx="8184752" cy="526578"/>
          </a:xfrm>
          <a:prstGeom prst="rect">
            <a:avLst/>
          </a:prstGeom>
          <a:solidFill>
            <a:schemeClr val="bg2"/>
          </a:solidFill>
        </p:spPr>
        <p:txBody>
          <a:bodyPr>
            <a:normAutofit/>
          </a:bodyPr>
          <a:lstStyle>
            <a:lvl1pPr marL="108491" indent="-108491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575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1pPr>
            <a:lvl2pPr marL="235063" indent="-90409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35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2pPr>
            <a:lvl3pPr marL="361635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3pPr>
            <a:lvl4pPr marL="506288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05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4pPr>
            <a:lvl5pPr marL="650943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5pPr>
            <a:lvl6pPr marL="795595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633">
                <a:solidFill>
                  <a:schemeClr val="tx1"/>
                </a:solidFill>
                <a:latin typeface="+mn-lt"/>
                <a:ea typeface="+mn-ea"/>
              </a:defRPr>
            </a:lvl6pPr>
            <a:lvl7pPr marL="940250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633">
                <a:solidFill>
                  <a:schemeClr val="tx1"/>
                </a:solidFill>
                <a:latin typeface="+mn-lt"/>
                <a:ea typeface="+mn-ea"/>
              </a:defRPr>
            </a:lvl7pPr>
            <a:lvl8pPr marL="1084904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633">
                <a:solidFill>
                  <a:schemeClr val="tx1"/>
                </a:solidFill>
                <a:latin typeface="+mn-lt"/>
                <a:ea typeface="+mn-ea"/>
              </a:defRPr>
            </a:lvl8pPr>
            <a:lvl9pPr marL="1229558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633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GB" sz="1600" b="1" kern="0" dirty="0"/>
              <a:t> </a:t>
            </a:r>
            <a:r>
              <a:rPr lang="en-GB" sz="1600" b="1" kern="0" dirty="0">
                <a:latin typeface="Aptos Display" panose="020B0004020202020204" pitchFamily="34" charset="0"/>
              </a:rPr>
              <a:t>Net Housing Supply </a:t>
            </a:r>
            <a:r>
              <a:rPr lang="en-GB" sz="1600" kern="0" dirty="0">
                <a:latin typeface="Aptos Display" panose="020B0004020202020204" pitchFamily="34" charset="0"/>
              </a:rPr>
              <a:t>2022/2023:         </a:t>
            </a:r>
            <a:r>
              <a:rPr lang="en-GB" sz="180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234,400 = 212,570 + 4,500 + 22,160 + 640 – 5,470</a:t>
            </a:r>
            <a:endParaRPr lang="en-GB" sz="1600" kern="0" dirty="0">
              <a:latin typeface="Aptos Display" panose="020B0004020202020204" pitchFamily="34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GB" sz="600" kern="0" dirty="0">
                <a:latin typeface="Aptos Display" panose="020B0004020202020204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GB" sz="700" kern="0" dirty="0">
                <a:latin typeface="Aptos Display" panose="020B0004020202020204" pitchFamily="34" charset="0"/>
              </a:rPr>
              <a:t>        Net supply = </a:t>
            </a:r>
            <a:r>
              <a:rPr lang="en-GB" sz="800" kern="0" dirty="0">
                <a:latin typeface="Aptos Display" panose="020B0004020202020204" pitchFamily="34" charset="0"/>
              </a:rPr>
              <a:t>new build completion + net conversions, net change of use+ net other gains </a:t>
            </a:r>
            <a:r>
              <a:rPr lang="en-GB" sz="800" b="1" kern="0" dirty="0">
                <a:latin typeface="Aptos Display" panose="020B0004020202020204" pitchFamily="34" charset="0"/>
              </a:rPr>
              <a:t>- </a:t>
            </a:r>
            <a:r>
              <a:rPr lang="en-GB" sz="800" kern="0" dirty="0">
                <a:latin typeface="Aptos Display" panose="020B0004020202020204" pitchFamily="34" charset="0"/>
              </a:rPr>
              <a:t>demolitions</a:t>
            </a:r>
            <a:endParaRPr lang="en-GB" sz="700" kern="0" dirty="0">
              <a:latin typeface="Aptos Display" panose="020B0004020202020204" pitchFamily="34" charset="0"/>
            </a:endParaRPr>
          </a:p>
        </p:txBody>
      </p: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E75B2D41-AD02-4B16-8165-1567342F0A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0846243"/>
              </p:ext>
            </p:extLst>
          </p:nvPr>
        </p:nvGraphicFramePr>
        <p:xfrm>
          <a:off x="582953" y="1772816"/>
          <a:ext cx="3753472" cy="3901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90B4F92-A547-45A6-BB2E-12C89867C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>
                <a:latin typeface="Aptos Display" panose="020B0004020202020204" pitchFamily="34" charset="0"/>
              </a:rPr>
              <a:t>1. Housing Supply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A8E1913-4F00-F0A2-7585-C9D8CCCEDE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8791934"/>
              </p:ext>
            </p:extLst>
          </p:nvPr>
        </p:nvGraphicFramePr>
        <p:xfrm>
          <a:off x="4336401" y="1822803"/>
          <a:ext cx="4716015" cy="3574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669916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1E47E74-06DF-4788-BBAE-0A78C373F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800" b="1" dirty="0">
                <a:latin typeface="Aptos Display" panose="020B0004020202020204" pitchFamily="34" charset="0"/>
              </a:rPr>
              <a:t>2. </a:t>
            </a:r>
            <a:r>
              <a:rPr lang="en-US" sz="2800" b="1" dirty="0">
                <a:latin typeface="Aptos Display" panose="020B0004020202020204" pitchFamily="34" charset="0"/>
              </a:rPr>
              <a:t>Economic contribution of the home building industry</a:t>
            </a:r>
            <a:endParaRPr lang="en-GB" sz="2800" b="1" dirty="0">
              <a:latin typeface="Aptos Display" panose="020B0004020202020204" pitchFamily="34" charset="0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0ED0A86D-C14D-7F10-D78B-364A5C7EC3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6413975"/>
              </p:ext>
            </p:extLst>
          </p:nvPr>
        </p:nvGraphicFramePr>
        <p:xfrm>
          <a:off x="467544" y="1772817"/>
          <a:ext cx="7990656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99D2EC1-5801-D200-08D8-00D28EE519BD}"/>
              </a:ext>
            </a:extLst>
          </p:cNvPr>
          <p:cNvSpPr txBox="1"/>
          <p:nvPr/>
        </p:nvSpPr>
        <p:spPr>
          <a:xfrm>
            <a:off x="570911" y="1198686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ptos Display" panose="020B0004020202020204" pitchFamily="34" charset="0"/>
              </a:rPr>
              <a:t>The 234,000 new homes delivered in 2022-23 has:</a:t>
            </a:r>
          </a:p>
        </p:txBody>
      </p:sp>
      <p:pic>
        <p:nvPicPr>
          <p:cNvPr id="6" name="Graphic 5" descr="Office worker male outline">
            <a:extLst>
              <a:ext uri="{FF2B5EF4-FFF2-40B4-BE49-F238E27FC236}">
                <a16:creationId xmlns:a16="http://schemas.microsoft.com/office/drawing/2014/main" id="{0F4640F6-D507-C4ED-6728-18D92267007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70911" y="1972400"/>
            <a:ext cx="524852" cy="524852"/>
          </a:xfrm>
          <a:prstGeom prst="rect">
            <a:avLst/>
          </a:prstGeom>
        </p:spPr>
      </p:pic>
      <p:pic>
        <p:nvPicPr>
          <p:cNvPr id="12" name="Graphic 11" descr="Shopping bag outline">
            <a:extLst>
              <a:ext uri="{FF2B5EF4-FFF2-40B4-BE49-F238E27FC236}">
                <a16:creationId xmlns:a16="http://schemas.microsoft.com/office/drawing/2014/main" id="{9A5F6B9E-2C5E-64E7-009F-64818F41862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43608" y="3421270"/>
            <a:ext cx="524852" cy="524852"/>
          </a:xfrm>
          <a:prstGeom prst="rect">
            <a:avLst/>
          </a:prstGeom>
        </p:spPr>
      </p:pic>
      <p:pic>
        <p:nvPicPr>
          <p:cNvPr id="16" name="Graphic 15" descr="Park scene outline">
            <a:extLst>
              <a:ext uri="{FF2B5EF4-FFF2-40B4-BE49-F238E27FC236}">
                <a16:creationId xmlns:a16="http://schemas.microsoft.com/office/drawing/2014/main" id="{66B687D1-8C62-BC22-68DC-9DD5D3C9E17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63616" y="4212524"/>
            <a:ext cx="432048" cy="432048"/>
          </a:xfrm>
          <a:prstGeom prst="rect">
            <a:avLst/>
          </a:prstGeom>
        </p:spPr>
      </p:pic>
      <p:pic>
        <p:nvPicPr>
          <p:cNvPr id="18" name="Graphic 17" descr="Dump truck outline">
            <a:extLst>
              <a:ext uri="{FF2B5EF4-FFF2-40B4-BE49-F238E27FC236}">
                <a16:creationId xmlns:a16="http://schemas.microsoft.com/office/drawing/2014/main" id="{CACDB310-0840-B3FC-B42A-D7B57AC1E63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07204" y="4909815"/>
            <a:ext cx="524852" cy="524852"/>
          </a:xfrm>
          <a:prstGeom prst="rect">
            <a:avLst/>
          </a:prstGeom>
        </p:spPr>
      </p:pic>
      <p:pic>
        <p:nvPicPr>
          <p:cNvPr id="21" name="Graphic 20" descr="Tax outline">
            <a:extLst>
              <a:ext uri="{FF2B5EF4-FFF2-40B4-BE49-F238E27FC236}">
                <a16:creationId xmlns:a16="http://schemas.microsoft.com/office/drawing/2014/main" id="{95855642-BB96-2158-B696-C4B04CE9C96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923877" y="2720348"/>
            <a:ext cx="524852" cy="524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844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7A226-BA5B-85AF-79A8-AE1563CFE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>
                <a:latin typeface="Aptos Display" panose="020B0004020202020204" pitchFamily="34" charset="0"/>
              </a:rPr>
              <a:t>3. Recent planning permissions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0099533-AD58-EFB6-7132-3B24EFD2A8B2}"/>
              </a:ext>
            </a:extLst>
          </p:cNvPr>
          <p:cNvSpPr txBox="1">
            <a:spLocks/>
          </p:cNvSpPr>
          <p:nvPr/>
        </p:nvSpPr>
        <p:spPr>
          <a:xfrm>
            <a:off x="6286432" y="1233173"/>
            <a:ext cx="2425067" cy="4339797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</a:rPr>
              <a:t>The total number of housing projects granted planning permission in 2023 was the lowest yearly </a:t>
            </a:r>
            <a:r>
              <a:rPr lang="en-GB" sz="1200" dirty="0">
                <a:latin typeface="Aptos Display" panose="020B0004020202020204" pitchFamily="34" charset="0"/>
                <a:ea typeface="ＭＳ Ｐゴシック" pitchFamily="34" charset="-128"/>
              </a:rPr>
              <a:t>figure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</a:rPr>
              <a:t>since records began in 2006. 10,527 housing projects were granted planning permission during 2023 in total - a decline of 16% from 2022.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Aptos Display" panose="020B0004020202020204" pitchFamily="34" charset="0"/>
              <a:ea typeface="ＭＳ Ｐゴシック" pitchFamily="34" charset="-128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Aptos Display" panose="020B0004020202020204" pitchFamily="34" charset="0"/>
              </a:rPr>
              <a:t>Furthermore, the number of units approved during 2023 dropped to the lowest for any 12-month period since 2014 to just under 233,000.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Aptos Display" panose="020B00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Aptos Display" panose="020B0004020202020204" pitchFamily="34" charset="0"/>
              </a:rPr>
              <a:t>This trend has continued into 2024, with the number of units approved during the first quarter of 2024 – 53,862 – being the lowest quarterly total since Q2 2015 and a 19% drop on the previous quarter. The number of sites approved was also the lowest on record since the Housing Pipeline report began recording the data in 2006.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1DA24B-CBA2-CA1B-C488-40822085077E}"/>
              </a:ext>
            </a:extLst>
          </p:cNvPr>
          <p:cNvSpPr txBox="1"/>
          <p:nvPr/>
        </p:nvSpPr>
        <p:spPr>
          <a:xfrm>
            <a:off x="904685" y="1095922"/>
            <a:ext cx="457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schemeClr val="tx2"/>
                </a:solidFill>
                <a:latin typeface="Aptos Display" panose="020B0004020202020204" pitchFamily="34" charset="0"/>
              </a:rPr>
              <a:t>Number of housing units and projects approved, 2006-2024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ptos Display" panose="020B000402020202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B59BE2-FDF9-A1A8-6DA9-46000947A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460" y="1772816"/>
            <a:ext cx="6021732" cy="3787554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1A6FEB1-3958-4B84-BAFE-857C74F68C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8560762"/>
              </p:ext>
            </p:extLst>
          </p:nvPr>
        </p:nvGraphicFramePr>
        <p:xfrm>
          <a:off x="352235" y="1686980"/>
          <a:ext cx="5676900" cy="395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3676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6AA48-76AD-166B-40D8-EED5168EF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Aptos Display" panose="020B0004020202020204" pitchFamily="34" charset="0"/>
              </a:rPr>
              <a:t>4. Housing affordability and condition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631D7-BBFC-1346-F729-724B91125A11}"/>
              </a:ext>
            </a:extLst>
          </p:cNvPr>
          <p:cNvSpPr txBox="1"/>
          <p:nvPr/>
        </p:nvSpPr>
        <p:spPr>
          <a:xfrm>
            <a:off x="179512" y="1052736"/>
            <a:ext cx="8485567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400" dirty="0">
                <a:latin typeface="Aptos Display" panose="020B0004020202020204" pitchFamily="34" charset="0"/>
              </a:rPr>
              <a:t>England’s severe shortage of housing has made it the most difficult place in the developed world to find a home, with the </a:t>
            </a:r>
            <a:r>
              <a:rPr lang="en-GB" sz="1400" b="1" dirty="0">
                <a:latin typeface="Aptos Display" panose="020B0004020202020204" pitchFamily="34" charset="0"/>
              </a:rPr>
              <a:t>lowest rate of available properties per member of the population </a:t>
            </a:r>
            <a:r>
              <a:rPr lang="en-GB" sz="1400" dirty="0">
                <a:latin typeface="Aptos Display" panose="020B0004020202020204" pitchFamily="34" charset="0"/>
              </a:rPr>
              <a:t>of all OECD nations.</a:t>
            </a:r>
            <a:endParaRPr lang="en-US" sz="1400" dirty="0">
              <a:latin typeface="Aptos Display" panose="020B00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400" b="1" dirty="0">
                <a:latin typeface="Aptos Display" panose="020B0004020202020204" pitchFamily="34" charset="0"/>
              </a:rPr>
              <a:t>11.3 million </a:t>
            </a:r>
            <a:r>
              <a:rPr lang="en-GB" sz="1400" dirty="0">
                <a:latin typeface="Aptos Display" panose="020B0004020202020204" pitchFamily="34" charset="0"/>
              </a:rPr>
              <a:t>people in England spend more than 40% of their household income on their home - the second largest number in Europe.</a:t>
            </a:r>
            <a:endParaRPr lang="en-GB" sz="1400" dirty="0">
              <a:latin typeface="Aptos Display" panose="020B0004020202020204" pitchFamily="34" charset="0"/>
              <a:cs typeface="Arial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400" dirty="0">
                <a:latin typeface="Aptos Display" panose="020B0004020202020204" pitchFamily="34" charset="0"/>
              </a:rPr>
              <a:t>England has the highest proportion of inadequate housing in Europe, with </a:t>
            </a:r>
            <a:r>
              <a:rPr lang="en-GB" sz="1400" b="1" dirty="0">
                <a:latin typeface="Aptos Display" panose="020B0004020202020204" pitchFamily="34" charset="0"/>
              </a:rPr>
              <a:t>15% of all existing homes not meeting the Decent Homes Standard.</a:t>
            </a:r>
            <a:endParaRPr lang="en-GB" sz="1400" dirty="0">
              <a:latin typeface="Aptos Display" panose="020B00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671C65-9C90-1047-2231-79691CD3F9F2}"/>
              </a:ext>
            </a:extLst>
          </p:cNvPr>
          <p:cNvSpPr txBox="1"/>
          <p:nvPr/>
        </p:nvSpPr>
        <p:spPr>
          <a:xfrm>
            <a:off x="6408712" y="3140968"/>
            <a:ext cx="25557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dirty="0">
                <a:latin typeface="Aptos Display" panose="020B0004020202020204" pitchFamily="34" charset="0"/>
              </a:rPr>
              <a:t>The UK has some of the oldest housing stock in the developed world with </a:t>
            </a:r>
            <a:r>
              <a:rPr lang="en-GB" sz="1400" i="1" dirty="0">
                <a:latin typeface="Aptos Display" panose="020B0004020202020204" pitchFamily="34" charset="0"/>
              </a:rPr>
              <a:t>only </a:t>
            </a:r>
            <a:r>
              <a:rPr lang="en-GB" sz="1400" b="1" dirty="0">
                <a:latin typeface="Aptos Display" panose="020B0004020202020204" pitchFamily="34" charset="0"/>
              </a:rPr>
              <a:t>7% of British homes built after 2001</a:t>
            </a:r>
            <a:r>
              <a:rPr lang="en-GB" sz="1400" dirty="0">
                <a:latin typeface="Aptos Display" panose="020B0004020202020204" pitchFamily="34" charset="0"/>
              </a:rPr>
              <a:t>. This is far less than other countries like Spain (18.5%) and Portugal (16%).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FFDF7644-782F-F91A-22C0-FA7C006E62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9232110"/>
              </p:ext>
            </p:extLst>
          </p:nvPr>
        </p:nvGraphicFramePr>
        <p:xfrm>
          <a:off x="216024" y="2608749"/>
          <a:ext cx="6192688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5301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0BB2D-A06D-950E-F45C-01E321F80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Aptos Display" panose="020B0004020202020204" pitchFamily="34" charset="0"/>
              </a:rPr>
              <a:t>5. Carbon efficiency and energy bill savings of new homes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8828E1B-550D-DB80-6B63-BDA5DBE00402}"/>
              </a:ext>
            </a:extLst>
          </p:cNvPr>
          <p:cNvSpPr txBox="1">
            <a:spLocks/>
          </p:cNvSpPr>
          <p:nvPr/>
        </p:nvSpPr>
        <p:spPr bwMode="auto">
          <a:xfrm>
            <a:off x="186814" y="1556792"/>
            <a:ext cx="3600400" cy="324036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10000"/>
          </a:bodyPr>
          <a:lstStyle>
            <a:lvl1pPr marL="108491" indent="-108491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575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1pPr>
            <a:lvl2pPr marL="235063" indent="-90409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35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2pPr>
            <a:lvl3pPr marL="361635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3pPr>
            <a:lvl4pPr marL="506288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05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4pPr>
            <a:lvl5pPr marL="650943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5pPr>
            <a:lvl6pPr marL="795595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633">
                <a:solidFill>
                  <a:schemeClr val="tx1"/>
                </a:solidFill>
                <a:latin typeface="+mn-lt"/>
                <a:ea typeface="+mn-ea"/>
              </a:defRPr>
            </a:lvl6pPr>
            <a:lvl7pPr marL="940250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633">
                <a:solidFill>
                  <a:schemeClr val="tx1"/>
                </a:solidFill>
                <a:latin typeface="+mn-lt"/>
                <a:ea typeface="+mn-ea"/>
              </a:defRPr>
            </a:lvl7pPr>
            <a:lvl8pPr marL="1084904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633">
                <a:solidFill>
                  <a:schemeClr val="tx1"/>
                </a:solidFill>
                <a:latin typeface="+mn-lt"/>
                <a:ea typeface="+mn-ea"/>
              </a:defRPr>
            </a:lvl8pPr>
            <a:lvl9pPr marL="1229558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633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  <a:buFontTx/>
              <a:buNone/>
            </a:pPr>
            <a:r>
              <a:rPr lang="en-GB" sz="1400" kern="0" dirty="0">
                <a:solidFill>
                  <a:schemeClr val="tx1"/>
                </a:solidFill>
                <a:latin typeface="Aptos Display" panose="020B0004020202020204" pitchFamily="34" charset="0"/>
              </a:rPr>
              <a:t>New build homes use much less energy than existing properties – 9,156 kWh a year on average, compared to 20,547 kWh a year for existing builds.</a:t>
            </a:r>
          </a:p>
          <a:p>
            <a:pPr marL="0" indent="0">
              <a:spcBef>
                <a:spcPts val="0"/>
              </a:spcBef>
              <a:buFontTx/>
              <a:buNone/>
            </a:pPr>
            <a:endParaRPr lang="en-GB" sz="1400" kern="0" dirty="0">
              <a:solidFill>
                <a:schemeClr val="tx1"/>
              </a:solidFill>
              <a:latin typeface="Aptos Display" panose="020B0004020202020204" pitchFamily="34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GB" sz="1400" kern="0" dirty="0">
                <a:solidFill>
                  <a:schemeClr val="tx1"/>
                </a:solidFill>
                <a:latin typeface="Aptos Display" panose="020B0004020202020204" pitchFamily="34" charset="0"/>
              </a:rPr>
              <a:t>As a result, buyers of new homes could save more than £1600 on energy bills per property per year. For buyers of new build houses (rather than flats), this saving is even greater - £183 per month on average, compared to £140 on average for other types of property.</a:t>
            </a:r>
          </a:p>
          <a:p>
            <a:pPr marL="0" indent="0">
              <a:spcBef>
                <a:spcPts val="0"/>
              </a:spcBef>
              <a:buFontTx/>
              <a:buNone/>
            </a:pPr>
            <a:endParaRPr lang="en-GB" sz="1400" kern="0" dirty="0">
              <a:solidFill>
                <a:schemeClr val="tx1"/>
              </a:solidFill>
              <a:latin typeface="Aptos Display" panose="020B0004020202020204" pitchFamily="34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GB" sz="1400" kern="0" dirty="0">
                <a:solidFill>
                  <a:schemeClr val="tx1"/>
                </a:solidFill>
                <a:latin typeface="Aptos Display" panose="020B0004020202020204" pitchFamily="34" charset="0"/>
              </a:rPr>
              <a:t>Alongside the financial benefits of buying a new build, these properties are also more environmentally friendly. New build homes emit 61% less carbon than older counterparts, cutting annual emissions by 2.16 tonnes per property. </a:t>
            </a:r>
          </a:p>
          <a:p>
            <a:pPr marL="0" indent="0">
              <a:spcBef>
                <a:spcPts val="0"/>
              </a:spcBef>
              <a:buFontTx/>
              <a:buNone/>
            </a:pPr>
            <a:endParaRPr lang="en-GB" sz="1400" kern="0" dirty="0">
              <a:solidFill>
                <a:schemeClr val="tx1"/>
              </a:solidFill>
              <a:latin typeface="Aptos Display" panose="020B0004020202020204" pitchFamily="34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GB" sz="1400" kern="0" dirty="0">
                <a:solidFill>
                  <a:schemeClr val="tx1"/>
                </a:solidFill>
                <a:latin typeface="Aptos Display" panose="020B0004020202020204" pitchFamily="34" charset="0"/>
              </a:rPr>
              <a:t>From April to June 2024, 93% of new properties were given an EPC A or B rating, compared to just 7.4% of existing dwellings.</a:t>
            </a:r>
            <a:endParaRPr lang="en-GB" sz="400" kern="0" dirty="0">
              <a:solidFill>
                <a:schemeClr val="tx1"/>
              </a:solidFill>
              <a:latin typeface="Aptos Display" panose="020B0004020202020204" pitchFamily="34" charset="0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B0E8853C-B340-EB00-0519-16A41CF2DE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96951048"/>
              </p:ext>
            </p:extLst>
          </p:nvPr>
        </p:nvGraphicFramePr>
        <p:xfrm>
          <a:off x="3923928" y="1412776"/>
          <a:ext cx="4824536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3512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A95AA-312E-4882-9603-F8788A4EB2CD}"/>
              </a:ext>
            </a:extLst>
          </p:cNvPr>
          <p:cNvSpPr txBox="1">
            <a:spLocks/>
          </p:cNvSpPr>
          <p:nvPr/>
        </p:nvSpPr>
        <p:spPr>
          <a:xfrm>
            <a:off x="467544" y="1231295"/>
            <a:ext cx="2302024" cy="4339644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200" dirty="0">
                <a:latin typeface="Aptos Display" panose="020B0004020202020204" pitchFamily="34" charset="0"/>
              </a:rPr>
              <a:t>The total number of residential property transactions in England declined by 18% between the 2022/23 and 2023/24 financial years – from 1,034,020 to 839,800.</a:t>
            </a:r>
          </a:p>
          <a:p>
            <a:pPr marL="0" indent="0">
              <a:buNone/>
            </a:pPr>
            <a:r>
              <a:rPr lang="en-GB" sz="1200" dirty="0">
                <a:latin typeface="Aptos Display" panose="020B0004020202020204" pitchFamily="34" charset="0"/>
              </a:rPr>
              <a:t>Property transaction volumes also continued to suffer in early 2024. The provisional non-seasonally adjusted estimate of the number of UK residential transactions in June 2024 was 90,420, 5%</a:t>
            </a:r>
            <a:r>
              <a:rPr lang="en-GB" sz="120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lower than June 2023 and 2% lower than May 2024.</a:t>
            </a:r>
            <a:endParaRPr lang="en-GB" sz="1200" dirty="0">
              <a:solidFill>
                <a:srgbClr val="000000"/>
              </a:solidFill>
              <a:latin typeface="Aptos Display" panose="020B0004020202020204" pitchFamily="34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</a:rPr>
              <a:t>Overall, housing transactions in recent years have been lower than the numbers seen during the 1990s and 2000s. In that period, typically 6-8% of the housing stock would change hands each year. Since 2008, this rate has hovered around 4%.</a:t>
            </a:r>
          </a:p>
          <a:p>
            <a:pPr marL="0" indent="0">
              <a:buNone/>
            </a:pPr>
            <a:endParaRPr lang="en-GB" sz="1200" dirty="0">
              <a:latin typeface="Aptos Display" panose="020B0004020202020204" pitchFamily="34" charset="0"/>
            </a:endParaRPr>
          </a:p>
          <a:p>
            <a:pPr marL="0" indent="0">
              <a:buNone/>
            </a:pPr>
            <a:endParaRPr lang="en-GB" sz="1200" dirty="0">
              <a:latin typeface="Aptos Display" panose="020B00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F09DDB-A7F3-45F9-BFB6-A8A86F733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Aptos Display" panose="020B0004020202020204" pitchFamily="34" charset="0"/>
              </a:rPr>
              <a:t>6. Residential property transactions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C002084-81F6-4B0B-2296-5C2745238D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891265"/>
              </p:ext>
            </p:extLst>
          </p:nvPr>
        </p:nvGraphicFramePr>
        <p:xfrm>
          <a:off x="2915816" y="1314345"/>
          <a:ext cx="6007983" cy="4173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8058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8613B8-0CB4-464C-86F4-D4E0938F0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atin typeface="Aptos Display" panose="020B0004020202020204" pitchFamily="34" charset="0"/>
              </a:rPr>
              <a:t>7. New build and wider house prices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1D2D749-9782-4351-B011-0CC32927A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1520" y="1124744"/>
            <a:ext cx="2451439" cy="4382260"/>
          </a:xfrm>
          <a:solidFill>
            <a:schemeClr val="bg2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1300" dirty="0">
                <a:solidFill>
                  <a:schemeClr val="tx1"/>
                </a:solidFill>
                <a:latin typeface="Aptos Display" panose="020B0004020202020204" pitchFamily="34" charset="0"/>
              </a:rPr>
              <a:t>The annual percentage change rate for average UK house prices was +2.2% in the year to May 2024 (the latest month for which figures are available). This was up from +1.3% in the year to April. As of May 2024, the average property price in the UK was £285,000 - £6,000 higher than a year ago.</a:t>
            </a:r>
          </a:p>
          <a:p>
            <a:pPr marL="0" indent="0">
              <a:buNone/>
            </a:pPr>
            <a:endParaRPr lang="en-GB" sz="1300" dirty="0">
              <a:solidFill>
                <a:schemeClr val="tx1"/>
              </a:solidFill>
              <a:latin typeface="Aptos Display" panose="020B0004020202020204" pitchFamily="34" charset="0"/>
            </a:endParaRPr>
          </a:p>
          <a:p>
            <a:pPr marL="0" indent="0">
              <a:buNone/>
            </a:pPr>
            <a:r>
              <a:rPr lang="en-GB" sz="1300" dirty="0">
                <a:solidFill>
                  <a:schemeClr val="tx1"/>
                </a:solidFill>
                <a:latin typeface="Aptos Display" panose="020B0004020202020204" pitchFamily="34" charset="0"/>
              </a:rPr>
              <a:t>In England, the annual change in the year to May 2024 was +2.2% and the average property value was £302,000. Yorkshire and the Humber had the highest growth, where the annual percentage change increased by 3.0% in the 12 months to May 2024. The lowest annual growth was in London, where prices increased by 0.2% in the year to May. </a:t>
            </a:r>
          </a:p>
          <a:p>
            <a:pPr marL="0" indent="0">
              <a:buNone/>
            </a:pPr>
            <a:endParaRPr lang="en-GB" sz="1300" dirty="0">
              <a:solidFill>
                <a:schemeClr val="tx1"/>
              </a:solidFill>
              <a:latin typeface="Aptos Display" panose="020B0004020202020204" pitchFamily="34" charset="0"/>
            </a:endParaRPr>
          </a:p>
          <a:p>
            <a:pPr marL="0" indent="0">
              <a:buNone/>
            </a:pPr>
            <a:r>
              <a:rPr lang="en-GB" sz="1300" dirty="0">
                <a:solidFill>
                  <a:schemeClr val="tx1"/>
                </a:solidFill>
                <a:latin typeface="Aptos Display" panose="020B0004020202020204" pitchFamily="34" charset="0"/>
              </a:rPr>
              <a:t>Furthermore, despite some claims to the contrary, new build prices have historically tracked housing market trends and continue to do so.</a:t>
            </a:r>
          </a:p>
          <a:p>
            <a:pPr marL="0" indent="0">
              <a:buNone/>
            </a:pPr>
            <a:endParaRPr lang="en-GB" sz="1100" dirty="0">
              <a:solidFill>
                <a:schemeClr val="tx1"/>
              </a:solidFill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719587A-BC90-2629-145D-5FE69F4FA9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0103503"/>
              </p:ext>
            </p:extLst>
          </p:nvPr>
        </p:nvGraphicFramePr>
        <p:xfrm>
          <a:off x="2724631" y="1124744"/>
          <a:ext cx="6290089" cy="4110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0901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E1810-81AC-429F-B8BA-C51692BBC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atin typeface="Aptos Display" panose="020B0004020202020204" pitchFamily="34" charset="0"/>
              </a:rPr>
              <a:t>8. Help to Buy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C2CDC-1BD1-47C8-BE76-A986682C1DF0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654490" y="1161256"/>
            <a:ext cx="3413453" cy="4427984"/>
          </a:xfrm>
          <a:solidFill>
            <a:schemeClr val="bg2"/>
          </a:solidFill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GB" sz="1400" dirty="0">
                <a:solidFill>
                  <a:schemeClr val="tx1"/>
                </a:solidFill>
                <a:latin typeface="Aptos Display" panose="020B0004020202020204" pitchFamily="34" charset="0"/>
              </a:rPr>
              <a:t>The Help to Buy equity loan scheme ended in 2023 after ten years of helping first-time buyers onto the property ladder. Since its launch in 2013, Help to Buy supported almost 400,000 households to purchase a new build home with a 5% deposit. 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GB" sz="1400" b="1" dirty="0">
              <a:solidFill>
                <a:schemeClr val="tx1"/>
              </a:solidFill>
              <a:latin typeface="Aptos Display" panose="020B00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GB" sz="1400" dirty="0">
                <a:solidFill>
                  <a:schemeClr val="tx1"/>
                </a:solidFill>
                <a:latin typeface="Aptos Display" panose="020B0004020202020204" pitchFamily="34" charset="0"/>
              </a:rPr>
              <a:t>Over the period of the Help to Buy: Equity Loan scheme (1 April 2013 to 31 May 2023), 387,195 properties were bought with an equity loan. Most of the home purchases under the Help to Buy: Equity Loan scheme were made by first-time buyers, accounting for 328,346 (85 per cent) of total purchases.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GB" sz="1400" dirty="0">
              <a:solidFill>
                <a:schemeClr val="tx1"/>
              </a:solidFill>
              <a:latin typeface="Aptos Display" panose="020B0004020202020204" pitchFamily="34" charset="0"/>
            </a:endParaRPr>
          </a:p>
          <a:p>
            <a:pPr marL="0" indent="0" algn="just">
              <a:buNone/>
            </a:pPr>
            <a:r>
              <a:rPr lang="en-GB" sz="1400" dirty="0">
                <a:solidFill>
                  <a:schemeClr val="tx1"/>
                </a:solidFill>
                <a:latin typeface="Aptos Display" panose="020B0004020202020204" pitchFamily="34" charset="0"/>
              </a:rPr>
              <a:t>As of July 2024, 154,275 (39.8%) of all loans had been fully repaid, with Help to Buy delivering an uplift on investment of £718.2 million to the Exchequer - a figure that will increase over the coming years as the remaining loans are repaid.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5E40E93-188D-E886-E6A1-A8500A4D84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009078"/>
              </p:ext>
            </p:extLst>
          </p:nvPr>
        </p:nvGraphicFramePr>
        <p:xfrm>
          <a:off x="4355976" y="1340768"/>
          <a:ext cx="468052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1593035"/>
      </p:ext>
    </p:extLst>
  </p:cSld>
  <p:clrMapOvr>
    <a:masterClrMapping/>
  </p:clrMapOvr>
</p:sld>
</file>

<file path=ppt/theme/theme1.xml><?xml version="1.0" encoding="utf-8"?>
<a:theme xmlns:a="http://schemas.openxmlformats.org/drawingml/2006/main" name="HBFThemePW2014">
  <a:themeElements>
    <a:clrScheme name="HBF 2018 v2">
      <a:dk1>
        <a:srgbClr val="000000"/>
      </a:dk1>
      <a:lt1>
        <a:sysClr val="window" lastClr="FFFFFF"/>
      </a:lt1>
      <a:dk2>
        <a:srgbClr val="003144"/>
      </a:dk2>
      <a:lt2>
        <a:srgbClr val="E9F7FC"/>
      </a:lt2>
      <a:accent1>
        <a:srgbClr val="53AAB1"/>
      </a:accent1>
      <a:accent2>
        <a:srgbClr val="E85355"/>
      </a:accent2>
      <a:accent3>
        <a:srgbClr val="64AA7D"/>
      </a:accent3>
      <a:accent4>
        <a:srgbClr val="79547F"/>
      </a:accent4>
      <a:accent5>
        <a:srgbClr val="F17BB0"/>
      </a:accent5>
      <a:accent6>
        <a:srgbClr val="CEDA6C"/>
      </a:accent6>
      <a:hlink>
        <a:srgbClr val="FAB72C"/>
      </a:hlink>
      <a:folHlink>
        <a:srgbClr val="94D7F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Home Building by Numbers April 2018 v2.potx" id="{132B0E16-16B6-4D0D-8FE3-61DE58F3C580}" vid="{81FC5C99-3E62-46A9-A6FE-F2C65164DBB5}"/>
    </a:ext>
  </a:extLst>
</a:theme>
</file>

<file path=ppt/theme/theme2.xml><?xml version="1.0" encoding="utf-8"?>
<a:theme xmlns:a="http://schemas.openxmlformats.org/drawingml/2006/main" name="1_HBFThemePW2014">
  <a:themeElements>
    <a:clrScheme name="HBF 2018 v2">
      <a:dk1>
        <a:srgbClr val="000000"/>
      </a:dk1>
      <a:lt1>
        <a:sysClr val="window" lastClr="FFFFFF"/>
      </a:lt1>
      <a:dk2>
        <a:srgbClr val="003144"/>
      </a:dk2>
      <a:lt2>
        <a:srgbClr val="E9F7FC"/>
      </a:lt2>
      <a:accent1>
        <a:srgbClr val="53AAB1"/>
      </a:accent1>
      <a:accent2>
        <a:srgbClr val="E85355"/>
      </a:accent2>
      <a:accent3>
        <a:srgbClr val="64AA7D"/>
      </a:accent3>
      <a:accent4>
        <a:srgbClr val="79547F"/>
      </a:accent4>
      <a:accent5>
        <a:srgbClr val="F17BB0"/>
      </a:accent5>
      <a:accent6>
        <a:srgbClr val="CEDA6C"/>
      </a:accent6>
      <a:hlink>
        <a:srgbClr val="FAB72C"/>
      </a:hlink>
      <a:folHlink>
        <a:srgbClr val="94D7F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Home Building by Numbers April 2018 v2.potx" id="{132B0E16-16B6-4D0D-8FE3-61DE58F3C580}" vid="{81FC5C99-3E62-46A9-A6FE-F2C65164DBB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HBF 2018 v2">
    <a:dk1>
      <a:srgbClr val="000000"/>
    </a:dk1>
    <a:lt1>
      <a:sysClr val="window" lastClr="FFFFFF"/>
    </a:lt1>
    <a:dk2>
      <a:srgbClr val="003144"/>
    </a:dk2>
    <a:lt2>
      <a:srgbClr val="E9F7FC"/>
    </a:lt2>
    <a:accent1>
      <a:srgbClr val="53AAB1"/>
    </a:accent1>
    <a:accent2>
      <a:srgbClr val="E85355"/>
    </a:accent2>
    <a:accent3>
      <a:srgbClr val="64AA7D"/>
    </a:accent3>
    <a:accent4>
      <a:srgbClr val="79547F"/>
    </a:accent4>
    <a:accent5>
      <a:srgbClr val="F17BB0"/>
    </a:accent5>
    <a:accent6>
      <a:srgbClr val="CEDA6C"/>
    </a:accent6>
    <a:hlink>
      <a:srgbClr val="FAB72C"/>
    </a:hlink>
    <a:folHlink>
      <a:srgbClr val="94D7F3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Subtle Solids">
    <a:fillStyleLst>
      <a:solidFill>
        <a:schemeClr val="phClr"/>
      </a:solidFill>
      <a:solidFill>
        <a:schemeClr val="phClr">
          <a:tint val="65000"/>
        </a:schemeClr>
      </a:solidFill>
      <a:solidFill>
        <a:schemeClr val="phClr">
          <a:shade val="80000"/>
          <a:satMod val="150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0795" cap="flat" cmpd="sng" algn="ctr">
        <a:solidFill>
          <a:schemeClr val="phClr"/>
        </a:solidFill>
        <a:prstDash val="solid"/>
      </a:ln>
      <a:ln w="17145" cap="flat" cmpd="sng" algn="ctr">
        <a:solidFill>
          <a:schemeClr val="phClr">
            <a:shade val="95000"/>
            <a:alpha val="50000"/>
            <a:satMod val="150000"/>
          </a:schemeClr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HBF 2018 v2">
    <a:dk1>
      <a:srgbClr val="000000"/>
    </a:dk1>
    <a:lt1>
      <a:sysClr val="window" lastClr="FFFFFF"/>
    </a:lt1>
    <a:dk2>
      <a:srgbClr val="003144"/>
    </a:dk2>
    <a:lt2>
      <a:srgbClr val="E9F7FC"/>
    </a:lt2>
    <a:accent1>
      <a:srgbClr val="53AAB1"/>
    </a:accent1>
    <a:accent2>
      <a:srgbClr val="E85355"/>
    </a:accent2>
    <a:accent3>
      <a:srgbClr val="64AA7D"/>
    </a:accent3>
    <a:accent4>
      <a:srgbClr val="79547F"/>
    </a:accent4>
    <a:accent5>
      <a:srgbClr val="F17BB0"/>
    </a:accent5>
    <a:accent6>
      <a:srgbClr val="CEDA6C"/>
    </a:accent6>
    <a:hlink>
      <a:srgbClr val="FAB72C"/>
    </a:hlink>
    <a:folHlink>
      <a:srgbClr val="94D7F3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Subtle Solids">
    <a:fillStyleLst>
      <a:solidFill>
        <a:schemeClr val="phClr"/>
      </a:solidFill>
      <a:solidFill>
        <a:schemeClr val="phClr">
          <a:tint val="65000"/>
        </a:schemeClr>
      </a:solidFill>
      <a:solidFill>
        <a:schemeClr val="phClr">
          <a:shade val="80000"/>
          <a:satMod val="150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0795" cap="flat" cmpd="sng" algn="ctr">
        <a:solidFill>
          <a:schemeClr val="phClr"/>
        </a:solidFill>
        <a:prstDash val="solid"/>
      </a:ln>
      <a:ln w="17145" cap="flat" cmpd="sng" algn="ctr">
        <a:solidFill>
          <a:schemeClr val="phClr">
            <a:shade val="95000"/>
            <a:alpha val="50000"/>
            <a:satMod val="150000"/>
          </a:schemeClr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HBF 2018 v2">
    <a:dk1>
      <a:srgbClr val="000000"/>
    </a:dk1>
    <a:lt1>
      <a:sysClr val="window" lastClr="FFFFFF"/>
    </a:lt1>
    <a:dk2>
      <a:srgbClr val="003144"/>
    </a:dk2>
    <a:lt2>
      <a:srgbClr val="E9F7FC"/>
    </a:lt2>
    <a:accent1>
      <a:srgbClr val="53AAB1"/>
    </a:accent1>
    <a:accent2>
      <a:srgbClr val="E85355"/>
    </a:accent2>
    <a:accent3>
      <a:srgbClr val="64AA7D"/>
    </a:accent3>
    <a:accent4>
      <a:srgbClr val="79547F"/>
    </a:accent4>
    <a:accent5>
      <a:srgbClr val="F17BB0"/>
    </a:accent5>
    <a:accent6>
      <a:srgbClr val="CEDA6C"/>
    </a:accent6>
    <a:hlink>
      <a:srgbClr val="FAB72C"/>
    </a:hlink>
    <a:folHlink>
      <a:srgbClr val="94D7F3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Subtle Solids">
    <a:fillStyleLst>
      <a:solidFill>
        <a:schemeClr val="phClr"/>
      </a:solidFill>
      <a:solidFill>
        <a:schemeClr val="phClr">
          <a:tint val="65000"/>
        </a:schemeClr>
      </a:solidFill>
      <a:solidFill>
        <a:schemeClr val="phClr">
          <a:shade val="80000"/>
          <a:satMod val="150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0795" cap="flat" cmpd="sng" algn="ctr">
        <a:solidFill>
          <a:schemeClr val="phClr"/>
        </a:solidFill>
        <a:prstDash val="solid"/>
      </a:ln>
      <a:ln w="17145" cap="flat" cmpd="sng" algn="ctr">
        <a:solidFill>
          <a:schemeClr val="phClr">
            <a:shade val="95000"/>
            <a:alpha val="50000"/>
            <a:satMod val="150000"/>
          </a:schemeClr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CEACC4E1CDCF488D376413A381FD22" ma:contentTypeVersion="18" ma:contentTypeDescription="Create a new document." ma:contentTypeScope="" ma:versionID="91c4331bd6048fd14331874862854f5f">
  <xsd:schema xmlns:xsd="http://www.w3.org/2001/XMLSchema" xmlns:xs="http://www.w3.org/2001/XMLSchema" xmlns:p="http://schemas.microsoft.com/office/2006/metadata/properties" xmlns:ns2="382e5495-6889-451e-8447-25219879d4f2" xmlns:ns3="98c4065d-ab90-4030-91ac-239e56608fbb" targetNamespace="http://schemas.microsoft.com/office/2006/metadata/properties" ma:root="true" ma:fieldsID="63ebf969025ffdc29f79f0c11859810a" ns2:_="" ns3:_="">
    <xsd:import namespace="382e5495-6889-451e-8447-25219879d4f2"/>
    <xsd:import namespace="98c4065d-ab90-4030-91ac-239e56608f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2e5495-6889-451e-8447-25219879d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c48f749-fadf-4388-88e9-b8f5d78bb6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c4065d-ab90-4030-91ac-239e56608fb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ad3b124-f129-47eb-af8a-2eceb59fbcab}" ma:internalName="TaxCatchAll" ma:showField="CatchAllData" ma:web="98c4065d-ab90-4030-91ac-239e56608f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82e5495-6889-451e-8447-25219879d4f2">
      <Terms xmlns="http://schemas.microsoft.com/office/infopath/2007/PartnerControls"/>
    </lcf76f155ced4ddcb4097134ff3c332f>
    <TaxCatchAll xmlns="98c4065d-ab90-4030-91ac-239e56608fbb" xsi:nil="true"/>
  </documentManagement>
</p:properties>
</file>

<file path=customXml/itemProps1.xml><?xml version="1.0" encoding="utf-8"?>
<ds:datastoreItem xmlns:ds="http://schemas.openxmlformats.org/officeDocument/2006/customXml" ds:itemID="{67F2B99E-DDC0-4E5B-AA30-B3950710D1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2e5495-6889-451e-8447-25219879d4f2"/>
    <ds:schemaRef ds:uri="98c4065d-ab90-4030-91ac-239e56608f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0E2E33-4510-46CA-92FC-7C2124CAB8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9801AA-21A3-48D1-AC42-B387F891E35E}">
  <ds:schemaRefs>
    <ds:schemaRef ds:uri="http://purl.org/dc/dcmitype/"/>
    <ds:schemaRef ds:uri="98c4065d-ab90-4030-91ac-239e56608fbb"/>
    <ds:schemaRef ds:uri="http://schemas.openxmlformats.org/package/2006/metadata/core-properties"/>
    <ds:schemaRef ds:uri="http://schemas.microsoft.com/office/2006/documentManagement/types"/>
    <ds:schemaRef ds:uri="382e5495-6889-451e-8447-25219879d4f2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Home Building By numbers June 2024</Template>
  <TotalTime>87</TotalTime>
  <Words>1751</Words>
  <Application>Microsoft Office PowerPoint</Application>
  <PresentationFormat>On-screen Show (4:3)</PresentationFormat>
  <Paragraphs>99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Aptos Display</vt:lpstr>
      <vt:lpstr>Arial</vt:lpstr>
      <vt:lpstr>Calibri</vt:lpstr>
      <vt:lpstr>HBFThemePW2014</vt:lpstr>
      <vt:lpstr>1_HBFThemePW2014</vt:lpstr>
      <vt:lpstr>Home Building By numbers  AUGUST 2024</vt:lpstr>
      <vt:lpstr>1. Housing Supply</vt:lpstr>
      <vt:lpstr>2. Economic contribution of the home building industry</vt:lpstr>
      <vt:lpstr>3. Recent planning permissions</vt:lpstr>
      <vt:lpstr>4. Housing affordability and condition</vt:lpstr>
      <vt:lpstr>5. Carbon efficiency and energy bill savings of new homes</vt:lpstr>
      <vt:lpstr>6. Residential property transactions</vt:lpstr>
      <vt:lpstr>7. New build and wider house prices</vt:lpstr>
      <vt:lpstr>8. Help to Buy</vt:lpstr>
      <vt:lpstr>9. The home building workforce</vt:lpstr>
      <vt:lpstr>Other key statistics and figures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Laurence Thompson</dc:creator>
  <cp:lastModifiedBy>Laurence Thompson</cp:lastModifiedBy>
  <cp:revision>1</cp:revision>
  <cp:lastPrinted>2018-03-13T10:39:02Z</cp:lastPrinted>
  <dcterms:created xsi:type="dcterms:W3CDTF">2024-08-06T13:20:55Z</dcterms:created>
  <dcterms:modified xsi:type="dcterms:W3CDTF">2024-08-07T09:33:50Z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0x0101005ACEACC4E1CDCF488D376413A381FD22</vt:lpwstr>
  </property>
  <property fmtid="{D5CDD505-2E9C-101B-9397-08002B2CF9AE}" pid="3" name="Order">
    <vt:r8>14874200</vt:r8>
  </property>
  <property fmtid="{D5CDD505-2E9C-101B-9397-08002B2CF9AE}" pid="4" name="MediaServiceImageTags">
    <vt:lpwstr/>
  </property>
</Properties>
</file>