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31" r:id="rId5"/>
    <p:sldMasterId id="2147483746" r:id="rId6"/>
    <p:sldMasterId id="2147483759" r:id="rId7"/>
    <p:sldMasterId id="2147483764" r:id="rId8"/>
  </p:sldMasterIdLst>
  <p:notesMasterIdLst>
    <p:notesMasterId r:id="rId46"/>
  </p:notesMasterIdLst>
  <p:sldIdLst>
    <p:sldId id="289" r:id="rId9"/>
    <p:sldId id="257" r:id="rId10"/>
    <p:sldId id="308" r:id="rId11"/>
    <p:sldId id="309" r:id="rId12"/>
    <p:sldId id="256" r:id="rId13"/>
    <p:sldId id="310"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98" r:id="rId29"/>
    <p:sldId id="272" r:id="rId30"/>
    <p:sldId id="273" r:id="rId31"/>
    <p:sldId id="274" r:id="rId32"/>
    <p:sldId id="294" r:id="rId33"/>
    <p:sldId id="276" r:id="rId34"/>
    <p:sldId id="277" r:id="rId35"/>
    <p:sldId id="278" r:id="rId36"/>
    <p:sldId id="279" r:id="rId37"/>
    <p:sldId id="280" r:id="rId38"/>
    <p:sldId id="281" r:id="rId39"/>
    <p:sldId id="282" r:id="rId40"/>
    <p:sldId id="297" r:id="rId41"/>
    <p:sldId id="285" r:id="rId42"/>
    <p:sldId id="305" r:id="rId43"/>
    <p:sldId id="304" r:id="rId44"/>
    <p:sldId id="306" r:id="rId45"/>
  </p:sldIdLst>
  <p:sldSz cx="12192000" cy="6858000"/>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93587-2E58-4204-9AA6-2695D665F540}" v="1" dt="2026-06-04T15:02:2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Gillman" userId="b6fe5fb7-df1a-4f57-aa6a-53af3d378d65" providerId="ADAL" clId="{B4F7C9FD-292D-4367-A8A2-49D0AD26802B}"/>
    <pc:docChg chg="custSel modSld">
      <pc:chgData name="Hannah Gillman" userId="b6fe5fb7-df1a-4f57-aa6a-53af3d378d65" providerId="ADAL" clId="{B4F7C9FD-292D-4367-A8A2-49D0AD26802B}" dt="2026-06-01T13:43:15.595" v="50" actId="20577"/>
      <pc:docMkLst>
        <pc:docMk/>
      </pc:docMkLst>
      <pc:sldChg chg="delSp modSp mod">
        <pc:chgData name="Hannah Gillman" userId="b6fe5fb7-df1a-4f57-aa6a-53af3d378d65" providerId="ADAL" clId="{B4F7C9FD-292D-4367-A8A2-49D0AD26802B}" dt="2026-06-01T13:43:15.595" v="50" actId="20577"/>
        <pc:sldMkLst>
          <pc:docMk/>
          <pc:sldMk cId="2659173156" sldId="289"/>
        </pc:sldMkLst>
        <pc:spChg chg="mod">
          <ac:chgData name="Hannah Gillman" userId="b6fe5fb7-df1a-4f57-aa6a-53af3d378d65" providerId="ADAL" clId="{B4F7C9FD-292D-4367-A8A2-49D0AD26802B}" dt="2026-06-01T13:43:15.595" v="50" actId="20577"/>
          <ac:spMkLst>
            <pc:docMk/>
            <pc:sldMk cId="2659173156" sldId="289"/>
            <ac:spMk id="4" creationId="{A1443158-7265-1015-C3C9-491D59B6981D}"/>
          </ac:spMkLst>
        </pc:spChg>
      </pc:sldChg>
      <pc:sldChg chg="modSp mod">
        <pc:chgData name="Hannah Gillman" userId="b6fe5fb7-df1a-4f57-aa6a-53af3d378d65" providerId="ADAL" clId="{B4F7C9FD-292D-4367-A8A2-49D0AD26802B}" dt="2026-06-01T13:42:35.737" v="44" actId="20577"/>
        <pc:sldMkLst>
          <pc:docMk/>
          <pc:sldMk cId="1063925235" sldId="309"/>
        </pc:sldMkLst>
        <pc:spChg chg="mod">
          <ac:chgData name="Hannah Gillman" userId="b6fe5fb7-df1a-4f57-aa6a-53af3d378d65" providerId="ADAL" clId="{B4F7C9FD-292D-4367-A8A2-49D0AD26802B}" dt="2026-06-01T13:42:35.737" v="44" actId="20577"/>
          <ac:spMkLst>
            <pc:docMk/>
            <pc:sldMk cId="1063925235" sldId="309"/>
            <ac:spMk id="2" creationId="{20DAE455-E1A0-1731-11E6-AFFC2A2ED7C7}"/>
          </ac:spMkLst>
        </pc:spChg>
      </pc:sldChg>
    </pc:docChg>
  </pc:docChgLst>
  <pc:docChgLst>
    <pc:chgData name="Hannah Gillman" userId="b6fe5fb7-df1a-4f57-aa6a-53af3d378d65" providerId="ADAL" clId="{43D8B56F-4D1A-4CF6-9382-CF33071E7ED0}"/>
    <pc:docChg chg="addSld delSld modSld">
      <pc:chgData name="Hannah Gillman" userId="b6fe5fb7-df1a-4f57-aa6a-53af3d378d65" providerId="ADAL" clId="{43D8B56F-4D1A-4CF6-9382-CF33071E7ED0}" dt="2026-06-04T15:03:32.955" v="79" actId="2696"/>
      <pc:docMkLst>
        <pc:docMk/>
      </pc:docMkLst>
      <pc:sldChg chg="add">
        <pc:chgData name="Hannah Gillman" userId="b6fe5fb7-df1a-4f57-aa6a-53af3d378d65" providerId="ADAL" clId="{43D8B56F-4D1A-4CF6-9382-CF33071E7ED0}" dt="2026-06-04T15:02:26.518" v="75"/>
        <pc:sldMkLst>
          <pc:docMk/>
          <pc:sldMk cId="0" sldId="256"/>
        </pc:sldMkLst>
      </pc:sldChg>
      <pc:sldChg chg="modSp mod">
        <pc:chgData name="Hannah Gillman" userId="b6fe5fb7-df1a-4f57-aa6a-53af3d378d65" providerId="ADAL" clId="{43D8B56F-4D1A-4CF6-9382-CF33071E7ED0}" dt="2026-06-04T15:01:57.119" v="74" actId="20577"/>
        <pc:sldMkLst>
          <pc:docMk/>
          <pc:sldMk cId="32917369" sldId="257"/>
        </pc:sldMkLst>
        <pc:spChg chg="mod">
          <ac:chgData name="Hannah Gillman" userId="b6fe5fb7-df1a-4f57-aa6a-53af3d378d65" providerId="ADAL" clId="{43D8B56F-4D1A-4CF6-9382-CF33071E7ED0}" dt="2026-06-04T15:01:57.119" v="74" actId="20577"/>
          <ac:spMkLst>
            <pc:docMk/>
            <pc:sldMk cId="32917369" sldId="257"/>
            <ac:spMk id="2" creationId="{B732488F-E5C2-3CBD-5EA9-4F9B210CB971}"/>
          </ac:spMkLst>
        </pc:spChg>
      </pc:sldChg>
      <pc:sldChg chg="add">
        <pc:chgData name="Hannah Gillman" userId="b6fe5fb7-df1a-4f57-aa6a-53af3d378d65" providerId="ADAL" clId="{43D8B56F-4D1A-4CF6-9382-CF33071E7ED0}" dt="2026-06-04T15:02:26.518" v="75"/>
        <pc:sldMkLst>
          <pc:docMk/>
          <pc:sldMk cId="0" sldId="258"/>
        </pc:sldMkLst>
      </pc:sldChg>
      <pc:sldChg chg="add">
        <pc:chgData name="Hannah Gillman" userId="b6fe5fb7-df1a-4f57-aa6a-53af3d378d65" providerId="ADAL" clId="{43D8B56F-4D1A-4CF6-9382-CF33071E7ED0}" dt="2026-06-04T15:02:26.518" v="75"/>
        <pc:sldMkLst>
          <pc:docMk/>
          <pc:sldMk cId="0" sldId="259"/>
        </pc:sldMkLst>
      </pc:sldChg>
      <pc:sldChg chg="add">
        <pc:chgData name="Hannah Gillman" userId="b6fe5fb7-df1a-4f57-aa6a-53af3d378d65" providerId="ADAL" clId="{43D8B56F-4D1A-4CF6-9382-CF33071E7ED0}" dt="2026-06-04T15:02:26.518" v="75"/>
        <pc:sldMkLst>
          <pc:docMk/>
          <pc:sldMk cId="0" sldId="260"/>
        </pc:sldMkLst>
      </pc:sldChg>
      <pc:sldChg chg="add">
        <pc:chgData name="Hannah Gillman" userId="b6fe5fb7-df1a-4f57-aa6a-53af3d378d65" providerId="ADAL" clId="{43D8B56F-4D1A-4CF6-9382-CF33071E7ED0}" dt="2026-06-04T15:02:26.518" v="75"/>
        <pc:sldMkLst>
          <pc:docMk/>
          <pc:sldMk cId="0" sldId="261"/>
        </pc:sldMkLst>
      </pc:sldChg>
      <pc:sldChg chg="add">
        <pc:chgData name="Hannah Gillman" userId="b6fe5fb7-df1a-4f57-aa6a-53af3d378d65" providerId="ADAL" clId="{43D8B56F-4D1A-4CF6-9382-CF33071E7ED0}" dt="2026-06-04T15:02:26.518" v="75"/>
        <pc:sldMkLst>
          <pc:docMk/>
          <pc:sldMk cId="0" sldId="262"/>
        </pc:sldMkLst>
      </pc:sldChg>
      <pc:sldChg chg="add">
        <pc:chgData name="Hannah Gillman" userId="b6fe5fb7-df1a-4f57-aa6a-53af3d378d65" providerId="ADAL" clId="{43D8B56F-4D1A-4CF6-9382-CF33071E7ED0}" dt="2026-06-04T15:02:26.518" v="75"/>
        <pc:sldMkLst>
          <pc:docMk/>
          <pc:sldMk cId="0" sldId="263"/>
        </pc:sldMkLst>
      </pc:sldChg>
      <pc:sldChg chg="add">
        <pc:chgData name="Hannah Gillman" userId="b6fe5fb7-df1a-4f57-aa6a-53af3d378d65" providerId="ADAL" clId="{43D8B56F-4D1A-4CF6-9382-CF33071E7ED0}" dt="2026-06-04T15:02:26.518" v="75"/>
        <pc:sldMkLst>
          <pc:docMk/>
          <pc:sldMk cId="0" sldId="264"/>
        </pc:sldMkLst>
      </pc:sldChg>
      <pc:sldChg chg="add">
        <pc:chgData name="Hannah Gillman" userId="b6fe5fb7-df1a-4f57-aa6a-53af3d378d65" providerId="ADAL" clId="{43D8B56F-4D1A-4CF6-9382-CF33071E7ED0}" dt="2026-06-04T15:02:26.518" v="75"/>
        <pc:sldMkLst>
          <pc:docMk/>
          <pc:sldMk cId="0" sldId="265"/>
        </pc:sldMkLst>
      </pc:sldChg>
      <pc:sldChg chg="add">
        <pc:chgData name="Hannah Gillman" userId="b6fe5fb7-df1a-4f57-aa6a-53af3d378d65" providerId="ADAL" clId="{43D8B56F-4D1A-4CF6-9382-CF33071E7ED0}" dt="2026-06-04T15:02:26.518" v="75"/>
        <pc:sldMkLst>
          <pc:docMk/>
          <pc:sldMk cId="0" sldId="266"/>
        </pc:sldMkLst>
      </pc:sldChg>
      <pc:sldChg chg="add">
        <pc:chgData name="Hannah Gillman" userId="b6fe5fb7-df1a-4f57-aa6a-53af3d378d65" providerId="ADAL" clId="{43D8B56F-4D1A-4CF6-9382-CF33071E7ED0}" dt="2026-06-04T15:02:26.518" v="75"/>
        <pc:sldMkLst>
          <pc:docMk/>
          <pc:sldMk cId="0" sldId="267"/>
        </pc:sldMkLst>
      </pc:sldChg>
      <pc:sldChg chg="add">
        <pc:chgData name="Hannah Gillman" userId="b6fe5fb7-df1a-4f57-aa6a-53af3d378d65" providerId="ADAL" clId="{43D8B56F-4D1A-4CF6-9382-CF33071E7ED0}" dt="2026-06-04T15:02:26.518" v="75"/>
        <pc:sldMkLst>
          <pc:docMk/>
          <pc:sldMk cId="0" sldId="268"/>
        </pc:sldMkLst>
      </pc:sldChg>
      <pc:sldChg chg="add">
        <pc:chgData name="Hannah Gillman" userId="b6fe5fb7-df1a-4f57-aa6a-53af3d378d65" providerId="ADAL" clId="{43D8B56F-4D1A-4CF6-9382-CF33071E7ED0}" dt="2026-06-04T15:02:26.518" v="75"/>
        <pc:sldMkLst>
          <pc:docMk/>
          <pc:sldMk cId="0" sldId="269"/>
        </pc:sldMkLst>
      </pc:sldChg>
      <pc:sldChg chg="add">
        <pc:chgData name="Hannah Gillman" userId="b6fe5fb7-df1a-4f57-aa6a-53af3d378d65" providerId="ADAL" clId="{43D8B56F-4D1A-4CF6-9382-CF33071E7ED0}" dt="2026-06-04T15:02:26.518" v="75"/>
        <pc:sldMkLst>
          <pc:docMk/>
          <pc:sldMk cId="0" sldId="270"/>
        </pc:sldMkLst>
      </pc:sldChg>
      <pc:sldChg chg="add">
        <pc:chgData name="Hannah Gillman" userId="b6fe5fb7-df1a-4f57-aa6a-53af3d378d65" providerId="ADAL" clId="{43D8B56F-4D1A-4CF6-9382-CF33071E7ED0}" dt="2026-06-04T15:02:26.518" v="75"/>
        <pc:sldMkLst>
          <pc:docMk/>
          <pc:sldMk cId="0" sldId="271"/>
        </pc:sldMkLst>
      </pc:sldChg>
      <pc:sldChg chg="add">
        <pc:chgData name="Hannah Gillman" userId="b6fe5fb7-df1a-4f57-aa6a-53af3d378d65" providerId="ADAL" clId="{43D8B56F-4D1A-4CF6-9382-CF33071E7ED0}" dt="2026-06-04T15:02:26.518" v="75"/>
        <pc:sldMkLst>
          <pc:docMk/>
          <pc:sldMk cId="0" sldId="272"/>
        </pc:sldMkLst>
      </pc:sldChg>
      <pc:sldChg chg="add">
        <pc:chgData name="Hannah Gillman" userId="b6fe5fb7-df1a-4f57-aa6a-53af3d378d65" providerId="ADAL" clId="{43D8B56F-4D1A-4CF6-9382-CF33071E7ED0}" dt="2026-06-04T15:02:26.518" v="75"/>
        <pc:sldMkLst>
          <pc:docMk/>
          <pc:sldMk cId="0" sldId="273"/>
        </pc:sldMkLst>
      </pc:sldChg>
      <pc:sldChg chg="add">
        <pc:chgData name="Hannah Gillman" userId="b6fe5fb7-df1a-4f57-aa6a-53af3d378d65" providerId="ADAL" clId="{43D8B56F-4D1A-4CF6-9382-CF33071E7ED0}" dt="2026-06-04T15:02:26.518" v="75"/>
        <pc:sldMkLst>
          <pc:docMk/>
          <pc:sldMk cId="0" sldId="274"/>
        </pc:sldMkLst>
      </pc:sldChg>
      <pc:sldChg chg="add">
        <pc:chgData name="Hannah Gillman" userId="b6fe5fb7-df1a-4f57-aa6a-53af3d378d65" providerId="ADAL" clId="{43D8B56F-4D1A-4CF6-9382-CF33071E7ED0}" dt="2026-06-04T15:02:26.518" v="75"/>
        <pc:sldMkLst>
          <pc:docMk/>
          <pc:sldMk cId="0" sldId="276"/>
        </pc:sldMkLst>
      </pc:sldChg>
      <pc:sldChg chg="add">
        <pc:chgData name="Hannah Gillman" userId="b6fe5fb7-df1a-4f57-aa6a-53af3d378d65" providerId="ADAL" clId="{43D8B56F-4D1A-4CF6-9382-CF33071E7ED0}" dt="2026-06-04T15:02:26.518" v="75"/>
        <pc:sldMkLst>
          <pc:docMk/>
          <pc:sldMk cId="0" sldId="277"/>
        </pc:sldMkLst>
      </pc:sldChg>
      <pc:sldChg chg="add">
        <pc:chgData name="Hannah Gillman" userId="b6fe5fb7-df1a-4f57-aa6a-53af3d378d65" providerId="ADAL" clId="{43D8B56F-4D1A-4CF6-9382-CF33071E7ED0}" dt="2026-06-04T15:02:26.518" v="75"/>
        <pc:sldMkLst>
          <pc:docMk/>
          <pc:sldMk cId="0" sldId="278"/>
        </pc:sldMkLst>
      </pc:sldChg>
      <pc:sldChg chg="add">
        <pc:chgData name="Hannah Gillman" userId="b6fe5fb7-df1a-4f57-aa6a-53af3d378d65" providerId="ADAL" clId="{43D8B56F-4D1A-4CF6-9382-CF33071E7ED0}" dt="2026-06-04T15:02:26.518" v="75"/>
        <pc:sldMkLst>
          <pc:docMk/>
          <pc:sldMk cId="0" sldId="279"/>
        </pc:sldMkLst>
      </pc:sldChg>
      <pc:sldChg chg="add">
        <pc:chgData name="Hannah Gillman" userId="b6fe5fb7-df1a-4f57-aa6a-53af3d378d65" providerId="ADAL" clId="{43D8B56F-4D1A-4CF6-9382-CF33071E7ED0}" dt="2026-06-04T15:02:26.518" v="75"/>
        <pc:sldMkLst>
          <pc:docMk/>
          <pc:sldMk cId="0" sldId="280"/>
        </pc:sldMkLst>
      </pc:sldChg>
      <pc:sldChg chg="add">
        <pc:chgData name="Hannah Gillman" userId="b6fe5fb7-df1a-4f57-aa6a-53af3d378d65" providerId="ADAL" clId="{43D8B56F-4D1A-4CF6-9382-CF33071E7ED0}" dt="2026-06-04T15:02:26.518" v="75"/>
        <pc:sldMkLst>
          <pc:docMk/>
          <pc:sldMk cId="0" sldId="281"/>
        </pc:sldMkLst>
      </pc:sldChg>
      <pc:sldChg chg="add">
        <pc:chgData name="Hannah Gillman" userId="b6fe5fb7-df1a-4f57-aa6a-53af3d378d65" providerId="ADAL" clId="{43D8B56F-4D1A-4CF6-9382-CF33071E7ED0}" dt="2026-06-04T15:02:26.518" v="75"/>
        <pc:sldMkLst>
          <pc:docMk/>
          <pc:sldMk cId="0" sldId="282"/>
        </pc:sldMkLst>
      </pc:sldChg>
      <pc:sldChg chg="add">
        <pc:chgData name="Hannah Gillman" userId="b6fe5fb7-df1a-4f57-aa6a-53af3d378d65" providerId="ADAL" clId="{43D8B56F-4D1A-4CF6-9382-CF33071E7ED0}" dt="2026-06-04T15:02:26.518" v="75"/>
        <pc:sldMkLst>
          <pc:docMk/>
          <pc:sldMk cId="0" sldId="285"/>
        </pc:sldMkLst>
      </pc:sldChg>
      <pc:sldChg chg="add">
        <pc:chgData name="Hannah Gillman" userId="b6fe5fb7-df1a-4f57-aa6a-53af3d378d65" providerId="ADAL" clId="{43D8B56F-4D1A-4CF6-9382-CF33071E7ED0}" dt="2026-06-04T15:02:26.518" v="75"/>
        <pc:sldMkLst>
          <pc:docMk/>
          <pc:sldMk cId="1932847513" sldId="294"/>
        </pc:sldMkLst>
      </pc:sldChg>
      <pc:sldChg chg="add">
        <pc:chgData name="Hannah Gillman" userId="b6fe5fb7-df1a-4f57-aa6a-53af3d378d65" providerId="ADAL" clId="{43D8B56F-4D1A-4CF6-9382-CF33071E7ED0}" dt="2026-06-04T15:02:26.518" v="75"/>
        <pc:sldMkLst>
          <pc:docMk/>
          <pc:sldMk cId="3592812342" sldId="297"/>
        </pc:sldMkLst>
      </pc:sldChg>
      <pc:sldChg chg="add">
        <pc:chgData name="Hannah Gillman" userId="b6fe5fb7-df1a-4f57-aa6a-53af3d378d65" providerId="ADAL" clId="{43D8B56F-4D1A-4CF6-9382-CF33071E7ED0}" dt="2026-06-04T15:02:26.518" v="75"/>
        <pc:sldMkLst>
          <pc:docMk/>
          <pc:sldMk cId="253026790" sldId="298"/>
        </pc:sldMkLst>
      </pc:sldChg>
      <pc:sldChg chg="del">
        <pc:chgData name="Hannah Gillman" userId="b6fe5fb7-df1a-4f57-aa6a-53af3d378d65" providerId="ADAL" clId="{43D8B56F-4D1A-4CF6-9382-CF33071E7ED0}" dt="2026-06-04T15:03:06.223" v="76" actId="2696"/>
        <pc:sldMkLst>
          <pc:docMk/>
          <pc:sldMk cId="2055052353" sldId="300"/>
        </pc:sldMkLst>
      </pc:sldChg>
      <pc:sldChg chg="del">
        <pc:chgData name="Hannah Gillman" userId="b6fe5fb7-df1a-4f57-aa6a-53af3d378d65" providerId="ADAL" clId="{43D8B56F-4D1A-4CF6-9382-CF33071E7ED0}" dt="2026-06-04T15:03:29.001" v="77" actId="2696"/>
        <pc:sldMkLst>
          <pc:docMk/>
          <pc:sldMk cId="1773470636" sldId="301"/>
        </pc:sldMkLst>
      </pc:sldChg>
      <pc:sldChg chg="del">
        <pc:chgData name="Hannah Gillman" userId="b6fe5fb7-df1a-4f57-aa6a-53af3d378d65" providerId="ADAL" clId="{43D8B56F-4D1A-4CF6-9382-CF33071E7ED0}" dt="2026-06-04T15:03:31.133" v="78" actId="2696"/>
        <pc:sldMkLst>
          <pc:docMk/>
          <pc:sldMk cId="3575699984" sldId="302"/>
        </pc:sldMkLst>
      </pc:sldChg>
      <pc:sldChg chg="del">
        <pc:chgData name="Hannah Gillman" userId="b6fe5fb7-df1a-4f57-aa6a-53af3d378d65" providerId="ADAL" clId="{43D8B56F-4D1A-4CF6-9382-CF33071E7ED0}" dt="2026-06-04T15:03:32.955" v="79" actId="2696"/>
        <pc:sldMkLst>
          <pc:docMk/>
          <pc:sldMk cId="1668326311" sldId="303"/>
        </pc:sldMkLst>
      </pc:sldChg>
      <pc:sldChg chg="add">
        <pc:chgData name="Hannah Gillman" userId="b6fe5fb7-df1a-4f57-aa6a-53af3d378d65" providerId="ADAL" clId="{43D8B56F-4D1A-4CF6-9382-CF33071E7ED0}" dt="2026-06-04T15:02:26.518" v="75"/>
        <pc:sldMkLst>
          <pc:docMk/>
          <pc:sldMk cId="0"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1C164-9301-4721-AE86-09BFC6AF5553}" type="datetimeFigureOut">
              <a:rPr lang="en-GB" smtClean="0"/>
              <a:t>04/06/2026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74181-132C-4FDD-8A17-2C1B156656D7}" type="slidenum">
              <a:rPr lang="en-GB" smtClean="0"/>
              <a:t>‹#›</a:t>
            </a:fld>
            <a:endParaRPr lang="en-GB"/>
          </a:p>
        </p:txBody>
      </p:sp>
    </p:spTree>
    <p:extLst>
      <p:ext uri="{BB962C8B-B14F-4D97-AF65-F5344CB8AC3E}">
        <p14:creationId xmlns:p14="http://schemas.microsoft.com/office/powerpoint/2010/main" val="112929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A6116-EA62-6F6F-204A-BF4D0B71C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1BFE1-59A0-350D-EBFA-6D5E74250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F42BE-3D28-2335-A572-8BDE2FC1F7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CB3269-912C-0FA0-3C43-7AAC560410E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0482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1">
    <p:bg>
      <p:bgPr>
        <a:solidFill>
          <a:schemeClr val="accent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E1ABC8E-BB98-C919-E6BC-AA7B39186957}"/>
              </a:ext>
            </a:extLst>
          </p:cNvPr>
          <p:cNvSpPr/>
          <p:nvPr userDrawn="1"/>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7317161-2CD7-7DFA-011F-A55C360C705F}"/>
              </a:ext>
            </a:extLst>
          </p:cNvPr>
          <p:cNvSpPr/>
          <p:nvPr userDrawn="1"/>
        </p:nvSpPr>
        <p:spPr>
          <a:xfrm>
            <a:off x="8917401" y="29403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2"/>
          </a:solidFill>
          <a:ln w="6350" cap="flat">
            <a:no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EB69031D-7D53-4A65-BB56-533F4995BC8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97995" y="1581309"/>
            <a:ext cx="1984906" cy="506812"/>
          </a:xfrm>
          <a:prstGeom prst="rect">
            <a:avLst/>
          </a:prstGeom>
        </p:spPr>
      </p:pic>
      <p:sp>
        <p:nvSpPr>
          <p:cNvPr id="9" name="TextBox 8">
            <a:extLst>
              <a:ext uri="{FF2B5EF4-FFF2-40B4-BE49-F238E27FC236}">
                <a16:creationId xmlns:a16="http://schemas.microsoft.com/office/drawing/2014/main" id="{1108A9F2-83BF-6256-A4A9-DD003AC98DF9}"/>
              </a:ext>
            </a:extLst>
          </p:cNvPr>
          <p:cNvSpPr txBox="1"/>
          <p:nvPr userDrawn="1"/>
        </p:nvSpPr>
        <p:spPr>
          <a:xfrm>
            <a:off x="897993" y="2632637"/>
            <a:ext cx="5943600" cy="1323439"/>
          </a:xfrm>
          <a:prstGeom prst="rect">
            <a:avLst/>
          </a:prstGeom>
          <a:noFill/>
        </p:spPr>
        <p:txBody>
          <a:bodyPr wrap="square" rtlCol="0">
            <a:spAutoFit/>
          </a:bodyPr>
          <a:lstStyle/>
          <a:p>
            <a:r>
              <a:rPr lang="en-US" sz="4000" b="1" i="0" dirty="0">
                <a:solidFill>
                  <a:schemeClr val="bg1"/>
                </a:solidFill>
                <a:latin typeface="Helvetica" pitchFamily="2" charset="0"/>
                <a:ea typeface="Bagoss Condensed SemiBold" panose="020B0806060102020204" pitchFamily="34" charset="77"/>
                <a:cs typeface="Bagoss Condensed SemiBold" panose="020B0806060102020204" pitchFamily="34" charset="77"/>
              </a:rPr>
              <a:t>The voice of the home building industry.</a:t>
            </a:r>
          </a:p>
        </p:txBody>
      </p:sp>
      <p:sp>
        <p:nvSpPr>
          <p:cNvPr id="10" name="TextBox 9">
            <a:extLst>
              <a:ext uri="{FF2B5EF4-FFF2-40B4-BE49-F238E27FC236}">
                <a16:creationId xmlns:a16="http://schemas.microsoft.com/office/drawing/2014/main" id="{57C14A7A-2F44-BDF7-B5B4-111E150CB493}"/>
              </a:ext>
            </a:extLst>
          </p:cNvPr>
          <p:cNvSpPr txBox="1"/>
          <p:nvPr userDrawn="1"/>
        </p:nvSpPr>
        <p:spPr>
          <a:xfrm>
            <a:off x="897993" y="4422214"/>
            <a:ext cx="5943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chemeClr val="bg1"/>
                </a:solidFill>
                <a:latin typeface="Times New Roman" panose="02020603050405020304" pitchFamily="18" charset="0"/>
                <a:cs typeface="Times New Roman" panose="02020603050405020304" pitchFamily="18" charset="0"/>
              </a:rPr>
              <a:t>hbf.co.uk | 0207 960 1600 | @homebuildersfed</a:t>
            </a:r>
          </a:p>
        </p:txBody>
      </p:sp>
    </p:spTree>
    <p:extLst>
      <p:ext uri="{BB962C8B-B14F-4D97-AF65-F5344CB8AC3E}">
        <p14:creationId xmlns:p14="http://schemas.microsoft.com/office/powerpoint/2010/main" val="25792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4">
    <p:bg>
      <p:bgPr>
        <a:solidFill>
          <a:schemeClr val="accent4"/>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C625431-9E2B-4C54-D4A1-FBD287B9FB02}"/>
              </a:ext>
            </a:extLst>
          </p:cNvPr>
          <p:cNvSpPr/>
          <p:nvPr/>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7317161-2CD7-7DFA-011F-A55C360C705F}"/>
              </a:ext>
            </a:extLst>
          </p:cNvPr>
          <p:cNvSpPr/>
          <p:nvPr/>
        </p:nvSpPr>
        <p:spPr>
          <a:xfrm>
            <a:off x="8917401" y="29276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D4E06B4-BCDE-E193-5DD3-9529880AAB2B}"/>
              </a:ext>
            </a:extLst>
          </p:cNvPr>
          <p:cNvSpPr>
            <a:spLocks noGrp="1"/>
          </p:cNvSpPr>
          <p:nvPr>
            <p:ph type="ctrTitle"/>
          </p:nvPr>
        </p:nvSpPr>
        <p:spPr>
          <a:xfrm>
            <a:off x="897994" y="2825912"/>
            <a:ext cx="6764047" cy="719689"/>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452B0E-3B88-2456-FB13-B76AED013E64}"/>
              </a:ext>
            </a:extLst>
          </p:cNvPr>
          <p:cNvSpPr>
            <a:spLocks noGrp="1"/>
          </p:cNvSpPr>
          <p:nvPr>
            <p:ph type="subTitle" idx="1"/>
          </p:nvPr>
        </p:nvSpPr>
        <p:spPr>
          <a:xfrm>
            <a:off x="897994" y="3549139"/>
            <a:ext cx="6764047" cy="528002"/>
          </a:xfrm>
        </p:spPr>
        <p:txBody>
          <a:bodyPr/>
          <a:lstStyle>
            <a:lvl1pPr marL="0" indent="0" algn="l">
              <a:buNone/>
              <a:defRPr sz="2400" b="0" i="0">
                <a:solidFill>
                  <a:schemeClr val="tx1"/>
                </a:solidFill>
                <a:latin typeface="Helvetica" pitchFamily="2" charset="0"/>
                <a:ea typeface="Bagoss Standard" panose="020B0504060102020204" pitchFamily="34" charset="77"/>
                <a:cs typeface="Bagoss Standard" panose="020B05040601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668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5">
    <p:bg>
      <p:bgPr>
        <a:solidFill>
          <a:schemeClr val="accent5"/>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7E7597D-23CD-18B4-3544-1C1373EEDDCE}"/>
              </a:ext>
            </a:extLst>
          </p:cNvPr>
          <p:cNvSpPr/>
          <p:nvPr/>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7317161-2CD7-7DFA-011F-A55C360C705F}"/>
              </a:ext>
            </a:extLst>
          </p:cNvPr>
          <p:cNvSpPr/>
          <p:nvPr/>
        </p:nvSpPr>
        <p:spPr>
          <a:xfrm>
            <a:off x="8917401" y="29276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DA4756FD-979A-C11E-68B4-345C61D973B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93185" y="494837"/>
            <a:ext cx="1057081" cy="269908"/>
          </a:xfrm>
          <a:prstGeom prst="rect">
            <a:avLst/>
          </a:prstGeom>
        </p:spPr>
      </p:pic>
      <p:sp>
        <p:nvSpPr>
          <p:cNvPr id="2" name="Title 1">
            <a:extLst>
              <a:ext uri="{FF2B5EF4-FFF2-40B4-BE49-F238E27FC236}">
                <a16:creationId xmlns:a16="http://schemas.microsoft.com/office/drawing/2014/main" id="{72744301-57D9-3466-4667-3834E0033A5D}"/>
              </a:ext>
            </a:extLst>
          </p:cNvPr>
          <p:cNvSpPr>
            <a:spLocks noGrp="1"/>
          </p:cNvSpPr>
          <p:nvPr>
            <p:ph type="ctrTitle"/>
          </p:nvPr>
        </p:nvSpPr>
        <p:spPr>
          <a:xfrm>
            <a:off x="897994" y="2825912"/>
            <a:ext cx="6764047" cy="719689"/>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426F7A-6448-F101-5D11-D7E8B1B8CC39}"/>
              </a:ext>
            </a:extLst>
          </p:cNvPr>
          <p:cNvSpPr>
            <a:spLocks noGrp="1"/>
          </p:cNvSpPr>
          <p:nvPr>
            <p:ph type="subTitle" idx="1"/>
          </p:nvPr>
        </p:nvSpPr>
        <p:spPr>
          <a:xfrm>
            <a:off x="897994" y="3549139"/>
            <a:ext cx="6764047" cy="528002"/>
          </a:xfrm>
        </p:spPr>
        <p:txBody>
          <a:bodyPr/>
          <a:lstStyle>
            <a:lvl1pPr marL="0" indent="0" algn="l">
              <a:buNone/>
              <a:defRPr sz="2400" b="0" i="0">
                <a:solidFill>
                  <a:schemeClr val="tx1"/>
                </a:solidFill>
                <a:latin typeface="Helvetica" pitchFamily="2" charset="0"/>
                <a:ea typeface="Bagoss Standard" panose="020B0504060102020204" pitchFamily="34" charset="77"/>
                <a:cs typeface="Bagoss Standard" panose="020B05040601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99839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6">
    <p:bg>
      <p:bgPr>
        <a:solidFill>
          <a:schemeClr val="accent6"/>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B519E95-7500-BEB9-3977-17B14F3B9730}"/>
              </a:ext>
            </a:extLst>
          </p:cNvPr>
          <p:cNvSpPr/>
          <p:nvPr/>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7317161-2CD7-7DFA-011F-A55C360C705F}"/>
              </a:ext>
            </a:extLst>
          </p:cNvPr>
          <p:cNvSpPr/>
          <p:nvPr/>
        </p:nvSpPr>
        <p:spPr>
          <a:xfrm>
            <a:off x="8917401" y="29276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1344FC1-E56C-4BE0-52E6-B6002A5DF948}"/>
              </a:ext>
            </a:extLst>
          </p:cNvPr>
          <p:cNvSpPr>
            <a:spLocks noGrp="1"/>
          </p:cNvSpPr>
          <p:nvPr>
            <p:ph type="ctrTitle"/>
          </p:nvPr>
        </p:nvSpPr>
        <p:spPr>
          <a:xfrm>
            <a:off x="897994" y="2825912"/>
            <a:ext cx="6764047" cy="719689"/>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978B62D-4130-4E39-D84A-5586FA82F988}"/>
              </a:ext>
            </a:extLst>
          </p:cNvPr>
          <p:cNvSpPr>
            <a:spLocks noGrp="1"/>
          </p:cNvSpPr>
          <p:nvPr>
            <p:ph type="subTitle" idx="1"/>
          </p:nvPr>
        </p:nvSpPr>
        <p:spPr>
          <a:xfrm>
            <a:off x="897994" y="3549139"/>
            <a:ext cx="6764047" cy="528002"/>
          </a:xfrm>
        </p:spPr>
        <p:txBody>
          <a:bodyPr/>
          <a:lstStyle>
            <a:lvl1pPr marL="0" indent="0" algn="l">
              <a:buNone/>
              <a:defRPr sz="2400" b="0" i="0">
                <a:solidFill>
                  <a:schemeClr val="tx1"/>
                </a:solidFill>
                <a:latin typeface="Helvetica" pitchFamily="2" charset="0"/>
                <a:ea typeface="Bagoss Standard" panose="020B0504060102020204" pitchFamily="34" charset="77"/>
                <a:cs typeface="Bagoss Standard" panose="020B05040601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5161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7">
    <p:bg>
      <p:bgPr>
        <a:solidFill>
          <a:srgbClr val="BAE1FE"/>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E1ABC8E-BB98-C919-E6BC-AA7B39186957}"/>
              </a:ext>
            </a:extLst>
          </p:cNvPr>
          <p:cNvSpPr/>
          <p:nvPr/>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7317161-2CD7-7DFA-011F-A55C360C705F}"/>
              </a:ext>
            </a:extLst>
          </p:cNvPr>
          <p:cNvSpPr/>
          <p:nvPr/>
        </p:nvSpPr>
        <p:spPr>
          <a:xfrm>
            <a:off x="8917401" y="29276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430ACE5-299E-43D7-A027-8B5E39AD8EC6}"/>
              </a:ext>
            </a:extLst>
          </p:cNvPr>
          <p:cNvSpPr>
            <a:spLocks noGrp="1"/>
          </p:cNvSpPr>
          <p:nvPr>
            <p:ph type="ctrTitle"/>
          </p:nvPr>
        </p:nvSpPr>
        <p:spPr>
          <a:xfrm>
            <a:off x="897994" y="2825912"/>
            <a:ext cx="6764047" cy="719689"/>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8B020B9-60C4-1BD5-7AFD-0C9963474B63}"/>
              </a:ext>
            </a:extLst>
          </p:cNvPr>
          <p:cNvSpPr>
            <a:spLocks noGrp="1"/>
          </p:cNvSpPr>
          <p:nvPr>
            <p:ph type="subTitle" idx="1"/>
          </p:nvPr>
        </p:nvSpPr>
        <p:spPr>
          <a:xfrm>
            <a:off x="897994" y="3549139"/>
            <a:ext cx="6764047" cy="528002"/>
          </a:xfrm>
        </p:spPr>
        <p:txBody>
          <a:bodyPr/>
          <a:lstStyle>
            <a:lvl1pPr marL="0" indent="0" algn="l">
              <a:buNone/>
              <a:defRPr sz="2400" b="0" i="0">
                <a:solidFill>
                  <a:schemeClr val="tx1"/>
                </a:solidFill>
                <a:latin typeface="Helvetica" pitchFamily="2" charset="0"/>
                <a:ea typeface="Bagoss Standard" panose="020B0504060102020204" pitchFamily="34" charset="77"/>
                <a:cs typeface="Bagoss Standard" panose="020B05040601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30037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03E5B7-CF6E-F316-9C77-8633F0610381}"/>
              </a:ext>
            </a:extLst>
          </p:cNvPr>
          <p:cNvSpPr txBox="1"/>
          <p:nvPr userDrawn="1"/>
        </p:nvSpPr>
        <p:spPr>
          <a:xfrm>
            <a:off x="925399" y="4699262"/>
            <a:ext cx="8248456" cy="584775"/>
          </a:xfrm>
          <a:prstGeom prst="rect">
            <a:avLst/>
          </a:prstGeom>
          <a:noFill/>
        </p:spPr>
        <p:txBody>
          <a:bodyPr wrap="square" rtlCol="0">
            <a:spAutoFit/>
          </a:bodyPr>
          <a:lstStyle/>
          <a:p>
            <a:endParaRPr lang="en-GB" sz="3200" b="1">
              <a:solidFill>
                <a:schemeClr val="bg1"/>
              </a:solidFill>
            </a:endParaRPr>
          </a:p>
        </p:txBody>
      </p:sp>
    </p:spTree>
    <p:extLst>
      <p:ext uri="{BB962C8B-B14F-4D97-AF65-F5344CB8AC3E}">
        <p14:creationId xmlns:p14="http://schemas.microsoft.com/office/powerpoint/2010/main" val="294301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96859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amp; Image-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AC7475A-D825-27AD-E90C-6D6F89113927}"/>
              </a:ext>
            </a:extLst>
          </p:cNvPr>
          <p:cNvSpPr>
            <a:spLocks noGrp="1"/>
          </p:cNvSpPr>
          <p:nvPr>
            <p:ph type="ctrTitle"/>
          </p:nvPr>
        </p:nvSpPr>
        <p:spPr>
          <a:xfrm>
            <a:off x="1152353" y="1053550"/>
            <a:ext cx="4922923" cy="541204"/>
          </a:xfrm>
        </p:spPr>
        <p:txBody>
          <a:bodyPr anchor="t">
            <a:noAutofit/>
          </a:bodyPr>
          <a:lstStyle>
            <a:lvl1pPr algn="l">
              <a:defRPr sz="3200">
                <a:solidFill>
                  <a:schemeClr val="tx1"/>
                </a:solidFill>
              </a:defRPr>
            </a:lvl1pPr>
          </a:lstStyle>
          <a:p>
            <a:r>
              <a:rPr lang="en-US"/>
              <a:t>Click to edit Master title style</a:t>
            </a:r>
          </a:p>
        </p:txBody>
      </p:sp>
      <p:sp>
        <p:nvSpPr>
          <p:cNvPr id="2" name="Content Placeholder 19">
            <a:extLst>
              <a:ext uri="{FF2B5EF4-FFF2-40B4-BE49-F238E27FC236}">
                <a16:creationId xmlns:a16="http://schemas.microsoft.com/office/drawing/2014/main" id="{13326030-A74D-2B00-AF2B-8DF9972FFEFF}"/>
              </a:ext>
            </a:extLst>
          </p:cNvPr>
          <p:cNvSpPr>
            <a:spLocks noGrp="1"/>
          </p:cNvSpPr>
          <p:nvPr>
            <p:ph sz="quarter" idx="15"/>
          </p:nvPr>
        </p:nvSpPr>
        <p:spPr>
          <a:xfrm>
            <a:off x="1152354" y="2017643"/>
            <a:ext cx="4922923" cy="4142296"/>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3" name="Picture Placeholder 2">
            <a:extLst>
              <a:ext uri="{FF2B5EF4-FFF2-40B4-BE49-F238E27FC236}">
                <a16:creationId xmlns:a16="http://schemas.microsoft.com/office/drawing/2014/main" id="{530F2710-FC3C-27DC-6499-365E8CF85798}"/>
              </a:ext>
            </a:extLst>
          </p:cNvPr>
          <p:cNvSpPr>
            <a:spLocks noGrp="1"/>
          </p:cNvSpPr>
          <p:nvPr>
            <p:ph type="pic" sz="quarter" idx="10"/>
          </p:nvPr>
        </p:nvSpPr>
        <p:spPr>
          <a:xfrm>
            <a:off x="6711038" y="242471"/>
            <a:ext cx="5225882" cy="6360069"/>
          </a:xfrm>
          <a:custGeom>
            <a:avLst/>
            <a:gdLst>
              <a:gd name="connsiteX0" fmla="*/ 2623219 w 5225882"/>
              <a:gd name="connsiteY0" fmla="*/ 1 h 6360069"/>
              <a:gd name="connsiteX1" fmla="*/ 2679024 w 5225882"/>
              <a:gd name="connsiteY1" fmla="*/ 16423 h 6360069"/>
              <a:gd name="connsiteX2" fmla="*/ 5152458 w 5225882"/>
              <a:gd name="connsiteY2" fmla="*/ 1602857 h 6360069"/>
              <a:gd name="connsiteX3" fmla="*/ 5225050 w 5225882"/>
              <a:gd name="connsiteY3" fmla="*/ 1726636 h 6360069"/>
              <a:gd name="connsiteX4" fmla="*/ 5225050 w 5225882"/>
              <a:gd name="connsiteY4" fmla="*/ 1949847 h 6360069"/>
              <a:gd name="connsiteX5" fmla="*/ 5225882 w 5225882"/>
              <a:gd name="connsiteY5" fmla="*/ 2408037 h 6360069"/>
              <a:gd name="connsiteX6" fmla="*/ 5225882 w 5225882"/>
              <a:gd name="connsiteY6" fmla="*/ 6198950 h 6360069"/>
              <a:gd name="connsiteX7" fmla="*/ 5064763 w 5225882"/>
              <a:gd name="connsiteY7" fmla="*/ 6360069 h 6360069"/>
              <a:gd name="connsiteX8" fmla="*/ 4468118 w 5225882"/>
              <a:gd name="connsiteY8" fmla="*/ 6360069 h 6360069"/>
              <a:gd name="connsiteX9" fmla="*/ 4468118 w 5225882"/>
              <a:gd name="connsiteY9" fmla="*/ 6359653 h 6360069"/>
              <a:gd name="connsiteX10" fmla="*/ 164476 w 5225882"/>
              <a:gd name="connsiteY10" fmla="*/ 6359653 h 6360069"/>
              <a:gd name="connsiteX11" fmla="*/ 2934 w 5225882"/>
              <a:gd name="connsiteY11" fmla="*/ 6198111 h 6360069"/>
              <a:gd name="connsiteX12" fmla="*/ 839 w 5225882"/>
              <a:gd name="connsiteY12" fmla="*/ 2422295 h 6360069"/>
              <a:gd name="connsiteX13" fmla="*/ 0 w 5225882"/>
              <a:gd name="connsiteY13" fmla="*/ 2013623 h 6360069"/>
              <a:gd name="connsiteX14" fmla="*/ 0 w 5225882"/>
              <a:gd name="connsiteY14" fmla="*/ 1733766 h 6360069"/>
              <a:gd name="connsiteX15" fmla="*/ 76780 w 5225882"/>
              <a:gd name="connsiteY15" fmla="*/ 1600762 h 6360069"/>
              <a:gd name="connsiteX16" fmla="*/ 2567415 w 5225882"/>
              <a:gd name="connsiteY16" fmla="*/ 16000 h 6360069"/>
              <a:gd name="connsiteX17" fmla="*/ 2623219 w 5225882"/>
              <a:gd name="connsiteY17" fmla="*/ 1 h 636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882" h="6360069">
                <a:moveTo>
                  <a:pt x="2623219" y="1"/>
                </a:moveTo>
                <a:cubicBezTo>
                  <a:pt x="2642624" y="54"/>
                  <a:pt x="2662029" y="5511"/>
                  <a:pt x="2679024" y="16423"/>
                </a:cubicBezTo>
                <a:lnTo>
                  <a:pt x="5152458" y="1602857"/>
                </a:lnTo>
                <a:cubicBezTo>
                  <a:pt x="5195256" y="1630126"/>
                  <a:pt x="5221270" y="1676703"/>
                  <a:pt x="5225050" y="1726636"/>
                </a:cubicBezTo>
                <a:lnTo>
                  <a:pt x="5225050" y="1949847"/>
                </a:lnTo>
                <a:cubicBezTo>
                  <a:pt x="5225050" y="1949847"/>
                  <a:pt x="5225882" y="2408037"/>
                  <a:pt x="5225882" y="2408037"/>
                </a:cubicBezTo>
                <a:lnTo>
                  <a:pt x="5225882" y="6198950"/>
                </a:lnTo>
                <a:cubicBezTo>
                  <a:pt x="5225882" y="6287901"/>
                  <a:pt x="5153714" y="6360069"/>
                  <a:pt x="5064763" y="6360069"/>
                </a:cubicBezTo>
                <a:lnTo>
                  <a:pt x="4468118" y="6360069"/>
                </a:lnTo>
                <a:lnTo>
                  <a:pt x="4468118" y="6359653"/>
                </a:lnTo>
                <a:lnTo>
                  <a:pt x="164476" y="6359653"/>
                </a:lnTo>
                <a:cubicBezTo>
                  <a:pt x="75941" y="6359653"/>
                  <a:pt x="2934" y="6286646"/>
                  <a:pt x="2934" y="6198111"/>
                </a:cubicBezTo>
                <a:cubicBezTo>
                  <a:pt x="839" y="4452230"/>
                  <a:pt x="839" y="4124963"/>
                  <a:pt x="839" y="2422295"/>
                </a:cubicBezTo>
                <a:lnTo>
                  <a:pt x="0" y="2013623"/>
                </a:lnTo>
                <a:lnTo>
                  <a:pt x="0" y="1733766"/>
                </a:lnTo>
                <a:cubicBezTo>
                  <a:pt x="839" y="1679637"/>
                  <a:pt x="31049" y="1629710"/>
                  <a:pt x="76780" y="1600762"/>
                </a:cubicBezTo>
                <a:cubicBezTo>
                  <a:pt x="424617" y="1379216"/>
                  <a:pt x="1903221" y="436420"/>
                  <a:pt x="2567415" y="16000"/>
                </a:cubicBezTo>
                <a:cubicBezTo>
                  <a:pt x="2584410" y="5299"/>
                  <a:pt x="2603814" y="-51"/>
                  <a:pt x="2623219" y="1"/>
                </a:cubicBezTo>
                <a:close/>
              </a:path>
            </a:pathLst>
          </a:custGeom>
        </p:spPr>
        <p:txBody>
          <a:bodyPr wrap="square">
            <a:noAutofit/>
          </a:bodyPr>
          <a:lstStyle/>
          <a:p>
            <a:r>
              <a:rPr lang="en-US"/>
              <a:t>Click icon to add picture</a:t>
            </a:r>
          </a:p>
        </p:txBody>
      </p:sp>
      <p:sp>
        <p:nvSpPr>
          <p:cNvPr id="7" name="Text Placeholder 3">
            <a:extLst>
              <a:ext uri="{FF2B5EF4-FFF2-40B4-BE49-F238E27FC236}">
                <a16:creationId xmlns:a16="http://schemas.microsoft.com/office/drawing/2014/main" id="{9590E34F-25CD-9CAB-1F93-8354EFF3C359}"/>
              </a:ext>
            </a:extLst>
          </p:cNvPr>
          <p:cNvSpPr>
            <a:spLocks noGrp="1"/>
          </p:cNvSpPr>
          <p:nvPr>
            <p:ph type="body" sz="half" idx="14"/>
          </p:nvPr>
        </p:nvSpPr>
        <p:spPr>
          <a:xfrm>
            <a:off x="1152354" y="1564570"/>
            <a:ext cx="4922923" cy="345112"/>
          </a:xfrm>
        </p:spPr>
        <p:txBody>
          <a:bodyPr numCol="1">
            <a:noAutofit/>
          </a:bodyPr>
          <a:lstStyle>
            <a:lvl1pPr marL="0" indent="0">
              <a:buNone/>
              <a:defRPr sz="2400" b="0" i="0">
                <a:latin typeface="Arial" panose="020B0604020202020204" pitchFamily="34"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336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Content-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2E2990-4E93-8C39-EE16-D25E46FEBEB0}"/>
              </a:ext>
            </a:extLst>
          </p:cNvPr>
          <p:cNvSpPr>
            <a:spLocks noGrp="1"/>
          </p:cNvSpPr>
          <p:nvPr>
            <p:ph type="ctrTitle"/>
          </p:nvPr>
        </p:nvSpPr>
        <p:spPr>
          <a:xfrm>
            <a:off x="1152354" y="1053550"/>
            <a:ext cx="9866569" cy="541204"/>
          </a:xfrm>
        </p:spPr>
        <p:txBody>
          <a:bodyPr anchor="t">
            <a:noAutofit/>
          </a:bodyPr>
          <a:lstStyle>
            <a:lvl1pPr algn="l">
              <a:defRPr sz="3200">
                <a:solidFill>
                  <a:schemeClr val="tx1"/>
                </a:solidFill>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2F29A907-3983-40C4-E76C-4D1822B15075}"/>
              </a:ext>
            </a:extLst>
          </p:cNvPr>
          <p:cNvSpPr>
            <a:spLocks noGrp="1"/>
          </p:cNvSpPr>
          <p:nvPr>
            <p:ph type="body" sz="half" idx="11"/>
          </p:nvPr>
        </p:nvSpPr>
        <p:spPr>
          <a:xfrm>
            <a:off x="1152354" y="1564570"/>
            <a:ext cx="9866569"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19">
            <a:extLst>
              <a:ext uri="{FF2B5EF4-FFF2-40B4-BE49-F238E27FC236}">
                <a16:creationId xmlns:a16="http://schemas.microsoft.com/office/drawing/2014/main" id="{2CB2CBFA-3D9C-FED4-03C6-4D3A67B67D83}"/>
              </a:ext>
            </a:extLst>
          </p:cNvPr>
          <p:cNvSpPr>
            <a:spLocks noGrp="1"/>
          </p:cNvSpPr>
          <p:nvPr>
            <p:ph sz="quarter" idx="13"/>
          </p:nvPr>
        </p:nvSpPr>
        <p:spPr>
          <a:xfrm>
            <a:off x="1152354" y="2017643"/>
            <a:ext cx="9866569" cy="4142296"/>
          </a:xfrm>
        </p:spPr>
        <p:txBody>
          <a:bodyPr>
            <a:normAutofit/>
          </a:bodyPr>
          <a:lstStyle>
            <a:lvl1pPr marL="0" indent="0">
              <a:lnSpc>
                <a:spcPct val="100000"/>
              </a:lnSpc>
              <a:buNone/>
              <a:defRPr sz="2000"/>
            </a:lvl1pPr>
            <a:lvl2pPr>
              <a:defRPr sz="1200"/>
            </a:lvl2pPr>
          </a:lstStyle>
          <a:p>
            <a:pPr lvl="0"/>
            <a:r>
              <a:rPr lang="en-US"/>
              <a:t>Click to edit Master text styles</a:t>
            </a:r>
          </a:p>
        </p:txBody>
      </p:sp>
    </p:spTree>
    <p:extLst>
      <p:ext uri="{BB962C8B-B14F-4D97-AF65-F5344CB8AC3E}">
        <p14:creationId xmlns:p14="http://schemas.microsoft.com/office/powerpoint/2010/main" val="193125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Content-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DAEDD57-623E-3D37-F372-3CC8886E8952}"/>
              </a:ext>
            </a:extLst>
          </p:cNvPr>
          <p:cNvSpPr>
            <a:spLocks noGrp="1"/>
          </p:cNvSpPr>
          <p:nvPr>
            <p:ph type="ctrTitle"/>
          </p:nvPr>
        </p:nvSpPr>
        <p:spPr>
          <a:xfrm>
            <a:off x="1152353" y="1054527"/>
            <a:ext cx="9866569" cy="541204"/>
          </a:xfrm>
        </p:spPr>
        <p:txBody>
          <a:bodyPr anchor="t">
            <a:noAutofit/>
          </a:bodyPr>
          <a:lstStyle>
            <a:lvl1pPr algn="l">
              <a:defRPr sz="3200">
                <a:solidFill>
                  <a:schemeClr val="tx1"/>
                </a:solidFill>
              </a:defRPr>
            </a:lvl1p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8AE1351B-7F17-0D5A-0966-C212A82B2429}"/>
              </a:ext>
            </a:extLst>
          </p:cNvPr>
          <p:cNvSpPr>
            <a:spLocks noGrp="1"/>
          </p:cNvSpPr>
          <p:nvPr>
            <p:ph type="body" sz="half" idx="11"/>
          </p:nvPr>
        </p:nvSpPr>
        <p:spPr>
          <a:xfrm>
            <a:off x="1152355" y="1683838"/>
            <a:ext cx="4817518"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Content Placeholder 19">
            <a:extLst>
              <a:ext uri="{FF2B5EF4-FFF2-40B4-BE49-F238E27FC236}">
                <a16:creationId xmlns:a16="http://schemas.microsoft.com/office/drawing/2014/main" id="{DF55638F-C8B8-EEAA-859E-CBF62C55AE19}"/>
              </a:ext>
            </a:extLst>
          </p:cNvPr>
          <p:cNvSpPr>
            <a:spLocks noGrp="1"/>
          </p:cNvSpPr>
          <p:nvPr>
            <p:ph sz="quarter" idx="13"/>
          </p:nvPr>
        </p:nvSpPr>
        <p:spPr>
          <a:xfrm>
            <a:off x="1152355" y="2118033"/>
            <a:ext cx="4817518" cy="4041905"/>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11" name="Text Placeholder 3">
            <a:extLst>
              <a:ext uri="{FF2B5EF4-FFF2-40B4-BE49-F238E27FC236}">
                <a16:creationId xmlns:a16="http://schemas.microsoft.com/office/drawing/2014/main" id="{B02655BE-F458-1F78-8C79-E0F50B611668}"/>
              </a:ext>
            </a:extLst>
          </p:cNvPr>
          <p:cNvSpPr>
            <a:spLocks noGrp="1"/>
          </p:cNvSpPr>
          <p:nvPr>
            <p:ph type="body" sz="half" idx="14"/>
          </p:nvPr>
        </p:nvSpPr>
        <p:spPr>
          <a:xfrm>
            <a:off x="6221312" y="1683838"/>
            <a:ext cx="4817518"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Content Placeholder 19">
            <a:extLst>
              <a:ext uri="{FF2B5EF4-FFF2-40B4-BE49-F238E27FC236}">
                <a16:creationId xmlns:a16="http://schemas.microsoft.com/office/drawing/2014/main" id="{1F9F1407-E8EC-9469-3495-C495F9B0EABA}"/>
              </a:ext>
            </a:extLst>
          </p:cNvPr>
          <p:cNvSpPr>
            <a:spLocks noGrp="1"/>
          </p:cNvSpPr>
          <p:nvPr>
            <p:ph sz="quarter" idx="15"/>
          </p:nvPr>
        </p:nvSpPr>
        <p:spPr>
          <a:xfrm>
            <a:off x="6221312" y="2118033"/>
            <a:ext cx="4817518" cy="4041906"/>
          </a:xfrm>
        </p:spPr>
        <p:txBody>
          <a:bodyPr>
            <a:normAutofit/>
          </a:bodyPr>
          <a:lstStyle>
            <a:lvl1pPr marL="0" indent="0">
              <a:lnSpc>
                <a:spcPct val="100000"/>
              </a:lnSpc>
              <a:buNone/>
              <a:defRPr sz="2000"/>
            </a:lvl1pPr>
            <a:lvl2pPr>
              <a:defRPr sz="1200"/>
            </a:lvl2pPr>
          </a:lstStyle>
          <a:p>
            <a:pPr lvl="0"/>
            <a:r>
              <a:rPr lang="en-US"/>
              <a:t>Click to edit Master text styles</a:t>
            </a:r>
          </a:p>
        </p:txBody>
      </p:sp>
    </p:spTree>
    <p:extLst>
      <p:ext uri="{BB962C8B-B14F-4D97-AF65-F5344CB8AC3E}">
        <p14:creationId xmlns:p14="http://schemas.microsoft.com/office/powerpoint/2010/main" val="3671274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amp; Content-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DAEDD57-623E-3D37-F372-3CC8886E8952}"/>
              </a:ext>
            </a:extLst>
          </p:cNvPr>
          <p:cNvSpPr>
            <a:spLocks noGrp="1"/>
          </p:cNvSpPr>
          <p:nvPr>
            <p:ph type="ctrTitle"/>
          </p:nvPr>
        </p:nvSpPr>
        <p:spPr>
          <a:xfrm>
            <a:off x="1152353" y="1054527"/>
            <a:ext cx="9866569" cy="541204"/>
          </a:xfrm>
        </p:spPr>
        <p:txBody>
          <a:bodyPr anchor="t">
            <a:noAutofit/>
          </a:bodyPr>
          <a:lstStyle>
            <a:lvl1pPr algn="l">
              <a:defRPr sz="3200">
                <a:solidFill>
                  <a:schemeClr val="tx1"/>
                </a:solidFill>
              </a:defRPr>
            </a:lvl1p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8AE1351B-7F17-0D5A-0966-C212A82B2429}"/>
              </a:ext>
            </a:extLst>
          </p:cNvPr>
          <p:cNvSpPr>
            <a:spLocks noGrp="1"/>
          </p:cNvSpPr>
          <p:nvPr>
            <p:ph type="body" sz="half" idx="11"/>
          </p:nvPr>
        </p:nvSpPr>
        <p:spPr>
          <a:xfrm>
            <a:off x="1152355" y="1683838"/>
            <a:ext cx="3091654"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Content Placeholder 19">
            <a:extLst>
              <a:ext uri="{FF2B5EF4-FFF2-40B4-BE49-F238E27FC236}">
                <a16:creationId xmlns:a16="http://schemas.microsoft.com/office/drawing/2014/main" id="{DF55638F-C8B8-EEAA-859E-CBF62C55AE19}"/>
              </a:ext>
            </a:extLst>
          </p:cNvPr>
          <p:cNvSpPr>
            <a:spLocks noGrp="1"/>
          </p:cNvSpPr>
          <p:nvPr>
            <p:ph sz="quarter" idx="13"/>
          </p:nvPr>
        </p:nvSpPr>
        <p:spPr>
          <a:xfrm>
            <a:off x="1152355" y="2118033"/>
            <a:ext cx="3091654" cy="4041905"/>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11" name="Text Placeholder 3">
            <a:extLst>
              <a:ext uri="{FF2B5EF4-FFF2-40B4-BE49-F238E27FC236}">
                <a16:creationId xmlns:a16="http://schemas.microsoft.com/office/drawing/2014/main" id="{B02655BE-F458-1F78-8C79-E0F50B611668}"/>
              </a:ext>
            </a:extLst>
          </p:cNvPr>
          <p:cNvSpPr>
            <a:spLocks noGrp="1"/>
          </p:cNvSpPr>
          <p:nvPr>
            <p:ph type="body" sz="half" idx="14"/>
          </p:nvPr>
        </p:nvSpPr>
        <p:spPr>
          <a:xfrm>
            <a:off x="4550173" y="1683838"/>
            <a:ext cx="3091654"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Content Placeholder 19">
            <a:extLst>
              <a:ext uri="{FF2B5EF4-FFF2-40B4-BE49-F238E27FC236}">
                <a16:creationId xmlns:a16="http://schemas.microsoft.com/office/drawing/2014/main" id="{EDE57099-42D9-AF2D-5217-DDD79C4329B7}"/>
              </a:ext>
            </a:extLst>
          </p:cNvPr>
          <p:cNvSpPr>
            <a:spLocks noGrp="1"/>
          </p:cNvSpPr>
          <p:nvPr>
            <p:ph sz="quarter" idx="16"/>
          </p:nvPr>
        </p:nvSpPr>
        <p:spPr>
          <a:xfrm>
            <a:off x="4550173" y="2118033"/>
            <a:ext cx="3091654" cy="4041905"/>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5" name="Content Placeholder 19">
            <a:extLst>
              <a:ext uri="{FF2B5EF4-FFF2-40B4-BE49-F238E27FC236}">
                <a16:creationId xmlns:a16="http://schemas.microsoft.com/office/drawing/2014/main" id="{9EA63816-7AE1-AE80-D02F-C2934653FCC0}"/>
              </a:ext>
            </a:extLst>
          </p:cNvPr>
          <p:cNvSpPr>
            <a:spLocks noGrp="1"/>
          </p:cNvSpPr>
          <p:nvPr>
            <p:ph sz="quarter" idx="17"/>
          </p:nvPr>
        </p:nvSpPr>
        <p:spPr>
          <a:xfrm>
            <a:off x="7949356" y="2118033"/>
            <a:ext cx="3091654" cy="4041905"/>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6" name="Text Placeholder 3">
            <a:extLst>
              <a:ext uri="{FF2B5EF4-FFF2-40B4-BE49-F238E27FC236}">
                <a16:creationId xmlns:a16="http://schemas.microsoft.com/office/drawing/2014/main" id="{DC5B2C29-42B8-66D6-3F1B-9E5444CE5E25}"/>
              </a:ext>
            </a:extLst>
          </p:cNvPr>
          <p:cNvSpPr>
            <a:spLocks noGrp="1"/>
          </p:cNvSpPr>
          <p:nvPr>
            <p:ph type="body" sz="half" idx="18"/>
          </p:nvPr>
        </p:nvSpPr>
        <p:spPr>
          <a:xfrm>
            <a:off x="7949355" y="1683838"/>
            <a:ext cx="3091654"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7385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2">
    <p:bg>
      <p:bgPr>
        <a:solidFill>
          <a:schemeClr val="accent2"/>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E1ABC8E-BB98-C919-E6BC-AA7B39186957}"/>
              </a:ext>
            </a:extLst>
          </p:cNvPr>
          <p:cNvSpPr/>
          <p:nvPr userDrawn="1"/>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7317161-2CD7-7DFA-011F-A55C360C705F}"/>
              </a:ext>
            </a:extLst>
          </p:cNvPr>
          <p:cNvSpPr/>
          <p:nvPr userDrawn="1"/>
        </p:nvSpPr>
        <p:spPr>
          <a:xfrm>
            <a:off x="8917401" y="29403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pic>
        <p:nvPicPr>
          <p:cNvPr id="2" name="Graphic 1">
            <a:extLst>
              <a:ext uri="{FF2B5EF4-FFF2-40B4-BE49-F238E27FC236}">
                <a16:creationId xmlns:a16="http://schemas.microsoft.com/office/drawing/2014/main" id="{3BDA9D2C-B719-C1DA-683D-8957B74BDDC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97995" y="1581309"/>
            <a:ext cx="1984906" cy="506812"/>
          </a:xfrm>
          <a:prstGeom prst="rect">
            <a:avLst/>
          </a:prstGeom>
        </p:spPr>
      </p:pic>
      <p:sp>
        <p:nvSpPr>
          <p:cNvPr id="6" name="TextBox 5">
            <a:extLst>
              <a:ext uri="{FF2B5EF4-FFF2-40B4-BE49-F238E27FC236}">
                <a16:creationId xmlns:a16="http://schemas.microsoft.com/office/drawing/2014/main" id="{4D92F513-228E-8AA3-D1FE-E5324CDA8C8A}"/>
              </a:ext>
            </a:extLst>
          </p:cNvPr>
          <p:cNvSpPr txBox="1"/>
          <p:nvPr userDrawn="1"/>
        </p:nvSpPr>
        <p:spPr>
          <a:xfrm>
            <a:off x="897993" y="2632637"/>
            <a:ext cx="5943600" cy="1323439"/>
          </a:xfrm>
          <a:prstGeom prst="rect">
            <a:avLst/>
          </a:prstGeom>
          <a:noFill/>
        </p:spPr>
        <p:txBody>
          <a:bodyPr wrap="square" rtlCol="0">
            <a:spAutoFit/>
          </a:bodyPr>
          <a:lstStyle/>
          <a:p>
            <a:r>
              <a:rPr lang="en-US" sz="4000" b="1" i="0" dirty="0">
                <a:solidFill>
                  <a:schemeClr val="tx1"/>
                </a:solidFill>
                <a:latin typeface="Helvetica" pitchFamily="2" charset="0"/>
                <a:ea typeface="Bagoss Condensed SemiBold" panose="020B0806060102020204" pitchFamily="34" charset="77"/>
                <a:cs typeface="Bagoss Condensed SemiBold" panose="020B0806060102020204" pitchFamily="34" charset="77"/>
              </a:rPr>
              <a:t>The voice of the home building industry.</a:t>
            </a:r>
          </a:p>
        </p:txBody>
      </p:sp>
      <p:sp>
        <p:nvSpPr>
          <p:cNvPr id="7" name="TextBox 6">
            <a:extLst>
              <a:ext uri="{FF2B5EF4-FFF2-40B4-BE49-F238E27FC236}">
                <a16:creationId xmlns:a16="http://schemas.microsoft.com/office/drawing/2014/main" id="{AD24FD5E-847E-DDAA-BD93-F17ABB19451F}"/>
              </a:ext>
            </a:extLst>
          </p:cNvPr>
          <p:cNvSpPr txBox="1"/>
          <p:nvPr userDrawn="1"/>
        </p:nvSpPr>
        <p:spPr>
          <a:xfrm>
            <a:off x="897993" y="4422214"/>
            <a:ext cx="5943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err="1">
                <a:solidFill>
                  <a:schemeClr val="tx1"/>
                </a:solidFill>
                <a:latin typeface="Times New Roman" panose="02020603050405020304" pitchFamily="18" charset="0"/>
                <a:cs typeface="Times New Roman" panose="02020603050405020304" pitchFamily="18" charset="0"/>
              </a:rPr>
              <a:t>www.hbf.co.uk</a:t>
            </a:r>
            <a:r>
              <a:rPr lang="en-GB" sz="2000" b="0" i="0" dirty="0">
                <a:solidFill>
                  <a:schemeClr val="tx1"/>
                </a:solidFill>
                <a:latin typeface="Times New Roman" panose="02020603050405020304" pitchFamily="18" charset="0"/>
                <a:cs typeface="Times New Roman" panose="02020603050405020304" pitchFamily="18" charset="0"/>
              </a:rPr>
              <a:t> | 0207 960 1600 | @</a:t>
            </a:r>
            <a:r>
              <a:rPr lang="en-GB" sz="2000" b="0" i="0" dirty="0" err="1">
                <a:solidFill>
                  <a:schemeClr val="tx1"/>
                </a:solidFill>
                <a:latin typeface="Times New Roman" panose="02020603050405020304" pitchFamily="18" charset="0"/>
                <a:cs typeface="Times New Roman" panose="02020603050405020304" pitchFamily="18" charset="0"/>
              </a:rPr>
              <a:t>homebuildersfed</a:t>
            </a:r>
            <a:endParaRPr lang="en-GB" sz="2000" b="0" i="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439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ntent-Pattern-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CB497DC-2CF5-6F2F-C37F-6A037294C334}"/>
              </a:ext>
            </a:extLst>
          </p:cNvPr>
          <p:cNvSpPr/>
          <p:nvPr userDrawn="1"/>
        </p:nvSpPr>
        <p:spPr>
          <a:xfrm>
            <a:off x="255079" y="5639998"/>
            <a:ext cx="790892" cy="962541"/>
          </a:xfrm>
          <a:custGeom>
            <a:avLst/>
            <a:gdLst>
              <a:gd name="connsiteX0" fmla="*/ 676275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2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75" y="962478"/>
                </a:moveTo>
                <a:lnTo>
                  <a:pt x="24892" y="962478"/>
                </a:lnTo>
                <a:cubicBezTo>
                  <a:pt x="11494"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2" y="962541"/>
                </a:lnTo>
                <a:close/>
              </a:path>
            </a:pathLst>
          </a:custGeom>
          <a:solidFill>
            <a:schemeClr val="accent1"/>
          </a:solidFill>
          <a:ln w="635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A2F55F1-946A-086B-68C3-1E1F3F1D21BD}"/>
              </a:ext>
            </a:extLst>
          </p:cNvPr>
          <p:cNvSpPr/>
          <p:nvPr userDrawn="1"/>
        </p:nvSpPr>
        <p:spPr>
          <a:xfrm>
            <a:off x="2070290"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EB57E5C-1731-79AC-D19F-473AFDBD8A42}"/>
              </a:ext>
            </a:extLst>
          </p:cNvPr>
          <p:cNvSpPr/>
          <p:nvPr userDrawn="1"/>
        </p:nvSpPr>
        <p:spPr>
          <a:xfrm>
            <a:off x="3885438"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7 w 790892"/>
              <a:gd name="connsiteY8" fmla="*/ 2485 h 962541"/>
              <a:gd name="connsiteX9" fmla="*/ 779780 w 790892"/>
              <a:gd name="connsiteY9" fmla="*/ 242578 h 962541"/>
              <a:gd name="connsiteX10" fmla="*/ 790765 w 790892"/>
              <a:gd name="connsiteY10" fmla="*/ 261311 h 962541"/>
              <a:gd name="connsiteX11" fmla="*/ 790765 w 790892"/>
              <a:gd name="connsiteY11" fmla="*/ 295092 h 962541"/>
              <a:gd name="connsiteX12" fmla="*/ 790892 w 790892"/>
              <a:gd name="connsiteY12" fmla="*/ 364435 h 962541"/>
              <a:gd name="connsiteX13" fmla="*/ 790892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7" y="2485"/>
                </a:cubicBezTo>
                <a:lnTo>
                  <a:pt x="779780" y="242578"/>
                </a:lnTo>
                <a:cubicBezTo>
                  <a:pt x="786257" y="246705"/>
                  <a:pt x="790194" y="253754"/>
                  <a:pt x="790765" y="261311"/>
                </a:cubicBezTo>
                <a:lnTo>
                  <a:pt x="790765" y="295092"/>
                </a:lnTo>
                <a:cubicBezTo>
                  <a:pt x="790765" y="295092"/>
                  <a:pt x="790892" y="364435"/>
                  <a:pt x="790892" y="364435"/>
                </a:cubicBezTo>
                <a:lnTo>
                  <a:pt x="790892" y="938157"/>
                </a:lnTo>
                <a:cubicBezTo>
                  <a:pt x="790892"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6FFDCF9-5CD2-A892-3843-BC846F544CAC}"/>
              </a:ext>
            </a:extLst>
          </p:cNvPr>
          <p:cNvSpPr/>
          <p:nvPr userDrawn="1"/>
        </p:nvSpPr>
        <p:spPr>
          <a:xfrm>
            <a:off x="5700585"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4714896-F620-0E4A-457A-911403630D17}"/>
              </a:ext>
            </a:extLst>
          </p:cNvPr>
          <p:cNvSpPr/>
          <p:nvPr userDrawn="1"/>
        </p:nvSpPr>
        <p:spPr>
          <a:xfrm>
            <a:off x="1162685" y="5161335"/>
            <a:ext cx="790892" cy="956907"/>
          </a:xfrm>
          <a:custGeom>
            <a:avLst/>
            <a:gdLst>
              <a:gd name="connsiteX0" fmla="*/ 19304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6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2 w 790892"/>
              <a:gd name="connsiteY11" fmla="*/ 364435 h 956907"/>
              <a:gd name="connsiteX12" fmla="*/ 790892 w 790892"/>
              <a:gd name="connsiteY12" fmla="*/ 942602 h 956907"/>
              <a:gd name="connsiteX13" fmla="*/ 772097 w 790892"/>
              <a:gd name="connsiteY13" fmla="*/ 956064 h 956907"/>
              <a:gd name="connsiteX14" fmla="*/ 405320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6" y="2421"/>
                </a:cubicBezTo>
                <a:cubicBezTo>
                  <a:pt x="393700" y="-818"/>
                  <a:pt x="400304" y="-818"/>
                  <a:pt x="405447" y="2485"/>
                </a:cubicBezTo>
                <a:lnTo>
                  <a:pt x="779780" y="242578"/>
                </a:lnTo>
                <a:cubicBezTo>
                  <a:pt x="786257" y="246705"/>
                  <a:pt x="790194" y="253754"/>
                  <a:pt x="790766" y="261311"/>
                </a:cubicBezTo>
                <a:lnTo>
                  <a:pt x="790766" y="295093"/>
                </a:lnTo>
                <a:cubicBezTo>
                  <a:pt x="790766" y="295093"/>
                  <a:pt x="790892" y="364435"/>
                  <a:pt x="790892" y="364435"/>
                </a:cubicBezTo>
                <a:lnTo>
                  <a:pt x="790892" y="942602"/>
                </a:lnTo>
                <a:cubicBezTo>
                  <a:pt x="790892" y="952381"/>
                  <a:pt x="781304" y="959239"/>
                  <a:pt x="772097" y="956064"/>
                </a:cubicBezTo>
                <a:lnTo>
                  <a:pt x="405320" y="830715"/>
                </a:lnTo>
                <a:cubicBezTo>
                  <a:pt x="399161" y="828619"/>
                  <a:pt x="392494"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3B32A79-33EA-0795-3110-F0FE34D56A0B}"/>
              </a:ext>
            </a:extLst>
          </p:cNvPr>
          <p:cNvSpPr/>
          <p:nvPr userDrawn="1"/>
        </p:nvSpPr>
        <p:spPr>
          <a:xfrm>
            <a:off x="1162621" y="6118383"/>
            <a:ext cx="790955" cy="484219"/>
          </a:xfrm>
          <a:custGeom>
            <a:avLst/>
            <a:gdLst>
              <a:gd name="connsiteX0" fmla="*/ 190 w 790955"/>
              <a:gd name="connsiteY0" fmla="*/ 366554 h 484219"/>
              <a:gd name="connsiteX1" fmla="*/ 190 w 790955"/>
              <a:gd name="connsiteY1" fmla="*/ 459835 h 484219"/>
              <a:gd name="connsiteX2" fmla="*/ 24575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8 w 790955"/>
              <a:gd name="connsiteY9" fmla="*/ 2508 h 484219"/>
              <a:gd name="connsiteX10" fmla="*/ 388557 w 790955"/>
              <a:gd name="connsiteY10" fmla="*/ 2445 h 484219"/>
              <a:gd name="connsiteX11" fmla="*/ 11621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0" y="366554"/>
                </a:moveTo>
                <a:cubicBezTo>
                  <a:pt x="190" y="401098"/>
                  <a:pt x="190" y="431769"/>
                  <a:pt x="190" y="459835"/>
                </a:cubicBezTo>
                <a:cubicBezTo>
                  <a:pt x="190" y="473298"/>
                  <a:pt x="11113" y="484220"/>
                  <a:pt x="24575"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8" y="2508"/>
                </a:lnTo>
                <a:cubicBezTo>
                  <a:pt x="400304" y="-793"/>
                  <a:pt x="393764" y="-857"/>
                  <a:pt x="388557" y="2445"/>
                </a:cubicBezTo>
                <a:cubicBezTo>
                  <a:pt x="287973" y="66072"/>
                  <a:pt x="64262" y="208757"/>
                  <a:pt x="11621"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E0D48-E8C3-B0ED-2A0D-152F8BB5FE16}"/>
              </a:ext>
            </a:extLst>
          </p:cNvPr>
          <p:cNvSpPr/>
          <p:nvPr userDrawn="1"/>
        </p:nvSpPr>
        <p:spPr>
          <a:xfrm>
            <a:off x="2977832" y="5161335"/>
            <a:ext cx="790892" cy="956907"/>
          </a:xfrm>
          <a:custGeom>
            <a:avLst/>
            <a:gdLst>
              <a:gd name="connsiteX0" fmla="*/ 19304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7 w 790892"/>
              <a:gd name="connsiteY6" fmla="*/ 2421 h 956907"/>
              <a:gd name="connsiteX7" fmla="*/ 405447 w 790892"/>
              <a:gd name="connsiteY7" fmla="*/ 2485 h 956907"/>
              <a:gd name="connsiteX8" fmla="*/ 779780 w 790892"/>
              <a:gd name="connsiteY8" fmla="*/ 242578 h 956907"/>
              <a:gd name="connsiteX9" fmla="*/ 790765 w 790892"/>
              <a:gd name="connsiteY9" fmla="*/ 261311 h 956907"/>
              <a:gd name="connsiteX10" fmla="*/ 790765 w 790892"/>
              <a:gd name="connsiteY10" fmla="*/ 295093 h 956907"/>
              <a:gd name="connsiteX11" fmla="*/ 790892 w 790892"/>
              <a:gd name="connsiteY11" fmla="*/ 364435 h 956907"/>
              <a:gd name="connsiteX12" fmla="*/ 790892 w 790892"/>
              <a:gd name="connsiteY12" fmla="*/ 942602 h 956907"/>
              <a:gd name="connsiteX13" fmla="*/ 772096 w 790892"/>
              <a:gd name="connsiteY13" fmla="*/ 956064 h 956907"/>
              <a:gd name="connsiteX14" fmla="*/ 405321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7" y="2421"/>
                </a:cubicBezTo>
                <a:cubicBezTo>
                  <a:pt x="393700" y="-818"/>
                  <a:pt x="400304" y="-818"/>
                  <a:pt x="405447" y="2485"/>
                </a:cubicBezTo>
                <a:lnTo>
                  <a:pt x="779780" y="242578"/>
                </a:lnTo>
                <a:cubicBezTo>
                  <a:pt x="786257" y="246705"/>
                  <a:pt x="790194" y="253754"/>
                  <a:pt x="790765" y="261311"/>
                </a:cubicBezTo>
                <a:lnTo>
                  <a:pt x="790765" y="295093"/>
                </a:lnTo>
                <a:cubicBezTo>
                  <a:pt x="790765" y="295093"/>
                  <a:pt x="790892" y="364435"/>
                  <a:pt x="790892" y="364435"/>
                </a:cubicBezTo>
                <a:lnTo>
                  <a:pt x="790892" y="942602"/>
                </a:lnTo>
                <a:cubicBezTo>
                  <a:pt x="790892" y="952381"/>
                  <a:pt x="781304" y="959239"/>
                  <a:pt x="772096" y="956064"/>
                </a:cubicBezTo>
                <a:lnTo>
                  <a:pt x="405321" y="830715"/>
                </a:lnTo>
                <a:cubicBezTo>
                  <a:pt x="399161" y="828619"/>
                  <a:pt x="392494"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20DB225-D956-2126-18BD-0CB3BA8877B3}"/>
              </a:ext>
            </a:extLst>
          </p:cNvPr>
          <p:cNvSpPr/>
          <p:nvPr userDrawn="1"/>
        </p:nvSpPr>
        <p:spPr>
          <a:xfrm>
            <a:off x="2977769" y="6118383"/>
            <a:ext cx="790955" cy="484219"/>
          </a:xfrm>
          <a:custGeom>
            <a:avLst/>
            <a:gdLst>
              <a:gd name="connsiteX0" fmla="*/ 190 w 790955"/>
              <a:gd name="connsiteY0" fmla="*/ 366554 h 484219"/>
              <a:gd name="connsiteX1" fmla="*/ 190 w 790955"/>
              <a:gd name="connsiteY1" fmla="*/ 459835 h 484219"/>
              <a:gd name="connsiteX2" fmla="*/ 24574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7 w 790955"/>
              <a:gd name="connsiteY9" fmla="*/ 2508 h 484219"/>
              <a:gd name="connsiteX10" fmla="*/ 388557 w 790955"/>
              <a:gd name="connsiteY10" fmla="*/ 2445 h 484219"/>
              <a:gd name="connsiteX11" fmla="*/ 11620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0" y="366554"/>
                </a:moveTo>
                <a:cubicBezTo>
                  <a:pt x="190" y="401098"/>
                  <a:pt x="190" y="431769"/>
                  <a:pt x="190" y="459835"/>
                </a:cubicBezTo>
                <a:cubicBezTo>
                  <a:pt x="190"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7" y="2445"/>
                </a:cubicBezTo>
                <a:cubicBezTo>
                  <a:pt x="287972" y="66072"/>
                  <a:pt x="64262" y="208757"/>
                  <a:pt x="11620"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6F70407-6878-9677-7C8B-DE2710F6374A}"/>
              </a:ext>
            </a:extLst>
          </p:cNvPr>
          <p:cNvSpPr/>
          <p:nvPr userDrawn="1"/>
        </p:nvSpPr>
        <p:spPr>
          <a:xfrm>
            <a:off x="4792979" y="5161335"/>
            <a:ext cx="790892" cy="956907"/>
          </a:xfrm>
          <a:custGeom>
            <a:avLst/>
            <a:gdLst>
              <a:gd name="connsiteX0" fmla="*/ 19304 w 790892"/>
              <a:gd name="connsiteY0" fmla="*/ 956128 h 956907"/>
              <a:gd name="connsiteX1" fmla="*/ 445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1 w 790892"/>
              <a:gd name="connsiteY5" fmla="*/ 242261 h 956907"/>
              <a:gd name="connsiteX6" fmla="*/ 388557 w 790892"/>
              <a:gd name="connsiteY6" fmla="*/ 2421 h 956907"/>
              <a:gd name="connsiteX7" fmla="*/ 405448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2 w 790892"/>
              <a:gd name="connsiteY11" fmla="*/ 364435 h 956907"/>
              <a:gd name="connsiteX12" fmla="*/ 790892 w 790892"/>
              <a:gd name="connsiteY12" fmla="*/ 942602 h 956907"/>
              <a:gd name="connsiteX13" fmla="*/ 772097 w 790892"/>
              <a:gd name="connsiteY13" fmla="*/ 956064 h 956907"/>
              <a:gd name="connsiteX14" fmla="*/ 405321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7" y="959303"/>
                  <a:pt x="508" y="952381"/>
                  <a:pt x="445" y="942602"/>
                </a:cubicBezTo>
                <a:cubicBezTo>
                  <a:pt x="127" y="674378"/>
                  <a:pt x="127" y="625800"/>
                  <a:pt x="127" y="366593"/>
                </a:cubicBezTo>
                <a:lnTo>
                  <a:pt x="0" y="304744"/>
                </a:lnTo>
                <a:lnTo>
                  <a:pt x="0" y="262390"/>
                </a:lnTo>
                <a:cubicBezTo>
                  <a:pt x="127" y="254199"/>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3"/>
                </a:lnTo>
                <a:cubicBezTo>
                  <a:pt x="790766" y="295093"/>
                  <a:pt x="790892" y="364435"/>
                  <a:pt x="790892" y="364435"/>
                </a:cubicBezTo>
                <a:lnTo>
                  <a:pt x="790892" y="942602"/>
                </a:lnTo>
                <a:cubicBezTo>
                  <a:pt x="790892" y="952381"/>
                  <a:pt x="781304" y="959239"/>
                  <a:pt x="772097" y="956064"/>
                </a:cubicBezTo>
                <a:lnTo>
                  <a:pt x="405321" y="830715"/>
                </a:lnTo>
                <a:cubicBezTo>
                  <a:pt x="399161" y="828619"/>
                  <a:pt x="392494"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A0D345C-BA74-074C-2339-523DEF1EBD63}"/>
              </a:ext>
            </a:extLst>
          </p:cNvPr>
          <p:cNvSpPr/>
          <p:nvPr userDrawn="1"/>
        </p:nvSpPr>
        <p:spPr>
          <a:xfrm>
            <a:off x="4792916" y="6118383"/>
            <a:ext cx="790955" cy="484219"/>
          </a:xfrm>
          <a:custGeom>
            <a:avLst/>
            <a:gdLst>
              <a:gd name="connsiteX0" fmla="*/ 191 w 790955"/>
              <a:gd name="connsiteY0" fmla="*/ 366554 h 484219"/>
              <a:gd name="connsiteX1" fmla="*/ 191 w 790955"/>
              <a:gd name="connsiteY1" fmla="*/ 459835 h 484219"/>
              <a:gd name="connsiteX2" fmla="*/ 24574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8 w 790955"/>
              <a:gd name="connsiteY9" fmla="*/ 2508 h 484219"/>
              <a:gd name="connsiteX10" fmla="*/ 388557 w 790955"/>
              <a:gd name="connsiteY10" fmla="*/ 2445 h 484219"/>
              <a:gd name="connsiteX11" fmla="*/ 11621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1" y="366554"/>
                </a:moveTo>
                <a:cubicBezTo>
                  <a:pt x="191" y="401098"/>
                  <a:pt x="191" y="431769"/>
                  <a:pt x="191" y="459835"/>
                </a:cubicBezTo>
                <a:cubicBezTo>
                  <a:pt x="191"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8" y="2508"/>
                </a:lnTo>
                <a:cubicBezTo>
                  <a:pt x="400304" y="-793"/>
                  <a:pt x="393764" y="-857"/>
                  <a:pt x="388557" y="2445"/>
                </a:cubicBezTo>
                <a:cubicBezTo>
                  <a:pt x="287973" y="66072"/>
                  <a:pt x="64262" y="208757"/>
                  <a:pt x="11621"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0D735B8-109C-1D1E-29B3-42DA845B7377}"/>
              </a:ext>
            </a:extLst>
          </p:cNvPr>
          <p:cNvSpPr/>
          <p:nvPr userDrawn="1"/>
        </p:nvSpPr>
        <p:spPr>
          <a:xfrm>
            <a:off x="5700585"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9793DFC-005E-5573-223B-59EF637AD3A6}"/>
              </a:ext>
            </a:extLst>
          </p:cNvPr>
          <p:cNvSpPr/>
          <p:nvPr userDrawn="1"/>
        </p:nvSpPr>
        <p:spPr>
          <a:xfrm>
            <a:off x="7515732"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4"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6EF4F8F-68CD-1166-12E0-E9DBEB343F4B}"/>
              </a:ext>
            </a:extLst>
          </p:cNvPr>
          <p:cNvSpPr/>
          <p:nvPr userDrawn="1"/>
        </p:nvSpPr>
        <p:spPr>
          <a:xfrm>
            <a:off x="9330880" y="5639998"/>
            <a:ext cx="790892" cy="962541"/>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6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5 w 790892"/>
              <a:gd name="connsiteY10" fmla="*/ 261311 h 962541"/>
              <a:gd name="connsiteX11" fmla="*/ 790765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6" y="673806"/>
                  <a:pt x="126" y="624277"/>
                  <a:pt x="126" y="366593"/>
                </a:cubicBezTo>
                <a:lnTo>
                  <a:pt x="0" y="304744"/>
                </a:lnTo>
                <a:lnTo>
                  <a:pt x="0" y="262390"/>
                </a:lnTo>
                <a:cubicBezTo>
                  <a:pt x="126"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5" y="261311"/>
                </a:cubicBezTo>
                <a:lnTo>
                  <a:pt x="790765" y="295092"/>
                </a:lnTo>
                <a:cubicBezTo>
                  <a:pt x="790765"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48CF64F-4A07-5362-EA9A-881C782E5150}"/>
              </a:ext>
            </a:extLst>
          </p:cNvPr>
          <p:cNvSpPr/>
          <p:nvPr userDrawn="1"/>
        </p:nvSpPr>
        <p:spPr>
          <a:xfrm>
            <a:off x="11146028" y="5639998"/>
            <a:ext cx="790892" cy="962541"/>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1D069F3-B2D0-F1C9-B1D2-5C51281F129D}"/>
              </a:ext>
            </a:extLst>
          </p:cNvPr>
          <p:cNvSpPr/>
          <p:nvPr userDrawn="1"/>
        </p:nvSpPr>
        <p:spPr>
          <a:xfrm>
            <a:off x="6608127" y="5161335"/>
            <a:ext cx="790892" cy="956907"/>
          </a:xfrm>
          <a:custGeom>
            <a:avLst/>
            <a:gdLst>
              <a:gd name="connsiteX0" fmla="*/ 19303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6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2 w 790892"/>
              <a:gd name="connsiteY11" fmla="*/ 364435 h 956907"/>
              <a:gd name="connsiteX12" fmla="*/ 790892 w 790892"/>
              <a:gd name="connsiteY12" fmla="*/ 942602 h 956907"/>
              <a:gd name="connsiteX13" fmla="*/ 772096 w 790892"/>
              <a:gd name="connsiteY13" fmla="*/ 956064 h 956907"/>
              <a:gd name="connsiteX14" fmla="*/ 405320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3"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3"/>
                </a:lnTo>
                <a:cubicBezTo>
                  <a:pt x="790766" y="295093"/>
                  <a:pt x="790892" y="364435"/>
                  <a:pt x="790892" y="364435"/>
                </a:cubicBezTo>
                <a:lnTo>
                  <a:pt x="790892" y="942602"/>
                </a:lnTo>
                <a:cubicBezTo>
                  <a:pt x="790892" y="952381"/>
                  <a:pt x="781304" y="959239"/>
                  <a:pt x="772096" y="956064"/>
                </a:cubicBezTo>
                <a:lnTo>
                  <a:pt x="405320" y="830715"/>
                </a:lnTo>
                <a:cubicBezTo>
                  <a:pt x="399161" y="828619"/>
                  <a:pt x="392493"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63346D-3F6B-3B86-5084-09FFE7F17AFA}"/>
              </a:ext>
            </a:extLst>
          </p:cNvPr>
          <p:cNvSpPr/>
          <p:nvPr userDrawn="1"/>
        </p:nvSpPr>
        <p:spPr>
          <a:xfrm>
            <a:off x="6608064" y="6118383"/>
            <a:ext cx="790955" cy="484219"/>
          </a:xfrm>
          <a:custGeom>
            <a:avLst/>
            <a:gdLst>
              <a:gd name="connsiteX0" fmla="*/ 191 w 790955"/>
              <a:gd name="connsiteY0" fmla="*/ 366554 h 484219"/>
              <a:gd name="connsiteX1" fmla="*/ 191 w 790955"/>
              <a:gd name="connsiteY1" fmla="*/ 459835 h 484219"/>
              <a:gd name="connsiteX2" fmla="*/ 24574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7 w 790955"/>
              <a:gd name="connsiteY9" fmla="*/ 2508 h 484219"/>
              <a:gd name="connsiteX10" fmla="*/ 388556 w 790955"/>
              <a:gd name="connsiteY10" fmla="*/ 2445 h 484219"/>
              <a:gd name="connsiteX11" fmla="*/ 11620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1" y="366554"/>
                </a:moveTo>
                <a:cubicBezTo>
                  <a:pt x="191" y="401098"/>
                  <a:pt x="191" y="431769"/>
                  <a:pt x="191" y="459835"/>
                </a:cubicBezTo>
                <a:cubicBezTo>
                  <a:pt x="191"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6" y="2445"/>
                </a:cubicBezTo>
                <a:cubicBezTo>
                  <a:pt x="287972" y="66072"/>
                  <a:pt x="64262" y="208757"/>
                  <a:pt x="11620"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D5BD8B1-90A8-5EB3-2D9F-17DED0957EFF}"/>
              </a:ext>
            </a:extLst>
          </p:cNvPr>
          <p:cNvSpPr/>
          <p:nvPr userDrawn="1"/>
        </p:nvSpPr>
        <p:spPr>
          <a:xfrm>
            <a:off x="8423275" y="5161335"/>
            <a:ext cx="790892" cy="956907"/>
          </a:xfrm>
          <a:custGeom>
            <a:avLst/>
            <a:gdLst>
              <a:gd name="connsiteX0" fmla="*/ 19304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6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3 w 790892"/>
              <a:gd name="connsiteY11" fmla="*/ 364435 h 956907"/>
              <a:gd name="connsiteX12" fmla="*/ 790893 w 790892"/>
              <a:gd name="connsiteY12" fmla="*/ 942602 h 956907"/>
              <a:gd name="connsiteX13" fmla="*/ 772096 w 790892"/>
              <a:gd name="connsiteY13" fmla="*/ 956064 h 956907"/>
              <a:gd name="connsiteX14" fmla="*/ 405320 w 790892"/>
              <a:gd name="connsiteY14" fmla="*/ 830715 h 956907"/>
              <a:gd name="connsiteX15" fmla="*/ 386334 w 790892"/>
              <a:gd name="connsiteY15" fmla="*/ 830715 h 956907"/>
              <a:gd name="connsiteX16" fmla="*/ 19368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6" y="2421"/>
                </a:cubicBezTo>
                <a:cubicBezTo>
                  <a:pt x="393700" y="-818"/>
                  <a:pt x="400304" y="-818"/>
                  <a:pt x="405447" y="2485"/>
                </a:cubicBezTo>
                <a:lnTo>
                  <a:pt x="779780" y="242578"/>
                </a:lnTo>
                <a:cubicBezTo>
                  <a:pt x="786257" y="246705"/>
                  <a:pt x="790194" y="253754"/>
                  <a:pt x="790766" y="261311"/>
                </a:cubicBezTo>
                <a:lnTo>
                  <a:pt x="790766" y="295093"/>
                </a:lnTo>
                <a:cubicBezTo>
                  <a:pt x="790766" y="295093"/>
                  <a:pt x="790893" y="364435"/>
                  <a:pt x="790893" y="364435"/>
                </a:cubicBezTo>
                <a:lnTo>
                  <a:pt x="790893" y="942602"/>
                </a:lnTo>
                <a:cubicBezTo>
                  <a:pt x="790893" y="952381"/>
                  <a:pt x="781304" y="959239"/>
                  <a:pt x="772096" y="956064"/>
                </a:cubicBezTo>
                <a:lnTo>
                  <a:pt x="405320" y="830715"/>
                </a:lnTo>
                <a:cubicBezTo>
                  <a:pt x="399161" y="828619"/>
                  <a:pt x="392494" y="828619"/>
                  <a:pt x="386334" y="830715"/>
                </a:cubicBezTo>
                <a:lnTo>
                  <a:pt x="19368" y="956000"/>
                </a:lnTo>
                <a:close/>
              </a:path>
            </a:pathLst>
          </a:custGeom>
          <a:solidFill>
            <a:schemeClr val="accent1"/>
          </a:solidFill>
          <a:ln w="635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5153459-6179-2416-1C77-D091B56370CD}"/>
              </a:ext>
            </a:extLst>
          </p:cNvPr>
          <p:cNvSpPr/>
          <p:nvPr userDrawn="1"/>
        </p:nvSpPr>
        <p:spPr>
          <a:xfrm>
            <a:off x="8423211" y="6118383"/>
            <a:ext cx="790956" cy="484219"/>
          </a:xfrm>
          <a:custGeom>
            <a:avLst/>
            <a:gdLst>
              <a:gd name="connsiteX0" fmla="*/ 191 w 790956"/>
              <a:gd name="connsiteY0" fmla="*/ 366554 h 484219"/>
              <a:gd name="connsiteX1" fmla="*/ 191 w 790956"/>
              <a:gd name="connsiteY1" fmla="*/ 459835 h 484219"/>
              <a:gd name="connsiteX2" fmla="*/ 24574 w 790956"/>
              <a:gd name="connsiteY2" fmla="*/ 484220 h 484219"/>
              <a:gd name="connsiteX3" fmla="*/ 766572 w 790956"/>
              <a:gd name="connsiteY3" fmla="*/ 484220 h 484219"/>
              <a:gd name="connsiteX4" fmla="*/ 790956 w 790956"/>
              <a:gd name="connsiteY4" fmla="*/ 459835 h 484219"/>
              <a:gd name="connsiteX5" fmla="*/ 790956 w 790956"/>
              <a:gd name="connsiteY5" fmla="*/ 364458 h 484219"/>
              <a:gd name="connsiteX6" fmla="*/ 790829 w 790956"/>
              <a:gd name="connsiteY6" fmla="*/ 295116 h 484219"/>
              <a:gd name="connsiteX7" fmla="*/ 790829 w 790956"/>
              <a:gd name="connsiteY7" fmla="*/ 261334 h 484219"/>
              <a:gd name="connsiteX8" fmla="*/ 779780 w 790956"/>
              <a:gd name="connsiteY8" fmla="*/ 242602 h 484219"/>
              <a:gd name="connsiteX9" fmla="*/ 405447 w 790956"/>
              <a:gd name="connsiteY9" fmla="*/ 2508 h 484219"/>
              <a:gd name="connsiteX10" fmla="*/ 388557 w 790956"/>
              <a:gd name="connsiteY10" fmla="*/ 2445 h 484219"/>
              <a:gd name="connsiteX11" fmla="*/ 11620 w 790956"/>
              <a:gd name="connsiteY11" fmla="*/ 242284 h 484219"/>
              <a:gd name="connsiteX12" fmla="*/ 0 w 790956"/>
              <a:gd name="connsiteY12" fmla="*/ 262477 h 484219"/>
              <a:gd name="connsiteX13" fmla="*/ 0 w 790956"/>
              <a:gd name="connsiteY13" fmla="*/ 304832 h 484219"/>
              <a:gd name="connsiteX14" fmla="*/ 127 w 790956"/>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6" h="484219">
                <a:moveTo>
                  <a:pt x="191" y="366554"/>
                </a:moveTo>
                <a:cubicBezTo>
                  <a:pt x="191" y="401098"/>
                  <a:pt x="191" y="431769"/>
                  <a:pt x="191" y="459835"/>
                </a:cubicBezTo>
                <a:cubicBezTo>
                  <a:pt x="191"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7" y="2445"/>
                </a:cubicBezTo>
                <a:cubicBezTo>
                  <a:pt x="287972" y="66072"/>
                  <a:pt x="64262" y="208757"/>
                  <a:pt x="11620"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4F2AA30-1365-3B86-C182-214B8B3D495E}"/>
              </a:ext>
            </a:extLst>
          </p:cNvPr>
          <p:cNvSpPr/>
          <p:nvPr userDrawn="1"/>
        </p:nvSpPr>
        <p:spPr>
          <a:xfrm>
            <a:off x="10238422" y="5161335"/>
            <a:ext cx="790892" cy="956907"/>
          </a:xfrm>
          <a:custGeom>
            <a:avLst/>
            <a:gdLst>
              <a:gd name="connsiteX0" fmla="*/ 19304 w 790892"/>
              <a:gd name="connsiteY0" fmla="*/ 956128 h 956907"/>
              <a:gd name="connsiteX1" fmla="*/ 445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1 w 790892"/>
              <a:gd name="connsiteY5" fmla="*/ 242261 h 956907"/>
              <a:gd name="connsiteX6" fmla="*/ 388557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3 w 790892"/>
              <a:gd name="connsiteY11" fmla="*/ 364435 h 956907"/>
              <a:gd name="connsiteX12" fmla="*/ 790893 w 790892"/>
              <a:gd name="connsiteY12" fmla="*/ 942602 h 956907"/>
              <a:gd name="connsiteX13" fmla="*/ 772096 w 790892"/>
              <a:gd name="connsiteY13" fmla="*/ 956064 h 956907"/>
              <a:gd name="connsiteX14" fmla="*/ 405321 w 790892"/>
              <a:gd name="connsiteY14" fmla="*/ 830715 h 956907"/>
              <a:gd name="connsiteX15" fmla="*/ 386334 w 790892"/>
              <a:gd name="connsiteY15" fmla="*/ 830715 h 956907"/>
              <a:gd name="connsiteX16" fmla="*/ 19368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5" y="942602"/>
                </a:cubicBezTo>
                <a:cubicBezTo>
                  <a:pt x="127" y="674378"/>
                  <a:pt x="127" y="625800"/>
                  <a:pt x="127" y="366593"/>
                </a:cubicBezTo>
                <a:lnTo>
                  <a:pt x="0" y="304744"/>
                </a:lnTo>
                <a:lnTo>
                  <a:pt x="0" y="262390"/>
                </a:lnTo>
                <a:cubicBezTo>
                  <a:pt x="127" y="254199"/>
                  <a:pt x="4699" y="246642"/>
                  <a:pt x="11621" y="242261"/>
                </a:cubicBezTo>
                <a:cubicBezTo>
                  <a:pt x="64262" y="208732"/>
                  <a:pt x="288036" y="66048"/>
                  <a:pt x="388557" y="2421"/>
                </a:cubicBezTo>
                <a:cubicBezTo>
                  <a:pt x="393700" y="-818"/>
                  <a:pt x="400304" y="-818"/>
                  <a:pt x="405447" y="2485"/>
                </a:cubicBezTo>
                <a:lnTo>
                  <a:pt x="779780" y="242578"/>
                </a:lnTo>
                <a:cubicBezTo>
                  <a:pt x="786257" y="246705"/>
                  <a:pt x="790194" y="253754"/>
                  <a:pt x="790766" y="261311"/>
                </a:cubicBezTo>
                <a:lnTo>
                  <a:pt x="790766" y="295093"/>
                </a:lnTo>
                <a:cubicBezTo>
                  <a:pt x="790766" y="295093"/>
                  <a:pt x="790893" y="364435"/>
                  <a:pt x="790893" y="364435"/>
                </a:cubicBezTo>
                <a:lnTo>
                  <a:pt x="790893" y="942602"/>
                </a:lnTo>
                <a:cubicBezTo>
                  <a:pt x="790893" y="952381"/>
                  <a:pt x="781304" y="959239"/>
                  <a:pt x="772096" y="956064"/>
                </a:cubicBezTo>
                <a:lnTo>
                  <a:pt x="405321" y="830715"/>
                </a:lnTo>
                <a:cubicBezTo>
                  <a:pt x="399161" y="828619"/>
                  <a:pt x="392494" y="828619"/>
                  <a:pt x="386334" y="830715"/>
                </a:cubicBezTo>
                <a:lnTo>
                  <a:pt x="19368" y="956000"/>
                </a:lnTo>
                <a:close/>
              </a:path>
            </a:pathLst>
          </a:custGeom>
          <a:solidFill>
            <a:schemeClr val="accent1"/>
          </a:solidFill>
          <a:ln w="635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1726329-0A0D-15EB-81C5-7D92342627F8}"/>
              </a:ext>
            </a:extLst>
          </p:cNvPr>
          <p:cNvSpPr/>
          <p:nvPr userDrawn="1"/>
        </p:nvSpPr>
        <p:spPr>
          <a:xfrm>
            <a:off x="10238358" y="6118383"/>
            <a:ext cx="790956" cy="484219"/>
          </a:xfrm>
          <a:custGeom>
            <a:avLst/>
            <a:gdLst>
              <a:gd name="connsiteX0" fmla="*/ 191 w 790956"/>
              <a:gd name="connsiteY0" fmla="*/ 366554 h 484219"/>
              <a:gd name="connsiteX1" fmla="*/ 191 w 790956"/>
              <a:gd name="connsiteY1" fmla="*/ 459835 h 484219"/>
              <a:gd name="connsiteX2" fmla="*/ 24574 w 790956"/>
              <a:gd name="connsiteY2" fmla="*/ 484220 h 484219"/>
              <a:gd name="connsiteX3" fmla="*/ 766573 w 790956"/>
              <a:gd name="connsiteY3" fmla="*/ 484220 h 484219"/>
              <a:gd name="connsiteX4" fmla="*/ 790956 w 790956"/>
              <a:gd name="connsiteY4" fmla="*/ 459835 h 484219"/>
              <a:gd name="connsiteX5" fmla="*/ 790956 w 790956"/>
              <a:gd name="connsiteY5" fmla="*/ 364458 h 484219"/>
              <a:gd name="connsiteX6" fmla="*/ 790829 w 790956"/>
              <a:gd name="connsiteY6" fmla="*/ 295116 h 484219"/>
              <a:gd name="connsiteX7" fmla="*/ 790829 w 790956"/>
              <a:gd name="connsiteY7" fmla="*/ 261334 h 484219"/>
              <a:gd name="connsiteX8" fmla="*/ 779780 w 790956"/>
              <a:gd name="connsiteY8" fmla="*/ 242602 h 484219"/>
              <a:gd name="connsiteX9" fmla="*/ 405447 w 790956"/>
              <a:gd name="connsiteY9" fmla="*/ 2508 h 484219"/>
              <a:gd name="connsiteX10" fmla="*/ 388557 w 790956"/>
              <a:gd name="connsiteY10" fmla="*/ 2445 h 484219"/>
              <a:gd name="connsiteX11" fmla="*/ 11621 w 790956"/>
              <a:gd name="connsiteY11" fmla="*/ 242284 h 484219"/>
              <a:gd name="connsiteX12" fmla="*/ 0 w 790956"/>
              <a:gd name="connsiteY12" fmla="*/ 262477 h 484219"/>
              <a:gd name="connsiteX13" fmla="*/ 0 w 790956"/>
              <a:gd name="connsiteY13" fmla="*/ 304832 h 484219"/>
              <a:gd name="connsiteX14" fmla="*/ 127 w 790956"/>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6" h="484219">
                <a:moveTo>
                  <a:pt x="191" y="366554"/>
                </a:moveTo>
                <a:cubicBezTo>
                  <a:pt x="191" y="401098"/>
                  <a:pt x="191" y="431769"/>
                  <a:pt x="191" y="459835"/>
                </a:cubicBezTo>
                <a:cubicBezTo>
                  <a:pt x="191" y="473298"/>
                  <a:pt x="11113" y="484220"/>
                  <a:pt x="24574" y="484220"/>
                </a:cubicBezTo>
                <a:lnTo>
                  <a:pt x="766573" y="484220"/>
                </a:lnTo>
                <a:cubicBezTo>
                  <a:pt x="780035"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7" y="2445"/>
                </a:cubicBezTo>
                <a:cubicBezTo>
                  <a:pt x="287972" y="66072"/>
                  <a:pt x="64262" y="208757"/>
                  <a:pt x="11621"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26" name="Title 1">
            <a:extLst>
              <a:ext uri="{FF2B5EF4-FFF2-40B4-BE49-F238E27FC236}">
                <a16:creationId xmlns:a16="http://schemas.microsoft.com/office/drawing/2014/main" id="{663C4D1D-01BD-BC43-52D7-2FDE9C2A4253}"/>
              </a:ext>
            </a:extLst>
          </p:cNvPr>
          <p:cNvSpPr>
            <a:spLocks noGrp="1"/>
          </p:cNvSpPr>
          <p:nvPr>
            <p:ph type="ctrTitle"/>
          </p:nvPr>
        </p:nvSpPr>
        <p:spPr>
          <a:xfrm>
            <a:off x="1152354" y="1053550"/>
            <a:ext cx="9866569" cy="541204"/>
          </a:xfrm>
        </p:spPr>
        <p:txBody>
          <a:bodyPr anchor="t">
            <a:noAutofit/>
          </a:bodyPr>
          <a:lstStyle>
            <a:lvl1pPr algn="l">
              <a:defRPr sz="3200">
                <a:solidFill>
                  <a:schemeClr val="tx1"/>
                </a:solidFill>
              </a:defRPr>
            </a:lvl1pPr>
          </a:lstStyle>
          <a:p>
            <a:r>
              <a:rPr lang="en-US"/>
              <a:t>Click to edit Master title style</a:t>
            </a:r>
            <a:endParaRPr lang="en-US" dirty="0"/>
          </a:p>
        </p:txBody>
      </p:sp>
      <p:sp>
        <p:nvSpPr>
          <p:cNvPr id="27" name="Text Placeholder 3">
            <a:extLst>
              <a:ext uri="{FF2B5EF4-FFF2-40B4-BE49-F238E27FC236}">
                <a16:creationId xmlns:a16="http://schemas.microsoft.com/office/drawing/2014/main" id="{DE0772A8-9508-A64B-68C5-CD64D30DF7DA}"/>
              </a:ext>
            </a:extLst>
          </p:cNvPr>
          <p:cNvSpPr>
            <a:spLocks noGrp="1"/>
          </p:cNvSpPr>
          <p:nvPr>
            <p:ph type="body" sz="half" idx="11"/>
          </p:nvPr>
        </p:nvSpPr>
        <p:spPr>
          <a:xfrm>
            <a:off x="1152354" y="1564570"/>
            <a:ext cx="9866569"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8" name="Content Placeholder 19">
            <a:extLst>
              <a:ext uri="{FF2B5EF4-FFF2-40B4-BE49-F238E27FC236}">
                <a16:creationId xmlns:a16="http://schemas.microsoft.com/office/drawing/2014/main" id="{F7AF398D-3197-8F88-3647-3B11F50C9932}"/>
              </a:ext>
            </a:extLst>
          </p:cNvPr>
          <p:cNvSpPr>
            <a:spLocks noGrp="1"/>
          </p:cNvSpPr>
          <p:nvPr>
            <p:ph sz="quarter" idx="13"/>
          </p:nvPr>
        </p:nvSpPr>
        <p:spPr>
          <a:xfrm>
            <a:off x="1152354" y="2017643"/>
            <a:ext cx="9866569" cy="2828764"/>
          </a:xfrm>
        </p:spPr>
        <p:txBody>
          <a:bodyPr>
            <a:normAutofit/>
          </a:bodyPr>
          <a:lstStyle>
            <a:lvl1pPr marL="0" indent="0">
              <a:lnSpc>
                <a:spcPct val="100000"/>
              </a:lnSpc>
              <a:buNone/>
              <a:defRPr sz="2000"/>
            </a:lvl1pPr>
            <a:lvl2pPr>
              <a:defRPr sz="1200"/>
            </a:lvl2pPr>
          </a:lstStyle>
          <a:p>
            <a:pPr lvl="0"/>
            <a:r>
              <a:rPr lang="en-US"/>
              <a:t>Click to edit Master text styles</a:t>
            </a:r>
          </a:p>
        </p:txBody>
      </p:sp>
    </p:spTree>
    <p:extLst>
      <p:ext uri="{BB962C8B-B14F-4D97-AF65-F5344CB8AC3E}">
        <p14:creationId xmlns:p14="http://schemas.microsoft.com/office/powerpoint/2010/main" val="1338358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Content-Pattern-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38C377D-034B-C6EB-F59F-D29AE842AC0D}"/>
              </a:ext>
            </a:extLst>
          </p:cNvPr>
          <p:cNvSpPr/>
          <p:nvPr userDrawn="1"/>
        </p:nvSpPr>
        <p:spPr>
          <a:xfrm>
            <a:off x="255079" y="5639998"/>
            <a:ext cx="790892" cy="962541"/>
          </a:xfrm>
          <a:custGeom>
            <a:avLst/>
            <a:gdLst>
              <a:gd name="connsiteX0" fmla="*/ 676275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2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75" y="962478"/>
                </a:moveTo>
                <a:lnTo>
                  <a:pt x="24892" y="962478"/>
                </a:lnTo>
                <a:cubicBezTo>
                  <a:pt x="11494"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2" y="962541"/>
                </a:lnTo>
                <a:close/>
              </a:path>
            </a:pathLst>
          </a:custGeom>
          <a:solidFill>
            <a:schemeClr val="accent1"/>
          </a:solidFill>
          <a:ln w="6350" cap="flat">
            <a:no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C67A4404-CAA4-2361-ED57-CEE502D5B645}"/>
              </a:ext>
            </a:extLst>
          </p:cNvPr>
          <p:cNvSpPr/>
          <p:nvPr userDrawn="1"/>
        </p:nvSpPr>
        <p:spPr>
          <a:xfrm>
            <a:off x="2070290"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CC90384A-32D4-7B78-CA7A-B084B07CDF95}"/>
              </a:ext>
            </a:extLst>
          </p:cNvPr>
          <p:cNvSpPr/>
          <p:nvPr userDrawn="1"/>
        </p:nvSpPr>
        <p:spPr>
          <a:xfrm>
            <a:off x="3885438"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7 w 790892"/>
              <a:gd name="connsiteY8" fmla="*/ 2485 h 962541"/>
              <a:gd name="connsiteX9" fmla="*/ 779780 w 790892"/>
              <a:gd name="connsiteY9" fmla="*/ 242578 h 962541"/>
              <a:gd name="connsiteX10" fmla="*/ 790765 w 790892"/>
              <a:gd name="connsiteY10" fmla="*/ 261311 h 962541"/>
              <a:gd name="connsiteX11" fmla="*/ 790765 w 790892"/>
              <a:gd name="connsiteY11" fmla="*/ 295092 h 962541"/>
              <a:gd name="connsiteX12" fmla="*/ 790892 w 790892"/>
              <a:gd name="connsiteY12" fmla="*/ 364435 h 962541"/>
              <a:gd name="connsiteX13" fmla="*/ 790892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7" y="2485"/>
                </a:cubicBezTo>
                <a:lnTo>
                  <a:pt x="779780" y="242578"/>
                </a:lnTo>
                <a:cubicBezTo>
                  <a:pt x="786257" y="246705"/>
                  <a:pt x="790194" y="253754"/>
                  <a:pt x="790765" y="261311"/>
                </a:cubicBezTo>
                <a:lnTo>
                  <a:pt x="790765" y="295092"/>
                </a:lnTo>
                <a:cubicBezTo>
                  <a:pt x="790765" y="295092"/>
                  <a:pt x="790892" y="364435"/>
                  <a:pt x="790892" y="364435"/>
                </a:cubicBezTo>
                <a:lnTo>
                  <a:pt x="790892" y="938157"/>
                </a:lnTo>
                <a:cubicBezTo>
                  <a:pt x="790892"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B94490EE-FF53-202E-7069-DFF3323FB3E2}"/>
              </a:ext>
            </a:extLst>
          </p:cNvPr>
          <p:cNvSpPr/>
          <p:nvPr userDrawn="1"/>
        </p:nvSpPr>
        <p:spPr>
          <a:xfrm>
            <a:off x="5700585"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A19C6A7-4DAB-9B0E-2E7A-16CC010A8F5B}"/>
              </a:ext>
            </a:extLst>
          </p:cNvPr>
          <p:cNvSpPr/>
          <p:nvPr userDrawn="1"/>
        </p:nvSpPr>
        <p:spPr>
          <a:xfrm>
            <a:off x="1162685" y="5161335"/>
            <a:ext cx="790892" cy="956907"/>
          </a:xfrm>
          <a:custGeom>
            <a:avLst/>
            <a:gdLst>
              <a:gd name="connsiteX0" fmla="*/ 19304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6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2 w 790892"/>
              <a:gd name="connsiteY11" fmla="*/ 364435 h 956907"/>
              <a:gd name="connsiteX12" fmla="*/ 790892 w 790892"/>
              <a:gd name="connsiteY12" fmla="*/ 942602 h 956907"/>
              <a:gd name="connsiteX13" fmla="*/ 772097 w 790892"/>
              <a:gd name="connsiteY13" fmla="*/ 956064 h 956907"/>
              <a:gd name="connsiteX14" fmla="*/ 405320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6" y="2421"/>
                </a:cubicBezTo>
                <a:cubicBezTo>
                  <a:pt x="393700" y="-818"/>
                  <a:pt x="400304" y="-818"/>
                  <a:pt x="405447" y="2485"/>
                </a:cubicBezTo>
                <a:lnTo>
                  <a:pt x="779780" y="242578"/>
                </a:lnTo>
                <a:cubicBezTo>
                  <a:pt x="786257" y="246705"/>
                  <a:pt x="790194" y="253754"/>
                  <a:pt x="790766" y="261311"/>
                </a:cubicBezTo>
                <a:lnTo>
                  <a:pt x="790766" y="295093"/>
                </a:lnTo>
                <a:cubicBezTo>
                  <a:pt x="790766" y="295093"/>
                  <a:pt x="790892" y="364435"/>
                  <a:pt x="790892" y="364435"/>
                </a:cubicBezTo>
                <a:lnTo>
                  <a:pt x="790892" y="942602"/>
                </a:lnTo>
                <a:cubicBezTo>
                  <a:pt x="790892" y="952381"/>
                  <a:pt x="781304" y="959239"/>
                  <a:pt x="772097" y="956064"/>
                </a:cubicBezTo>
                <a:lnTo>
                  <a:pt x="405320" y="830715"/>
                </a:lnTo>
                <a:cubicBezTo>
                  <a:pt x="399161" y="828619"/>
                  <a:pt x="392494"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0190AD4-C38D-47A8-C93E-4F66292460B8}"/>
              </a:ext>
            </a:extLst>
          </p:cNvPr>
          <p:cNvSpPr/>
          <p:nvPr userDrawn="1"/>
        </p:nvSpPr>
        <p:spPr>
          <a:xfrm>
            <a:off x="1162621" y="6118383"/>
            <a:ext cx="790955" cy="484219"/>
          </a:xfrm>
          <a:custGeom>
            <a:avLst/>
            <a:gdLst>
              <a:gd name="connsiteX0" fmla="*/ 190 w 790955"/>
              <a:gd name="connsiteY0" fmla="*/ 366554 h 484219"/>
              <a:gd name="connsiteX1" fmla="*/ 190 w 790955"/>
              <a:gd name="connsiteY1" fmla="*/ 459835 h 484219"/>
              <a:gd name="connsiteX2" fmla="*/ 24575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8 w 790955"/>
              <a:gd name="connsiteY9" fmla="*/ 2508 h 484219"/>
              <a:gd name="connsiteX10" fmla="*/ 388557 w 790955"/>
              <a:gd name="connsiteY10" fmla="*/ 2445 h 484219"/>
              <a:gd name="connsiteX11" fmla="*/ 11621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0" y="366554"/>
                </a:moveTo>
                <a:cubicBezTo>
                  <a:pt x="190" y="401098"/>
                  <a:pt x="190" y="431769"/>
                  <a:pt x="190" y="459835"/>
                </a:cubicBezTo>
                <a:cubicBezTo>
                  <a:pt x="190" y="473298"/>
                  <a:pt x="11113" y="484220"/>
                  <a:pt x="24575"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8" y="2508"/>
                </a:lnTo>
                <a:cubicBezTo>
                  <a:pt x="400304" y="-793"/>
                  <a:pt x="393764" y="-857"/>
                  <a:pt x="388557" y="2445"/>
                </a:cubicBezTo>
                <a:cubicBezTo>
                  <a:pt x="287973" y="66072"/>
                  <a:pt x="64262" y="208757"/>
                  <a:pt x="11621"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64CD5A9-957E-A5C1-E149-BF477DB74D8B}"/>
              </a:ext>
            </a:extLst>
          </p:cNvPr>
          <p:cNvSpPr/>
          <p:nvPr userDrawn="1"/>
        </p:nvSpPr>
        <p:spPr>
          <a:xfrm>
            <a:off x="2977832" y="5161335"/>
            <a:ext cx="790892" cy="956907"/>
          </a:xfrm>
          <a:custGeom>
            <a:avLst/>
            <a:gdLst>
              <a:gd name="connsiteX0" fmla="*/ 19304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7 w 790892"/>
              <a:gd name="connsiteY6" fmla="*/ 2421 h 956907"/>
              <a:gd name="connsiteX7" fmla="*/ 405447 w 790892"/>
              <a:gd name="connsiteY7" fmla="*/ 2485 h 956907"/>
              <a:gd name="connsiteX8" fmla="*/ 779780 w 790892"/>
              <a:gd name="connsiteY8" fmla="*/ 242578 h 956907"/>
              <a:gd name="connsiteX9" fmla="*/ 790765 w 790892"/>
              <a:gd name="connsiteY9" fmla="*/ 261311 h 956907"/>
              <a:gd name="connsiteX10" fmla="*/ 790765 w 790892"/>
              <a:gd name="connsiteY10" fmla="*/ 295093 h 956907"/>
              <a:gd name="connsiteX11" fmla="*/ 790892 w 790892"/>
              <a:gd name="connsiteY11" fmla="*/ 364435 h 956907"/>
              <a:gd name="connsiteX12" fmla="*/ 790892 w 790892"/>
              <a:gd name="connsiteY12" fmla="*/ 942602 h 956907"/>
              <a:gd name="connsiteX13" fmla="*/ 772096 w 790892"/>
              <a:gd name="connsiteY13" fmla="*/ 956064 h 956907"/>
              <a:gd name="connsiteX14" fmla="*/ 405321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7" y="2421"/>
                </a:cubicBezTo>
                <a:cubicBezTo>
                  <a:pt x="393700" y="-818"/>
                  <a:pt x="400304" y="-818"/>
                  <a:pt x="405447" y="2485"/>
                </a:cubicBezTo>
                <a:lnTo>
                  <a:pt x="779780" y="242578"/>
                </a:lnTo>
                <a:cubicBezTo>
                  <a:pt x="786257" y="246705"/>
                  <a:pt x="790194" y="253754"/>
                  <a:pt x="790765" y="261311"/>
                </a:cubicBezTo>
                <a:lnTo>
                  <a:pt x="790765" y="295093"/>
                </a:lnTo>
                <a:cubicBezTo>
                  <a:pt x="790765" y="295093"/>
                  <a:pt x="790892" y="364435"/>
                  <a:pt x="790892" y="364435"/>
                </a:cubicBezTo>
                <a:lnTo>
                  <a:pt x="790892" y="942602"/>
                </a:lnTo>
                <a:cubicBezTo>
                  <a:pt x="790892" y="952381"/>
                  <a:pt x="781304" y="959239"/>
                  <a:pt x="772096" y="956064"/>
                </a:cubicBezTo>
                <a:lnTo>
                  <a:pt x="405321" y="830715"/>
                </a:lnTo>
                <a:cubicBezTo>
                  <a:pt x="399161" y="828619"/>
                  <a:pt x="392494"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F31B87A-CB8A-F117-C2E4-4056D317CA5B}"/>
              </a:ext>
            </a:extLst>
          </p:cNvPr>
          <p:cNvSpPr/>
          <p:nvPr userDrawn="1"/>
        </p:nvSpPr>
        <p:spPr>
          <a:xfrm>
            <a:off x="2977769" y="6118383"/>
            <a:ext cx="790955" cy="484219"/>
          </a:xfrm>
          <a:custGeom>
            <a:avLst/>
            <a:gdLst>
              <a:gd name="connsiteX0" fmla="*/ 190 w 790955"/>
              <a:gd name="connsiteY0" fmla="*/ 366554 h 484219"/>
              <a:gd name="connsiteX1" fmla="*/ 190 w 790955"/>
              <a:gd name="connsiteY1" fmla="*/ 459835 h 484219"/>
              <a:gd name="connsiteX2" fmla="*/ 24574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7 w 790955"/>
              <a:gd name="connsiteY9" fmla="*/ 2508 h 484219"/>
              <a:gd name="connsiteX10" fmla="*/ 388557 w 790955"/>
              <a:gd name="connsiteY10" fmla="*/ 2445 h 484219"/>
              <a:gd name="connsiteX11" fmla="*/ 11620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0" y="366554"/>
                </a:moveTo>
                <a:cubicBezTo>
                  <a:pt x="190" y="401098"/>
                  <a:pt x="190" y="431769"/>
                  <a:pt x="190" y="459835"/>
                </a:cubicBezTo>
                <a:cubicBezTo>
                  <a:pt x="190"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7" y="2445"/>
                </a:cubicBezTo>
                <a:cubicBezTo>
                  <a:pt x="287972" y="66072"/>
                  <a:pt x="64262" y="208757"/>
                  <a:pt x="11620"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D23DC07-4457-26B6-7A34-47AB4348C90D}"/>
              </a:ext>
            </a:extLst>
          </p:cNvPr>
          <p:cNvSpPr/>
          <p:nvPr userDrawn="1"/>
        </p:nvSpPr>
        <p:spPr>
          <a:xfrm>
            <a:off x="4792979" y="5161335"/>
            <a:ext cx="790892" cy="956907"/>
          </a:xfrm>
          <a:custGeom>
            <a:avLst/>
            <a:gdLst>
              <a:gd name="connsiteX0" fmla="*/ 19304 w 790892"/>
              <a:gd name="connsiteY0" fmla="*/ 956128 h 956907"/>
              <a:gd name="connsiteX1" fmla="*/ 445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1 w 790892"/>
              <a:gd name="connsiteY5" fmla="*/ 242261 h 956907"/>
              <a:gd name="connsiteX6" fmla="*/ 388557 w 790892"/>
              <a:gd name="connsiteY6" fmla="*/ 2421 h 956907"/>
              <a:gd name="connsiteX7" fmla="*/ 405448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2 w 790892"/>
              <a:gd name="connsiteY11" fmla="*/ 364435 h 956907"/>
              <a:gd name="connsiteX12" fmla="*/ 790892 w 790892"/>
              <a:gd name="connsiteY12" fmla="*/ 942602 h 956907"/>
              <a:gd name="connsiteX13" fmla="*/ 772097 w 790892"/>
              <a:gd name="connsiteY13" fmla="*/ 956064 h 956907"/>
              <a:gd name="connsiteX14" fmla="*/ 405321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7" y="959303"/>
                  <a:pt x="508" y="952381"/>
                  <a:pt x="445" y="942602"/>
                </a:cubicBezTo>
                <a:cubicBezTo>
                  <a:pt x="127" y="674378"/>
                  <a:pt x="127" y="625800"/>
                  <a:pt x="127" y="366593"/>
                </a:cubicBezTo>
                <a:lnTo>
                  <a:pt x="0" y="304744"/>
                </a:lnTo>
                <a:lnTo>
                  <a:pt x="0" y="262390"/>
                </a:lnTo>
                <a:cubicBezTo>
                  <a:pt x="127" y="254199"/>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3"/>
                </a:lnTo>
                <a:cubicBezTo>
                  <a:pt x="790766" y="295093"/>
                  <a:pt x="790892" y="364435"/>
                  <a:pt x="790892" y="364435"/>
                </a:cubicBezTo>
                <a:lnTo>
                  <a:pt x="790892" y="942602"/>
                </a:lnTo>
                <a:cubicBezTo>
                  <a:pt x="790892" y="952381"/>
                  <a:pt x="781304" y="959239"/>
                  <a:pt x="772097" y="956064"/>
                </a:cubicBezTo>
                <a:lnTo>
                  <a:pt x="405321" y="830715"/>
                </a:lnTo>
                <a:cubicBezTo>
                  <a:pt x="399161" y="828619"/>
                  <a:pt x="392494"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BCF4787-01EB-C5A5-42CA-9193DEF53DE2}"/>
              </a:ext>
            </a:extLst>
          </p:cNvPr>
          <p:cNvSpPr/>
          <p:nvPr userDrawn="1"/>
        </p:nvSpPr>
        <p:spPr>
          <a:xfrm>
            <a:off x="4792916" y="6118383"/>
            <a:ext cx="790955" cy="484219"/>
          </a:xfrm>
          <a:custGeom>
            <a:avLst/>
            <a:gdLst>
              <a:gd name="connsiteX0" fmla="*/ 191 w 790955"/>
              <a:gd name="connsiteY0" fmla="*/ 366554 h 484219"/>
              <a:gd name="connsiteX1" fmla="*/ 191 w 790955"/>
              <a:gd name="connsiteY1" fmla="*/ 459835 h 484219"/>
              <a:gd name="connsiteX2" fmla="*/ 24574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8 w 790955"/>
              <a:gd name="connsiteY9" fmla="*/ 2508 h 484219"/>
              <a:gd name="connsiteX10" fmla="*/ 388557 w 790955"/>
              <a:gd name="connsiteY10" fmla="*/ 2445 h 484219"/>
              <a:gd name="connsiteX11" fmla="*/ 11621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1" y="366554"/>
                </a:moveTo>
                <a:cubicBezTo>
                  <a:pt x="191" y="401098"/>
                  <a:pt x="191" y="431769"/>
                  <a:pt x="191" y="459835"/>
                </a:cubicBezTo>
                <a:cubicBezTo>
                  <a:pt x="191"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8" y="2508"/>
                </a:lnTo>
                <a:cubicBezTo>
                  <a:pt x="400304" y="-793"/>
                  <a:pt x="393764" y="-857"/>
                  <a:pt x="388557" y="2445"/>
                </a:cubicBezTo>
                <a:cubicBezTo>
                  <a:pt x="287973" y="66072"/>
                  <a:pt x="64262" y="208757"/>
                  <a:pt x="11621"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C2DA96A-8EB4-5F7A-1562-93CA3FC83416}"/>
              </a:ext>
            </a:extLst>
          </p:cNvPr>
          <p:cNvSpPr/>
          <p:nvPr userDrawn="1"/>
        </p:nvSpPr>
        <p:spPr>
          <a:xfrm>
            <a:off x="5700585"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EEB0527-5F86-728D-D189-544B223C9C2F}"/>
              </a:ext>
            </a:extLst>
          </p:cNvPr>
          <p:cNvSpPr/>
          <p:nvPr userDrawn="1"/>
        </p:nvSpPr>
        <p:spPr>
          <a:xfrm>
            <a:off x="7515732"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4"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8C9E6F5-A3FB-668F-8A7E-E430AF8B5A68}"/>
              </a:ext>
            </a:extLst>
          </p:cNvPr>
          <p:cNvSpPr/>
          <p:nvPr userDrawn="1"/>
        </p:nvSpPr>
        <p:spPr>
          <a:xfrm>
            <a:off x="9330880" y="5639998"/>
            <a:ext cx="790892" cy="962541"/>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6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5 w 790892"/>
              <a:gd name="connsiteY10" fmla="*/ 261311 h 962541"/>
              <a:gd name="connsiteX11" fmla="*/ 790765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6" y="673806"/>
                  <a:pt x="126" y="624277"/>
                  <a:pt x="126" y="366593"/>
                </a:cubicBezTo>
                <a:lnTo>
                  <a:pt x="0" y="304744"/>
                </a:lnTo>
                <a:lnTo>
                  <a:pt x="0" y="262390"/>
                </a:lnTo>
                <a:cubicBezTo>
                  <a:pt x="126"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5" y="261311"/>
                </a:cubicBezTo>
                <a:lnTo>
                  <a:pt x="790765" y="295092"/>
                </a:lnTo>
                <a:cubicBezTo>
                  <a:pt x="790765"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39A6F9B-BEAD-98DE-6B9E-C91FEE012FF5}"/>
              </a:ext>
            </a:extLst>
          </p:cNvPr>
          <p:cNvSpPr/>
          <p:nvPr userDrawn="1"/>
        </p:nvSpPr>
        <p:spPr>
          <a:xfrm>
            <a:off x="11146028" y="5639998"/>
            <a:ext cx="790892" cy="962541"/>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36F9CCE-AF86-4459-AF4B-A349EA2BA51D}"/>
              </a:ext>
            </a:extLst>
          </p:cNvPr>
          <p:cNvSpPr/>
          <p:nvPr userDrawn="1"/>
        </p:nvSpPr>
        <p:spPr>
          <a:xfrm>
            <a:off x="6608127" y="5161335"/>
            <a:ext cx="790892" cy="956907"/>
          </a:xfrm>
          <a:custGeom>
            <a:avLst/>
            <a:gdLst>
              <a:gd name="connsiteX0" fmla="*/ 19303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6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2 w 790892"/>
              <a:gd name="connsiteY11" fmla="*/ 364435 h 956907"/>
              <a:gd name="connsiteX12" fmla="*/ 790892 w 790892"/>
              <a:gd name="connsiteY12" fmla="*/ 942602 h 956907"/>
              <a:gd name="connsiteX13" fmla="*/ 772096 w 790892"/>
              <a:gd name="connsiteY13" fmla="*/ 956064 h 956907"/>
              <a:gd name="connsiteX14" fmla="*/ 405320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3"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3"/>
                </a:lnTo>
                <a:cubicBezTo>
                  <a:pt x="790766" y="295093"/>
                  <a:pt x="790892" y="364435"/>
                  <a:pt x="790892" y="364435"/>
                </a:cubicBezTo>
                <a:lnTo>
                  <a:pt x="790892" y="942602"/>
                </a:lnTo>
                <a:cubicBezTo>
                  <a:pt x="790892" y="952381"/>
                  <a:pt x="781304" y="959239"/>
                  <a:pt x="772096" y="956064"/>
                </a:cubicBezTo>
                <a:lnTo>
                  <a:pt x="405320" y="830715"/>
                </a:lnTo>
                <a:cubicBezTo>
                  <a:pt x="399161" y="828619"/>
                  <a:pt x="392493"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BA2C016-DFBE-036F-D55F-0D3B6F512724}"/>
              </a:ext>
            </a:extLst>
          </p:cNvPr>
          <p:cNvSpPr/>
          <p:nvPr userDrawn="1"/>
        </p:nvSpPr>
        <p:spPr>
          <a:xfrm>
            <a:off x="6608064" y="6118383"/>
            <a:ext cx="790955" cy="484219"/>
          </a:xfrm>
          <a:custGeom>
            <a:avLst/>
            <a:gdLst>
              <a:gd name="connsiteX0" fmla="*/ 191 w 790955"/>
              <a:gd name="connsiteY0" fmla="*/ 366554 h 484219"/>
              <a:gd name="connsiteX1" fmla="*/ 191 w 790955"/>
              <a:gd name="connsiteY1" fmla="*/ 459835 h 484219"/>
              <a:gd name="connsiteX2" fmla="*/ 24574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7 w 790955"/>
              <a:gd name="connsiteY9" fmla="*/ 2508 h 484219"/>
              <a:gd name="connsiteX10" fmla="*/ 388556 w 790955"/>
              <a:gd name="connsiteY10" fmla="*/ 2445 h 484219"/>
              <a:gd name="connsiteX11" fmla="*/ 11620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1" y="366554"/>
                </a:moveTo>
                <a:cubicBezTo>
                  <a:pt x="191" y="401098"/>
                  <a:pt x="191" y="431769"/>
                  <a:pt x="191" y="459835"/>
                </a:cubicBezTo>
                <a:cubicBezTo>
                  <a:pt x="191"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6" y="2445"/>
                </a:cubicBezTo>
                <a:cubicBezTo>
                  <a:pt x="287972" y="66072"/>
                  <a:pt x="64262" y="208757"/>
                  <a:pt x="11620"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1B30C1-2EEE-ED01-88E2-F81D2B982EC3}"/>
              </a:ext>
            </a:extLst>
          </p:cNvPr>
          <p:cNvSpPr/>
          <p:nvPr userDrawn="1"/>
        </p:nvSpPr>
        <p:spPr>
          <a:xfrm>
            <a:off x="8423275" y="5161335"/>
            <a:ext cx="790892" cy="956907"/>
          </a:xfrm>
          <a:custGeom>
            <a:avLst/>
            <a:gdLst>
              <a:gd name="connsiteX0" fmla="*/ 19304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6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3 w 790892"/>
              <a:gd name="connsiteY11" fmla="*/ 364435 h 956907"/>
              <a:gd name="connsiteX12" fmla="*/ 790893 w 790892"/>
              <a:gd name="connsiteY12" fmla="*/ 942602 h 956907"/>
              <a:gd name="connsiteX13" fmla="*/ 772096 w 790892"/>
              <a:gd name="connsiteY13" fmla="*/ 956064 h 956907"/>
              <a:gd name="connsiteX14" fmla="*/ 405320 w 790892"/>
              <a:gd name="connsiteY14" fmla="*/ 830715 h 956907"/>
              <a:gd name="connsiteX15" fmla="*/ 386334 w 790892"/>
              <a:gd name="connsiteY15" fmla="*/ 830715 h 956907"/>
              <a:gd name="connsiteX16" fmla="*/ 19368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6" y="2421"/>
                </a:cubicBezTo>
                <a:cubicBezTo>
                  <a:pt x="393700" y="-818"/>
                  <a:pt x="400304" y="-818"/>
                  <a:pt x="405447" y="2485"/>
                </a:cubicBezTo>
                <a:lnTo>
                  <a:pt x="779780" y="242578"/>
                </a:lnTo>
                <a:cubicBezTo>
                  <a:pt x="786257" y="246705"/>
                  <a:pt x="790194" y="253754"/>
                  <a:pt x="790766" y="261311"/>
                </a:cubicBezTo>
                <a:lnTo>
                  <a:pt x="790766" y="295093"/>
                </a:lnTo>
                <a:cubicBezTo>
                  <a:pt x="790766" y="295093"/>
                  <a:pt x="790893" y="364435"/>
                  <a:pt x="790893" y="364435"/>
                </a:cubicBezTo>
                <a:lnTo>
                  <a:pt x="790893" y="942602"/>
                </a:lnTo>
                <a:cubicBezTo>
                  <a:pt x="790893" y="952381"/>
                  <a:pt x="781304" y="959239"/>
                  <a:pt x="772096" y="956064"/>
                </a:cubicBezTo>
                <a:lnTo>
                  <a:pt x="405320" y="830715"/>
                </a:lnTo>
                <a:cubicBezTo>
                  <a:pt x="399161" y="828619"/>
                  <a:pt x="392494" y="828619"/>
                  <a:pt x="386334" y="830715"/>
                </a:cubicBezTo>
                <a:lnTo>
                  <a:pt x="19368" y="956000"/>
                </a:lnTo>
                <a:close/>
              </a:path>
            </a:pathLst>
          </a:custGeom>
          <a:solidFill>
            <a:schemeClr val="accent1"/>
          </a:solidFill>
          <a:ln w="635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CFDF558-3143-CA8F-F073-C9540BED65F8}"/>
              </a:ext>
            </a:extLst>
          </p:cNvPr>
          <p:cNvSpPr/>
          <p:nvPr userDrawn="1"/>
        </p:nvSpPr>
        <p:spPr>
          <a:xfrm>
            <a:off x="8423211" y="6118383"/>
            <a:ext cx="790956" cy="484219"/>
          </a:xfrm>
          <a:custGeom>
            <a:avLst/>
            <a:gdLst>
              <a:gd name="connsiteX0" fmla="*/ 191 w 790956"/>
              <a:gd name="connsiteY0" fmla="*/ 366554 h 484219"/>
              <a:gd name="connsiteX1" fmla="*/ 191 w 790956"/>
              <a:gd name="connsiteY1" fmla="*/ 459835 h 484219"/>
              <a:gd name="connsiteX2" fmla="*/ 24574 w 790956"/>
              <a:gd name="connsiteY2" fmla="*/ 484220 h 484219"/>
              <a:gd name="connsiteX3" fmla="*/ 766572 w 790956"/>
              <a:gd name="connsiteY3" fmla="*/ 484220 h 484219"/>
              <a:gd name="connsiteX4" fmla="*/ 790956 w 790956"/>
              <a:gd name="connsiteY4" fmla="*/ 459835 h 484219"/>
              <a:gd name="connsiteX5" fmla="*/ 790956 w 790956"/>
              <a:gd name="connsiteY5" fmla="*/ 364458 h 484219"/>
              <a:gd name="connsiteX6" fmla="*/ 790829 w 790956"/>
              <a:gd name="connsiteY6" fmla="*/ 295116 h 484219"/>
              <a:gd name="connsiteX7" fmla="*/ 790829 w 790956"/>
              <a:gd name="connsiteY7" fmla="*/ 261334 h 484219"/>
              <a:gd name="connsiteX8" fmla="*/ 779780 w 790956"/>
              <a:gd name="connsiteY8" fmla="*/ 242602 h 484219"/>
              <a:gd name="connsiteX9" fmla="*/ 405447 w 790956"/>
              <a:gd name="connsiteY9" fmla="*/ 2508 h 484219"/>
              <a:gd name="connsiteX10" fmla="*/ 388557 w 790956"/>
              <a:gd name="connsiteY10" fmla="*/ 2445 h 484219"/>
              <a:gd name="connsiteX11" fmla="*/ 11620 w 790956"/>
              <a:gd name="connsiteY11" fmla="*/ 242284 h 484219"/>
              <a:gd name="connsiteX12" fmla="*/ 0 w 790956"/>
              <a:gd name="connsiteY12" fmla="*/ 262477 h 484219"/>
              <a:gd name="connsiteX13" fmla="*/ 0 w 790956"/>
              <a:gd name="connsiteY13" fmla="*/ 304832 h 484219"/>
              <a:gd name="connsiteX14" fmla="*/ 127 w 790956"/>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6" h="484219">
                <a:moveTo>
                  <a:pt x="191" y="366554"/>
                </a:moveTo>
                <a:cubicBezTo>
                  <a:pt x="191" y="401098"/>
                  <a:pt x="191" y="431769"/>
                  <a:pt x="191" y="459835"/>
                </a:cubicBezTo>
                <a:cubicBezTo>
                  <a:pt x="191"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7" y="2445"/>
                </a:cubicBezTo>
                <a:cubicBezTo>
                  <a:pt x="287972" y="66072"/>
                  <a:pt x="64262" y="208757"/>
                  <a:pt x="11620"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DED790A-88A8-57F8-55E4-328E389A5C08}"/>
              </a:ext>
            </a:extLst>
          </p:cNvPr>
          <p:cNvSpPr/>
          <p:nvPr userDrawn="1"/>
        </p:nvSpPr>
        <p:spPr>
          <a:xfrm>
            <a:off x="10238422" y="5161335"/>
            <a:ext cx="790892" cy="956907"/>
          </a:xfrm>
          <a:custGeom>
            <a:avLst/>
            <a:gdLst>
              <a:gd name="connsiteX0" fmla="*/ 19304 w 790892"/>
              <a:gd name="connsiteY0" fmla="*/ 956128 h 956907"/>
              <a:gd name="connsiteX1" fmla="*/ 445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1 w 790892"/>
              <a:gd name="connsiteY5" fmla="*/ 242261 h 956907"/>
              <a:gd name="connsiteX6" fmla="*/ 388557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3 w 790892"/>
              <a:gd name="connsiteY11" fmla="*/ 364435 h 956907"/>
              <a:gd name="connsiteX12" fmla="*/ 790893 w 790892"/>
              <a:gd name="connsiteY12" fmla="*/ 942602 h 956907"/>
              <a:gd name="connsiteX13" fmla="*/ 772096 w 790892"/>
              <a:gd name="connsiteY13" fmla="*/ 956064 h 956907"/>
              <a:gd name="connsiteX14" fmla="*/ 405321 w 790892"/>
              <a:gd name="connsiteY14" fmla="*/ 830715 h 956907"/>
              <a:gd name="connsiteX15" fmla="*/ 386334 w 790892"/>
              <a:gd name="connsiteY15" fmla="*/ 830715 h 956907"/>
              <a:gd name="connsiteX16" fmla="*/ 19368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5" y="942602"/>
                </a:cubicBezTo>
                <a:cubicBezTo>
                  <a:pt x="127" y="674378"/>
                  <a:pt x="127" y="625800"/>
                  <a:pt x="127" y="366593"/>
                </a:cubicBezTo>
                <a:lnTo>
                  <a:pt x="0" y="304744"/>
                </a:lnTo>
                <a:lnTo>
                  <a:pt x="0" y="262390"/>
                </a:lnTo>
                <a:cubicBezTo>
                  <a:pt x="127" y="254199"/>
                  <a:pt x="4699" y="246642"/>
                  <a:pt x="11621" y="242261"/>
                </a:cubicBezTo>
                <a:cubicBezTo>
                  <a:pt x="64262" y="208732"/>
                  <a:pt x="288036" y="66048"/>
                  <a:pt x="388557" y="2421"/>
                </a:cubicBezTo>
                <a:cubicBezTo>
                  <a:pt x="393700" y="-818"/>
                  <a:pt x="400304" y="-818"/>
                  <a:pt x="405447" y="2485"/>
                </a:cubicBezTo>
                <a:lnTo>
                  <a:pt x="779780" y="242578"/>
                </a:lnTo>
                <a:cubicBezTo>
                  <a:pt x="786257" y="246705"/>
                  <a:pt x="790194" y="253754"/>
                  <a:pt x="790766" y="261311"/>
                </a:cubicBezTo>
                <a:lnTo>
                  <a:pt x="790766" y="295093"/>
                </a:lnTo>
                <a:cubicBezTo>
                  <a:pt x="790766" y="295093"/>
                  <a:pt x="790893" y="364435"/>
                  <a:pt x="790893" y="364435"/>
                </a:cubicBezTo>
                <a:lnTo>
                  <a:pt x="790893" y="942602"/>
                </a:lnTo>
                <a:cubicBezTo>
                  <a:pt x="790893" y="952381"/>
                  <a:pt x="781304" y="959239"/>
                  <a:pt x="772096" y="956064"/>
                </a:cubicBezTo>
                <a:lnTo>
                  <a:pt x="405321" y="830715"/>
                </a:lnTo>
                <a:cubicBezTo>
                  <a:pt x="399161" y="828619"/>
                  <a:pt x="392494" y="828619"/>
                  <a:pt x="386334" y="830715"/>
                </a:cubicBezTo>
                <a:lnTo>
                  <a:pt x="19368" y="956000"/>
                </a:lnTo>
                <a:close/>
              </a:path>
            </a:pathLst>
          </a:custGeom>
          <a:solidFill>
            <a:schemeClr val="accent1"/>
          </a:solidFill>
          <a:ln w="635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E271A8C-CF85-5BE9-6EC7-8C7EF428E390}"/>
              </a:ext>
            </a:extLst>
          </p:cNvPr>
          <p:cNvSpPr/>
          <p:nvPr userDrawn="1"/>
        </p:nvSpPr>
        <p:spPr>
          <a:xfrm>
            <a:off x="10238358" y="6118383"/>
            <a:ext cx="790956" cy="484219"/>
          </a:xfrm>
          <a:custGeom>
            <a:avLst/>
            <a:gdLst>
              <a:gd name="connsiteX0" fmla="*/ 191 w 790956"/>
              <a:gd name="connsiteY0" fmla="*/ 366554 h 484219"/>
              <a:gd name="connsiteX1" fmla="*/ 191 w 790956"/>
              <a:gd name="connsiteY1" fmla="*/ 459835 h 484219"/>
              <a:gd name="connsiteX2" fmla="*/ 24574 w 790956"/>
              <a:gd name="connsiteY2" fmla="*/ 484220 h 484219"/>
              <a:gd name="connsiteX3" fmla="*/ 766573 w 790956"/>
              <a:gd name="connsiteY3" fmla="*/ 484220 h 484219"/>
              <a:gd name="connsiteX4" fmla="*/ 790956 w 790956"/>
              <a:gd name="connsiteY4" fmla="*/ 459835 h 484219"/>
              <a:gd name="connsiteX5" fmla="*/ 790956 w 790956"/>
              <a:gd name="connsiteY5" fmla="*/ 364458 h 484219"/>
              <a:gd name="connsiteX6" fmla="*/ 790829 w 790956"/>
              <a:gd name="connsiteY6" fmla="*/ 295116 h 484219"/>
              <a:gd name="connsiteX7" fmla="*/ 790829 w 790956"/>
              <a:gd name="connsiteY7" fmla="*/ 261334 h 484219"/>
              <a:gd name="connsiteX8" fmla="*/ 779780 w 790956"/>
              <a:gd name="connsiteY8" fmla="*/ 242602 h 484219"/>
              <a:gd name="connsiteX9" fmla="*/ 405447 w 790956"/>
              <a:gd name="connsiteY9" fmla="*/ 2508 h 484219"/>
              <a:gd name="connsiteX10" fmla="*/ 388557 w 790956"/>
              <a:gd name="connsiteY10" fmla="*/ 2445 h 484219"/>
              <a:gd name="connsiteX11" fmla="*/ 11621 w 790956"/>
              <a:gd name="connsiteY11" fmla="*/ 242284 h 484219"/>
              <a:gd name="connsiteX12" fmla="*/ 0 w 790956"/>
              <a:gd name="connsiteY12" fmla="*/ 262477 h 484219"/>
              <a:gd name="connsiteX13" fmla="*/ 0 w 790956"/>
              <a:gd name="connsiteY13" fmla="*/ 304832 h 484219"/>
              <a:gd name="connsiteX14" fmla="*/ 127 w 790956"/>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6" h="484219">
                <a:moveTo>
                  <a:pt x="191" y="366554"/>
                </a:moveTo>
                <a:cubicBezTo>
                  <a:pt x="191" y="401098"/>
                  <a:pt x="191" y="431769"/>
                  <a:pt x="191" y="459835"/>
                </a:cubicBezTo>
                <a:cubicBezTo>
                  <a:pt x="191" y="473298"/>
                  <a:pt x="11113" y="484220"/>
                  <a:pt x="24574" y="484220"/>
                </a:cubicBezTo>
                <a:lnTo>
                  <a:pt x="766573" y="484220"/>
                </a:lnTo>
                <a:cubicBezTo>
                  <a:pt x="780035"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7" y="2445"/>
                </a:cubicBezTo>
                <a:cubicBezTo>
                  <a:pt x="287972" y="66072"/>
                  <a:pt x="64262" y="208757"/>
                  <a:pt x="11621"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28" name="Title 1">
            <a:extLst>
              <a:ext uri="{FF2B5EF4-FFF2-40B4-BE49-F238E27FC236}">
                <a16:creationId xmlns:a16="http://schemas.microsoft.com/office/drawing/2014/main" id="{964AAB5B-FB09-07C0-E5D1-3E108094D740}"/>
              </a:ext>
            </a:extLst>
          </p:cNvPr>
          <p:cNvSpPr>
            <a:spLocks noGrp="1"/>
          </p:cNvSpPr>
          <p:nvPr>
            <p:ph type="ctrTitle"/>
          </p:nvPr>
        </p:nvSpPr>
        <p:spPr>
          <a:xfrm>
            <a:off x="1152353" y="1054527"/>
            <a:ext cx="9866569" cy="541204"/>
          </a:xfrm>
        </p:spPr>
        <p:txBody>
          <a:bodyPr anchor="t">
            <a:noAutofit/>
          </a:bodyPr>
          <a:lstStyle>
            <a:lvl1pPr algn="l">
              <a:defRPr sz="3200">
                <a:solidFill>
                  <a:schemeClr val="tx1"/>
                </a:solidFill>
              </a:defRPr>
            </a:lvl1pPr>
          </a:lstStyle>
          <a:p>
            <a:r>
              <a:rPr lang="en-US"/>
              <a:t>Click to edit Master title style</a:t>
            </a:r>
            <a:endParaRPr lang="en-US" dirty="0"/>
          </a:p>
        </p:txBody>
      </p:sp>
      <p:sp>
        <p:nvSpPr>
          <p:cNvPr id="29" name="Text Placeholder 3">
            <a:extLst>
              <a:ext uri="{FF2B5EF4-FFF2-40B4-BE49-F238E27FC236}">
                <a16:creationId xmlns:a16="http://schemas.microsoft.com/office/drawing/2014/main" id="{3CBF4215-2DE8-F475-D0F7-DC07C16AF1EE}"/>
              </a:ext>
            </a:extLst>
          </p:cNvPr>
          <p:cNvSpPr>
            <a:spLocks noGrp="1"/>
          </p:cNvSpPr>
          <p:nvPr>
            <p:ph type="body" sz="half" idx="11"/>
          </p:nvPr>
        </p:nvSpPr>
        <p:spPr>
          <a:xfrm>
            <a:off x="1152355" y="1683838"/>
            <a:ext cx="4817518"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0" name="Content Placeholder 19">
            <a:extLst>
              <a:ext uri="{FF2B5EF4-FFF2-40B4-BE49-F238E27FC236}">
                <a16:creationId xmlns:a16="http://schemas.microsoft.com/office/drawing/2014/main" id="{D68FD229-4FCB-BF16-305D-324C6ED1A6D3}"/>
              </a:ext>
            </a:extLst>
          </p:cNvPr>
          <p:cNvSpPr>
            <a:spLocks noGrp="1"/>
          </p:cNvSpPr>
          <p:nvPr>
            <p:ph sz="quarter" idx="13"/>
          </p:nvPr>
        </p:nvSpPr>
        <p:spPr>
          <a:xfrm>
            <a:off x="1152355" y="2118033"/>
            <a:ext cx="4817518" cy="2736145"/>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31" name="Text Placeholder 3">
            <a:extLst>
              <a:ext uri="{FF2B5EF4-FFF2-40B4-BE49-F238E27FC236}">
                <a16:creationId xmlns:a16="http://schemas.microsoft.com/office/drawing/2014/main" id="{8A6A134F-DCBC-B616-EC6B-95CDC4755B3E}"/>
              </a:ext>
            </a:extLst>
          </p:cNvPr>
          <p:cNvSpPr>
            <a:spLocks noGrp="1"/>
          </p:cNvSpPr>
          <p:nvPr>
            <p:ph type="body" sz="half" idx="14"/>
          </p:nvPr>
        </p:nvSpPr>
        <p:spPr>
          <a:xfrm>
            <a:off x="6221312" y="1683838"/>
            <a:ext cx="4817518"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2" name="Content Placeholder 19">
            <a:extLst>
              <a:ext uri="{FF2B5EF4-FFF2-40B4-BE49-F238E27FC236}">
                <a16:creationId xmlns:a16="http://schemas.microsoft.com/office/drawing/2014/main" id="{7FC15841-C565-8F0B-991B-E21FB6D818ED}"/>
              </a:ext>
            </a:extLst>
          </p:cNvPr>
          <p:cNvSpPr>
            <a:spLocks noGrp="1"/>
          </p:cNvSpPr>
          <p:nvPr>
            <p:ph sz="quarter" idx="15"/>
          </p:nvPr>
        </p:nvSpPr>
        <p:spPr>
          <a:xfrm>
            <a:off x="6221312" y="2118033"/>
            <a:ext cx="4817518" cy="2736145"/>
          </a:xfrm>
        </p:spPr>
        <p:txBody>
          <a:bodyPr>
            <a:normAutofit/>
          </a:bodyPr>
          <a:lstStyle>
            <a:lvl1pPr marL="0" indent="0">
              <a:lnSpc>
                <a:spcPct val="100000"/>
              </a:lnSpc>
              <a:buNone/>
              <a:defRPr sz="2000"/>
            </a:lvl1pPr>
            <a:lvl2pPr>
              <a:defRPr sz="1200"/>
            </a:lvl2pPr>
          </a:lstStyle>
          <a:p>
            <a:pPr lvl="0"/>
            <a:r>
              <a:rPr lang="en-US"/>
              <a:t>Click to edit Master text styles</a:t>
            </a:r>
          </a:p>
        </p:txBody>
      </p:sp>
    </p:spTree>
    <p:extLst>
      <p:ext uri="{BB962C8B-B14F-4D97-AF65-F5344CB8AC3E}">
        <p14:creationId xmlns:p14="http://schemas.microsoft.com/office/powerpoint/2010/main" val="788790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Content-Pattern-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5BF0638-01EF-C513-19F9-8E2516B69A07}"/>
              </a:ext>
            </a:extLst>
          </p:cNvPr>
          <p:cNvSpPr/>
          <p:nvPr userDrawn="1"/>
        </p:nvSpPr>
        <p:spPr>
          <a:xfrm>
            <a:off x="255079" y="5639998"/>
            <a:ext cx="790892" cy="962541"/>
          </a:xfrm>
          <a:custGeom>
            <a:avLst/>
            <a:gdLst>
              <a:gd name="connsiteX0" fmla="*/ 676275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2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75" y="962478"/>
                </a:moveTo>
                <a:lnTo>
                  <a:pt x="24892" y="962478"/>
                </a:lnTo>
                <a:cubicBezTo>
                  <a:pt x="11494"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2" y="962541"/>
                </a:lnTo>
                <a:close/>
              </a:path>
            </a:pathLst>
          </a:custGeom>
          <a:solidFill>
            <a:schemeClr val="accent1"/>
          </a:solidFill>
          <a:ln w="635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1C04AC2-7955-077C-8F02-B73E55FB9D0D}"/>
              </a:ext>
            </a:extLst>
          </p:cNvPr>
          <p:cNvSpPr/>
          <p:nvPr userDrawn="1"/>
        </p:nvSpPr>
        <p:spPr>
          <a:xfrm>
            <a:off x="2070290"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CB79CF1-521B-E0D6-D4FE-073AD2345EA3}"/>
              </a:ext>
            </a:extLst>
          </p:cNvPr>
          <p:cNvSpPr/>
          <p:nvPr userDrawn="1"/>
        </p:nvSpPr>
        <p:spPr>
          <a:xfrm>
            <a:off x="3885438"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7 w 790892"/>
              <a:gd name="connsiteY8" fmla="*/ 2485 h 962541"/>
              <a:gd name="connsiteX9" fmla="*/ 779780 w 790892"/>
              <a:gd name="connsiteY9" fmla="*/ 242578 h 962541"/>
              <a:gd name="connsiteX10" fmla="*/ 790765 w 790892"/>
              <a:gd name="connsiteY10" fmla="*/ 261311 h 962541"/>
              <a:gd name="connsiteX11" fmla="*/ 790765 w 790892"/>
              <a:gd name="connsiteY11" fmla="*/ 295092 h 962541"/>
              <a:gd name="connsiteX12" fmla="*/ 790892 w 790892"/>
              <a:gd name="connsiteY12" fmla="*/ 364435 h 962541"/>
              <a:gd name="connsiteX13" fmla="*/ 790892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7" y="2485"/>
                </a:cubicBezTo>
                <a:lnTo>
                  <a:pt x="779780" y="242578"/>
                </a:lnTo>
                <a:cubicBezTo>
                  <a:pt x="786257" y="246705"/>
                  <a:pt x="790194" y="253754"/>
                  <a:pt x="790765" y="261311"/>
                </a:cubicBezTo>
                <a:lnTo>
                  <a:pt x="790765" y="295092"/>
                </a:lnTo>
                <a:cubicBezTo>
                  <a:pt x="790765" y="295092"/>
                  <a:pt x="790892" y="364435"/>
                  <a:pt x="790892" y="364435"/>
                </a:cubicBezTo>
                <a:lnTo>
                  <a:pt x="790892" y="938157"/>
                </a:lnTo>
                <a:cubicBezTo>
                  <a:pt x="790892"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769974-9DA7-82A3-81CB-99F7C463B0F8}"/>
              </a:ext>
            </a:extLst>
          </p:cNvPr>
          <p:cNvSpPr/>
          <p:nvPr userDrawn="1"/>
        </p:nvSpPr>
        <p:spPr>
          <a:xfrm>
            <a:off x="5700585"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48DB9A7-4252-DEF8-1703-75FA88C32191}"/>
              </a:ext>
            </a:extLst>
          </p:cNvPr>
          <p:cNvSpPr/>
          <p:nvPr userDrawn="1"/>
        </p:nvSpPr>
        <p:spPr>
          <a:xfrm>
            <a:off x="1162685" y="5161335"/>
            <a:ext cx="790892" cy="956907"/>
          </a:xfrm>
          <a:custGeom>
            <a:avLst/>
            <a:gdLst>
              <a:gd name="connsiteX0" fmla="*/ 19304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6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2 w 790892"/>
              <a:gd name="connsiteY11" fmla="*/ 364435 h 956907"/>
              <a:gd name="connsiteX12" fmla="*/ 790892 w 790892"/>
              <a:gd name="connsiteY12" fmla="*/ 942602 h 956907"/>
              <a:gd name="connsiteX13" fmla="*/ 772097 w 790892"/>
              <a:gd name="connsiteY13" fmla="*/ 956064 h 956907"/>
              <a:gd name="connsiteX14" fmla="*/ 405320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6" y="2421"/>
                </a:cubicBezTo>
                <a:cubicBezTo>
                  <a:pt x="393700" y="-818"/>
                  <a:pt x="400304" y="-818"/>
                  <a:pt x="405447" y="2485"/>
                </a:cubicBezTo>
                <a:lnTo>
                  <a:pt x="779780" y="242578"/>
                </a:lnTo>
                <a:cubicBezTo>
                  <a:pt x="786257" y="246705"/>
                  <a:pt x="790194" y="253754"/>
                  <a:pt x="790766" y="261311"/>
                </a:cubicBezTo>
                <a:lnTo>
                  <a:pt x="790766" y="295093"/>
                </a:lnTo>
                <a:cubicBezTo>
                  <a:pt x="790766" y="295093"/>
                  <a:pt x="790892" y="364435"/>
                  <a:pt x="790892" y="364435"/>
                </a:cubicBezTo>
                <a:lnTo>
                  <a:pt x="790892" y="942602"/>
                </a:lnTo>
                <a:cubicBezTo>
                  <a:pt x="790892" y="952381"/>
                  <a:pt x="781304" y="959239"/>
                  <a:pt x="772097" y="956064"/>
                </a:cubicBezTo>
                <a:lnTo>
                  <a:pt x="405320" y="830715"/>
                </a:lnTo>
                <a:cubicBezTo>
                  <a:pt x="399161" y="828619"/>
                  <a:pt x="392494"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79A6A6B-A11C-F6D2-2664-0FF75FBB5537}"/>
              </a:ext>
            </a:extLst>
          </p:cNvPr>
          <p:cNvSpPr/>
          <p:nvPr userDrawn="1"/>
        </p:nvSpPr>
        <p:spPr>
          <a:xfrm>
            <a:off x="1162621" y="6118383"/>
            <a:ext cx="790955" cy="484219"/>
          </a:xfrm>
          <a:custGeom>
            <a:avLst/>
            <a:gdLst>
              <a:gd name="connsiteX0" fmla="*/ 190 w 790955"/>
              <a:gd name="connsiteY0" fmla="*/ 366554 h 484219"/>
              <a:gd name="connsiteX1" fmla="*/ 190 w 790955"/>
              <a:gd name="connsiteY1" fmla="*/ 459835 h 484219"/>
              <a:gd name="connsiteX2" fmla="*/ 24575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8 w 790955"/>
              <a:gd name="connsiteY9" fmla="*/ 2508 h 484219"/>
              <a:gd name="connsiteX10" fmla="*/ 388557 w 790955"/>
              <a:gd name="connsiteY10" fmla="*/ 2445 h 484219"/>
              <a:gd name="connsiteX11" fmla="*/ 11621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0" y="366554"/>
                </a:moveTo>
                <a:cubicBezTo>
                  <a:pt x="190" y="401098"/>
                  <a:pt x="190" y="431769"/>
                  <a:pt x="190" y="459835"/>
                </a:cubicBezTo>
                <a:cubicBezTo>
                  <a:pt x="190" y="473298"/>
                  <a:pt x="11113" y="484220"/>
                  <a:pt x="24575"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8" y="2508"/>
                </a:lnTo>
                <a:cubicBezTo>
                  <a:pt x="400304" y="-793"/>
                  <a:pt x="393764" y="-857"/>
                  <a:pt x="388557" y="2445"/>
                </a:cubicBezTo>
                <a:cubicBezTo>
                  <a:pt x="287973" y="66072"/>
                  <a:pt x="64262" y="208757"/>
                  <a:pt x="11621"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D10503C-BDE6-AC84-6836-66E519C7DFCC}"/>
              </a:ext>
            </a:extLst>
          </p:cNvPr>
          <p:cNvSpPr/>
          <p:nvPr userDrawn="1"/>
        </p:nvSpPr>
        <p:spPr>
          <a:xfrm>
            <a:off x="2977832" y="5161335"/>
            <a:ext cx="790892" cy="956907"/>
          </a:xfrm>
          <a:custGeom>
            <a:avLst/>
            <a:gdLst>
              <a:gd name="connsiteX0" fmla="*/ 19304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7 w 790892"/>
              <a:gd name="connsiteY6" fmla="*/ 2421 h 956907"/>
              <a:gd name="connsiteX7" fmla="*/ 405447 w 790892"/>
              <a:gd name="connsiteY7" fmla="*/ 2485 h 956907"/>
              <a:gd name="connsiteX8" fmla="*/ 779780 w 790892"/>
              <a:gd name="connsiteY8" fmla="*/ 242578 h 956907"/>
              <a:gd name="connsiteX9" fmla="*/ 790765 w 790892"/>
              <a:gd name="connsiteY9" fmla="*/ 261311 h 956907"/>
              <a:gd name="connsiteX10" fmla="*/ 790765 w 790892"/>
              <a:gd name="connsiteY10" fmla="*/ 295093 h 956907"/>
              <a:gd name="connsiteX11" fmla="*/ 790892 w 790892"/>
              <a:gd name="connsiteY11" fmla="*/ 364435 h 956907"/>
              <a:gd name="connsiteX12" fmla="*/ 790892 w 790892"/>
              <a:gd name="connsiteY12" fmla="*/ 942602 h 956907"/>
              <a:gd name="connsiteX13" fmla="*/ 772096 w 790892"/>
              <a:gd name="connsiteY13" fmla="*/ 956064 h 956907"/>
              <a:gd name="connsiteX14" fmla="*/ 405321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7" y="2421"/>
                </a:cubicBezTo>
                <a:cubicBezTo>
                  <a:pt x="393700" y="-818"/>
                  <a:pt x="400304" y="-818"/>
                  <a:pt x="405447" y="2485"/>
                </a:cubicBezTo>
                <a:lnTo>
                  <a:pt x="779780" y="242578"/>
                </a:lnTo>
                <a:cubicBezTo>
                  <a:pt x="786257" y="246705"/>
                  <a:pt x="790194" y="253754"/>
                  <a:pt x="790765" y="261311"/>
                </a:cubicBezTo>
                <a:lnTo>
                  <a:pt x="790765" y="295093"/>
                </a:lnTo>
                <a:cubicBezTo>
                  <a:pt x="790765" y="295093"/>
                  <a:pt x="790892" y="364435"/>
                  <a:pt x="790892" y="364435"/>
                </a:cubicBezTo>
                <a:lnTo>
                  <a:pt x="790892" y="942602"/>
                </a:lnTo>
                <a:cubicBezTo>
                  <a:pt x="790892" y="952381"/>
                  <a:pt x="781304" y="959239"/>
                  <a:pt x="772096" y="956064"/>
                </a:cubicBezTo>
                <a:lnTo>
                  <a:pt x="405321" y="830715"/>
                </a:lnTo>
                <a:cubicBezTo>
                  <a:pt x="399161" y="828619"/>
                  <a:pt x="392494"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123A383-D4EE-6911-656E-44F17108732C}"/>
              </a:ext>
            </a:extLst>
          </p:cNvPr>
          <p:cNvSpPr/>
          <p:nvPr userDrawn="1"/>
        </p:nvSpPr>
        <p:spPr>
          <a:xfrm>
            <a:off x="2977769" y="6118383"/>
            <a:ext cx="790955" cy="484219"/>
          </a:xfrm>
          <a:custGeom>
            <a:avLst/>
            <a:gdLst>
              <a:gd name="connsiteX0" fmla="*/ 190 w 790955"/>
              <a:gd name="connsiteY0" fmla="*/ 366554 h 484219"/>
              <a:gd name="connsiteX1" fmla="*/ 190 w 790955"/>
              <a:gd name="connsiteY1" fmla="*/ 459835 h 484219"/>
              <a:gd name="connsiteX2" fmla="*/ 24574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7 w 790955"/>
              <a:gd name="connsiteY9" fmla="*/ 2508 h 484219"/>
              <a:gd name="connsiteX10" fmla="*/ 388557 w 790955"/>
              <a:gd name="connsiteY10" fmla="*/ 2445 h 484219"/>
              <a:gd name="connsiteX11" fmla="*/ 11620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0" y="366554"/>
                </a:moveTo>
                <a:cubicBezTo>
                  <a:pt x="190" y="401098"/>
                  <a:pt x="190" y="431769"/>
                  <a:pt x="190" y="459835"/>
                </a:cubicBezTo>
                <a:cubicBezTo>
                  <a:pt x="190"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7" y="2445"/>
                </a:cubicBezTo>
                <a:cubicBezTo>
                  <a:pt x="287972" y="66072"/>
                  <a:pt x="64262" y="208757"/>
                  <a:pt x="11620"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342563B-307A-0D93-CEBC-E69CA8712E31}"/>
              </a:ext>
            </a:extLst>
          </p:cNvPr>
          <p:cNvSpPr/>
          <p:nvPr userDrawn="1"/>
        </p:nvSpPr>
        <p:spPr>
          <a:xfrm>
            <a:off x="4792979" y="5161335"/>
            <a:ext cx="790892" cy="956907"/>
          </a:xfrm>
          <a:custGeom>
            <a:avLst/>
            <a:gdLst>
              <a:gd name="connsiteX0" fmla="*/ 19304 w 790892"/>
              <a:gd name="connsiteY0" fmla="*/ 956128 h 956907"/>
              <a:gd name="connsiteX1" fmla="*/ 445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1 w 790892"/>
              <a:gd name="connsiteY5" fmla="*/ 242261 h 956907"/>
              <a:gd name="connsiteX6" fmla="*/ 388557 w 790892"/>
              <a:gd name="connsiteY6" fmla="*/ 2421 h 956907"/>
              <a:gd name="connsiteX7" fmla="*/ 405448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2 w 790892"/>
              <a:gd name="connsiteY11" fmla="*/ 364435 h 956907"/>
              <a:gd name="connsiteX12" fmla="*/ 790892 w 790892"/>
              <a:gd name="connsiteY12" fmla="*/ 942602 h 956907"/>
              <a:gd name="connsiteX13" fmla="*/ 772097 w 790892"/>
              <a:gd name="connsiteY13" fmla="*/ 956064 h 956907"/>
              <a:gd name="connsiteX14" fmla="*/ 405321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7" y="959303"/>
                  <a:pt x="508" y="952381"/>
                  <a:pt x="445" y="942602"/>
                </a:cubicBezTo>
                <a:cubicBezTo>
                  <a:pt x="127" y="674378"/>
                  <a:pt x="127" y="625800"/>
                  <a:pt x="127" y="366593"/>
                </a:cubicBezTo>
                <a:lnTo>
                  <a:pt x="0" y="304744"/>
                </a:lnTo>
                <a:lnTo>
                  <a:pt x="0" y="262390"/>
                </a:lnTo>
                <a:cubicBezTo>
                  <a:pt x="127" y="254199"/>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3"/>
                </a:lnTo>
                <a:cubicBezTo>
                  <a:pt x="790766" y="295093"/>
                  <a:pt x="790892" y="364435"/>
                  <a:pt x="790892" y="364435"/>
                </a:cubicBezTo>
                <a:lnTo>
                  <a:pt x="790892" y="942602"/>
                </a:lnTo>
                <a:cubicBezTo>
                  <a:pt x="790892" y="952381"/>
                  <a:pt x="781304" y="959239"/>
                  <a:pt x="772097" y="956064"/>
                </a:cubicBezTo>
                <a:lnTo>
                  <a:pt x="405321" y="830715"/>
                </a:lnTo>
                <a:cubicBezTo>
                  <a:pt x="399161" y="828619"/>
                  <a:pt x="392494"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B5F1F22-1B8B-86C0-243D-C6C15B30CFC1}"/>
              </a:ext>
            </a:extLst>
          </p:cNvPr>
          <p:cNvSpPr/>
          <p:nvPr userDrawn="1"/>
        </p:nvSpPr>
        <p:spPr>
          <a:xfrm>
            <a:off x="4792916" y="6118383"/>
            <a:ext cx="790955" cy="484219"/>
          </a:xfrm>
          <a:custGeom>
            <a:avLst/>
            <a:gdLst>
              <a:gd name="connsiteX0" fmla="*/ 191 w 790955"/>
              <a:gd name="connsiteY0" fmla="*/ 366554 h 484219"/>
              <a:gd name="connsiteX1" fmla="*/ 191 w 790955"/>
              <a:gd name="connsiteY1" fmla="*/ 459835 h 484219"/>
              <a:gd name="connsiteX2" fmla="*/ 24574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8 w 790955"/>
              <a:gd name="connsiteY9" fmla="*/ 2508 h 484219"/>
              <a:gd name="connsiteX10" fmla="*/ 388557 w 790955"/>
              <a:gd name="connsiteY10" fmla="*/ 2445 h 484219"/>
              <a:gd name="connsiteX11" fmla="*/ 11621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1" y="366554"/>
                </a:moveTo>
                <a:cubicBezTo>
                  <a:pt x="191" y="401098"/>
                  <a:pt x="191" y="431769"/>
                  <a:pt x="191" y="459835"/>
                </a:cubicBezTo>
                <a:cubicBezTo>
                  <a:pt x="191"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8" y="2508"/>
                </a:lnTo>
                <a:cubicBezTo>
                  <a:pt x="400304" y="-793"/>
                  <a:pt x="393764" y="-857"/>
                  <a:pt x="388557" y="2445"/>
                </a:cubicBezTo>
                <a:cubicBezTo>
                  <a:pt x="287973" y="66072"/>
                  <a:pt x="64262" y="208757"/>
                  <a:pt x="11621"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E3D3AC1-78B3-F93A-CB9C-0D63621FCFE4}"/>
              </a:ext>
            </a:extLst>
          </p:cNvPr>
          <p:cNvSpPr/>
          <p:nvPr userDrawn="1"/>
        </p:nvSpPr>
        <p:spPr>
          <a:xfrm>
            <a:off x="5700585"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C84519B-8AA4-1B20-EED7-3CC5EE1E8F18}"/>
              </a:ext>
            </a:extLst>
          </p:cNvPr>
          <p:cNvSpPr/>
          <p:nvPr userDrawn="1"/>
        </p:nvSpPr>
        <p:spPr>
          <a:xfrm>
            <a:off x="7515732" y="5639998"/>
            <a:ext cx="790892" cy="962541"/>
          </a:xfrm>
          <a:custGeom>
            <a:avLst/>
            <a:gdLst>
              <a:gd name="connsiteX0" fmla="*/ 676211 w 790892"/>
              <a:gd name="connsiteY0" fmla="*/ 962478 h 962541"/>
              <a:gd name="connsiteX1" fmla="*/ 24892 w 790892"/>
              <a:gd name="connsiteY1" fmla="*/ 962478 h 962541"/>
              <a:gd name="connsiteX2" fmla="*/ 445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1 w 790892"/>
              <a:gd name="connsiteY6" fmla="*/ 242261 h 962541"/>
              <a:gd name="connsiteX7" fmla="*/ 388557 w 790892"/>
              <a:gd name="connsiteY7" fmla="*/ 2421 h 962541"/>
              <a:gd name="connsiteX8" fmla="*/ 405448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3 w 790892"/>
              <a:gd name="connsiteY12" fmla="*/ 364435 h 962541"/>
              <a:gd name="connsiteX13" fmla="*/ 790893 w 790892"/>
              <a:gd name="connsiteY13" fmla="*/ 938157 h 962541"/>
              <a:gd name="connsiteX14" fmla="*/ 766509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4" y="962478"/>
                  <a:pt x="445" y="951429"/>
                  <a:pt x="445" y="938030"/>
                </a:cubicBezTo>
                <a:cubicBezTo>
                  <a:pt x="127" y="673806"/>
                  <a:pt x="127" y="624277"/>
                  <a:pt x="127" y="366593"/>
                </a:cubicBezTo>
                <a:lnTo>
                  <a:pt x="0" y="304744"/>
                </a:lnTo>
                <a:lnTo>
                  <a:pt x="0" y="262390"/>
                </a:lnTo>
                <a:cubicBezTo>
                  <a:pt x="127" y="254198"/>
                  <a:pt x="4699" y="246642"/>
                  <a:pt x="11621" y="242261"/>
                </a:cubicBezTo>
                <a:cubicBezTo>
                  <a:pt x="64262" y="208732"/>
                  <a:pt x="288036" y="66048"/>
                  <a:pt x="388557" y="2421"/>
                </a:cubicBezTo>
                <a:cubicBezTo>
                  <a:pt x="393700" y="-818"/>
                  <a:pt x="400304" y="-818"/>
                  <a:pt x="405448" y="2485"/>
                </a:cubicBezTo>
                <a:lnTo>
                  <a:pt x="779780" y="242578"/>
                </a:lnTo>
                <a:cubicBezTo>
                  <a:pt x="786257" y="246705"/>
                  <a:pt x="790194" y="253754"/>
                  <a:pt x="790766" y="261311"/>
                </a:cubicBezTo>
                <a:lnTo>
                  <a:pt x="790766" y="295092"/>
                </a:lnTo>
                <a:cubicBezTo>
                  <a:pt x="790766" y="295092"/>
                  <a:pt x="790893" y="364435"/>
                  <a:pt x="790893" y="364435"/>
                </a:cubicBezTo>
                <a:lnTo>
                  <a:pt x="790893" y="938157"/>
                </a:lnTo>
                <a:cubicBezTo>
                  <a:pt x="790893" y="951619"/>
                  <a:pt x="779971" y="962541"/>
                  <a:pt x="766509"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26F88B8-0C82-E22A-88C2-463C85B58680}"/>
              </a:ext>
            </a:extLst>
          </p:cNvPr>
          <p:cNvSpPr/>
          <p:nvPr userDrawn="1"/>
        </p:nvSpPr>
        <p:spPr>
          <a:xfrm>
            <a:off x="9330880" y="5639998"/>
            <a:ext cx="790892" cy="962541"/>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6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5 w 790892"/>
              <a:gd name="connsiteY10" fmla="*/ 261311 h 962541"/>
              <a:gd name="connsiteX11" fmla="*/ 790765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6" y="673806"/>
                  <a:pt x="126" y="624277"/>
                  <a:pt x="126" y="366593"/>
                </a:cubicBezTo>
                <a:lnTo>
                  <a:pt x="0" y="304744"/>
                </a:lnTo>
                <a:lnTo>
                  <a:pt x="0" y="262390"/>
                </a:lnTo>
                <a:cubicBezTo>
                  <a:pt x="126"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5" y="261311"/>
                </a:cubicBezTo>
                <a:lnTo>
                  <a:pt x="790765" y="295092"/>
                </a:lnTo>
                <a:cubicBezTo>
                  <a:pt x="790765"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D729846-2315-2B1C-0414-74FA00B6EED9}"/>
              </a:ext>
            </a:extLst>
          </p:cNvPr>
          <p:cNvSpPr/>
          <p:nvPr userDrawn="1"/>
        </p:nvSpPr>
        <p:spPr>
          <a:xfrm>
            <a:off x="11146028" y="5639998"/>
            <a:ext cx="790892" cy="962541"/>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6B4C632-0B9E-DA5E-9271-896DDD4CCB45}"/>
              </a:ext>
            </a:extLst>
          </p:cNvPr>
          <p:cNvSpPr/>
          <p:nvPr userDrawn="1"/>
        </p:nvSpPr>
        <p:spPr>
          <a:xfrm>
            <a:off x="6608127" y="5161335"/>
            <a:ext cx="790892" cy="956907"/>
          </a:xfrm>
          <a:custGeom>
            <a:avLst/>
            <a:gdLst>
              <a:gd name="connsiteX0" fmla="*/ 19303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6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2 w 790892"/>
              <a:gd name="connsiteY11" fmla="*/ 364435 h 956907"/>
              <a:gd name="connsiteX12" fmla="*/ 790892 w 790892"/>
              <a:gd name="connsiteY12" fmla="*/ 942602 h 956907"/>
              <a:gd name="connsiteX13" fmla="*/ 772096 w 790892"/>
              <a:gd name="connsiteY13" fmla="*/ 956064 h 956907"/>
              <a:gd name="connsiteX14" fmla="*/ 405320 w 790892"/>
              <a:gd name="connsiteY14" fmla="*/ 830715 h 956907"/>
              <a:gd name="connsiteX15" fmla="*/ 386334 w 790892"/>
              <a:gd name="connsiteY15" fmla="*/ 830715 h 956907"/>
              <a:gd name="connsiteX16" fmla="*/ 19367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3"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3"/>
                </a:lnTo>
                <a:cubicBezTo>
                  <a:pt x="790766" y="295093"/>
                  <a:pt x="790892" y="364435"/>
                  <a:pt x="790892" y="364435"/>
                </a:cubicBezTo>
                <a:lnTo>
                  <a:pt x="790892" y="942602"/>
                </a:lnTo>
                <a:cubicBezTo>
                  <a:pt x="790892" y="952381"/>
                  <a:pt x="781304" y="959239"/>
                  <a:pt x="772096" y="956064"/>
                </a:cubicBezTo>
                <a:lnTo>
                  <a:pt x="405320" y="830715"/>
                </a:lnTo>
                <a:cubicBezTo>
                  <a:pt x="399161" y="828619"/>
                  <a:pt x="392493" y="828619"/>
                  <a:pt x="386334" y="830715"/>
                </a:cubicBezTo>
                <a:lnTo>
                  <a:pt x="19367" y="956000"/>
                </a:lnTo>
                <a:close/>
              </a:path>
            </a:pathLst>
          </a:custGeom>
          <a:solidFill>
            <a:schemeClr val="accent1"/>
          </a:solidFill>
          <a:ln w="635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9FA750-C93F-AC5F-CF3C-82DDC5A103B3}"/>
              </a:ext>
            </a:extLst>
          </p:cNvPr>
          <p:cNvSpPr/>
          <p:nvPr userDrawn="1"/>
        </p:nvSpPr>
        <p:spPr>
          <a:xfrm>
            <a:off x="6608064" y="6118383"/>
            <a:ext cx="790955" cy="484219"/>
          </a:xfrm>
          <a:custGeom>
            <a:avLst/>
            <a:gdLst>
              <a:gd name="connsiteX0" fmla="*/ 191 w 790955"/>
              <a:gd name="connsiteY0" fmla="*/ 366554 h 484219"/>
              <a:gd name="connsiteX1" fmla="*/ 191 w 790955"/>
              <a:gd name="connsiteY1" fmla="*/ 459835 h 484219"/>
              <a:gd name="connsiteX2" fmla="*/ 24574 w 790955"/>
              <a:gd name="connsiteY2" fmla="*/ 484220 h 484219"/>
              <a:gd name="connsiteX3" fmla="*/ 766572 w 790955"/>
              <a:gd name="connsiteY3" fmla="*/ 484220 h 484219"/>
              <a:gd name="connsiteX4" fmla="*/ 790956 w 790955"/>
              <a:gd name="connsiteY4" fmla="*/ 459835 h 484219"/>
              <a:gd name="connsiteX5" fmla="*/ 790956 w 790955"/>
              <a:gd name="connsiteY5" fmla="*/ 364458 h 484219"/>
              <a:gd name="connsiteX6" fmla="*/ 790829 w 790955"/>
              <a:gd name="connsiteY6" fmla="*/ 295116 h 484219"/>
              <a:gd name="connsiteX7" fmla="*/ 790829 w 790955"/>
              <a:gd name="connsiteY7" fmla="*/ 261334 h 484219"/>
              <a:gd name="connsiteX8" fmla="*/ 779780 w 790955"/>
              <a:gd name="connsiteY8" fmla="*/ 242602 h 484219"/>
              <a:gd name="connsiteX9" fmla="*/ 405447 w 790955"/>
              <a:gd name="connsiteY9" fmla="*/ 2508 h 484219"/>
              <a:gd name="connsiteX10" fmla="*/ 388556 w 790955"/>
              <a:gd name="connsiteY10" fmla="*/ 2445 h 484219"/>
              <a:gd name="connsiteX11" fmla="*/ 11620 w 790955"/>
              <a:gd name="connsiteY11" fmla="*/ 242284 h 484219"/>
              <a:gd name="connsiteX12" fmla="*/ 0 w 790955"/>
              <a:gd name="connsiteY12" fmla="*/ 262477 h 484219"/>
              <a:gd name="connsiteX13" fmla="*/ 0 w 790955"/>
              <a:gd name="connsiteY13" fmla="*/ 304832 h 484219"/>
              <a:gd name="connsiteX14" fmla="*/ 127 w 790955"/>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5" h="484219">
                <a:moveTo>
                  <a:pt x="191" y="366554"/>
                </a:moveTo>
                <a:cubicBezTo>
                  <a:pt x="191" y="401098"/>
                  <a:pt x="191" y="431769"/>
                  <a:pt x="191" y="459835"/>
                </a:cubicBezTo>
                <a:cubicBezTo>
                  <a:pt x="191"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6" y="2445"/>
                </a:cubicBezTo>
                <a:cubicBezTo>
                  <a:pt x="287972" y="66072"/>
                  <a:pt x="64262" y="208757"/>
                  <a:pt x="11620"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5483455-7515-0E9E-F2FA-7C0E4E9D71A2}"/>
              </a:ext>
            </a:extLst>
          </p:cNvPr>
          <p:cNvSpPr/>
          <p:nvPr userDrawn="1"/>
        </p:nvSpPr>
        <p:spPr>
          <a:xfrm>
            <a:off x="8423275" y="5161335"/>
            <a:ext cx="790892" cy="956907"/>
          </a:xfrm>
          <a:custGeom>
            <a:avLst/>
            <a:gdLst>
              <a:gd name="connsiteX0" fmla="*/ 19304 w 790892"/>
              <a:gd name="connsiteY0" fmla="*/ 956128 h 956907"/>
              <a:gd name="connsiteX1" fmla="*/ 444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0 w 790892"/>
              <a:gd name="connsiteY5" fmla="*/ 242261 h 956907"/>
              <a:gd name="connsiteX6" fmla="*/ 388556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3 w 790892"/>
              <a:gd name="connsiteY11" fmla="*/ 364435 h 956907"/>
              <a:gd name="connsiteX12" fmla="*/ 790893 w 790892"/>
              <a:gd name="connsiteY12" fmla="*/ 942602 h 956907"/>
              <a:gd name="connsiteX13" fmla="*/ 772096 w 790892"/>
              <a:gd name="connsiteY13" fmla="*/ 956064 h 956907"/>
              <a:gd name="connsiteX14" fmla="*/ 405320 w 790892"/>
              <a:gd name="connsiteY14" fmla="*/ 830715 h 956907"/>
              <a:gd name="connsiteX15" fmla="*/ 386334 w 790892"/>
              <a:gd name="connsiteY15" fmla="*/ 830715 h 956907"/>
              <a:gd name="connsiteX16" fmla="*/ 19368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4" y="942602"/>
                </a:cubicBezTo>
                <a:cubicBezTo>
                  <a:pt x="127" y="674378"/>
                  <a:pt x="127" y="625800"/>
                  <a:pt x="127" y="366593"/>
                </a:cubicBezTo>
                <a:lnTo>
                  <a:pt x="0" y="304744"/>
                </a:lnTo>
                <a:lnTo>
                  <a:pt x="0" y="262390"/>
                </a:lnTo>
                <a:cubicBezTo>
                  <a:pt x="127" y="254199"/>
                  <a:pt x="4699" y="246642"/>
                  <a:pt x="11620" y="242261"/>
                </a:cubicBezTo>
                <a:cubicBezTo>
                  <a:pt x="64262" y="208732"/>
                  <a:pt x="288036" y="66048"/>
                  <a:pt x="388556" y="2421"/>
                </a:cubicBezTo>
                <a:cubicBezTo>
                  <a:pt x="393700" y="-818"/>
                  <a:pt x="400304" y="-818"/>
                  <a:pt x="405447" y="2485"/>
                </a:cubicBezTo>
                <a:lnTo>
                  <a:pt x="779780" y="242578"/>
                </a:lnTo>
                <a:cubicBezTo>
                  <a:pt x="786257" y="246705"/>
                  <a:pt x="790194" y="253754"/>
                  <a:pt x="790766" y="261311"/>
                </a:cubicBezTo>
                <a:lnTo>
                  <a:pt x="790766" y="295093"/>
                </a:lnTo>
                <a:cubicBezTo>
                  <a:pt x="790766" y="295093"/>
                  <a:pt x="790893" y="364435"/>
                  <a:pt x="790893" y="364435"/>
                </a:cubicBezTo>
                <a:lnTo>
                  <a:pt x="790893" y="942602"/>
                </a:lnTo>
                <a:cubicBezTo>
                  <a:pt x="790893" y="952381"/>
                  <a:pt x="781304" y="959239"/>
                  <a:pt x="772096" y="956064"/>
                </a:cubicBezTo>
                <a:lnTo>
                  <a:pt x="405320" y="830715"/>
                </a:lnTo>
                <a:cubicBezTo>
                  <a:pt x="399161" y="828619"/>
                  <a:pt x="392494" y="828619"/>
                  <a:pt x="386334" y="830715"/>
                </a:cubicBezTo>
                <a:lnTo>
                  <a:pt x="19368" y="956000"/>
                </a:lnTo>
                <a:close/>
              </a:path>
            </a:pathLst>
          </a:custGeom>
          <a:solidFill>
            <a:schemeClr val="accent1"/>
          </a:solidFill>
          <a:ln w="635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15CA679-CAE4-7FB6-E6FD-394646ACC47C}"/>
              </a:ext>
            </a:extLst>
          </p:cNvPr>
          <p:cNvSpPr/>
          <p:nvPr userDrawn="1"/>
        </p:nvSpPr>
        <p:spPr>
          <a:xfrm>
            <a:off x="8423211" y="6118383"/>
            <a:ext cx="790956" cy="484219"/>
          </a:xfrm>
          <a:custGeom>
            <a:avLst/>
            <a:gdLst>
              <a:gd name="connsiteX0" fmla="*/ 191 w 790956"/>
              <a:gd name="connsiteY0" fmla="*/ 366554 h 484219"/>
              <a:gd name="connsiteX1" fmla="*/ 191 w 790956"/>
              <a:gd name="connsiteY1" fmla="*/ 459835 h 484219"/>
              <a:gd name="connsiteX2" fmla="*/ 24574 w 790956"/>
              <a:gd name="connsiteY2" fmla="*/ 484220 h 484219"/>
              <a:gd name="connsiteX3" fmla="*/ 766572 w 790956"/>
              <a:gd name="connsiteY3" fmla="*/ 484220 h 484219"/>
              <a:gd name="connsiteX4" fmla="*/ 790956 w 790956"/>
              <a:gd name="connsiteY4" fmla="*/ 459835 h 484219"/>
              <a:gd name="connsiteX5" fmla="*/ 790956 w 790956"/>
              <a:gd name="connsiteY5" fmla="*/ 364458 h 484219"/>
              <a:gd name="connsiteX6" fmla="*/ 790829 w 790956"/>
              <a:gd name="connsiteY6" fmla="*/ 295116 h 484219"/>
              <a:gd name="connsiteX7" fmla="*/ 790829 w 790956"/>
              <a:gd name="connsiteY7" fmla="*/ 261334 h 484219"/>
              <a:gd name="connsiteX8" fmla="*/ 779780 w 790956"/>
              <a:gd name="connsiteY8" fmla="*/ 242602 h 484219"/>
              <a:gd name="connsiteX9" fmla="*/ 405447 w 790956"/>
              <a:gd name="connsiteY9" fmla="*/ 2508 h 484219"/>
              <a:gd name="connsiteX10" fmla="*/ 388557 w 790956"/>
              <a:gd name="connsiteY10" fmla="*/ 2445 h 484219"/>
              <a:gd name="connsiteX11" fmla="*/ 11620 w 790956"/>
              <a:gd name="connsiteY11" fmla="*/ 242284 h 484219"/>
              <a:gd name="connsiteX12" fmla="*/ 0 w 790956"/>
              <a:gd name="connsiteY12" fmla="*/ 262477 h 484219"/>
              <a:gd name="connsiteX13" fmla="*/ 0 w 790956"/>
              <a:gd name="connsiteY13" fmla="*/ 304832 h 484219"/>
              <a:gd name="connsiteX14" fmla="*/ 127 w 790956"/>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6" h="484219">
                <a:moveTo>
                  <a:pt x="191" y="366554"/>
                </a:moveTo>
                <a:cubicBezTo>
                  <a:pt x="191" y="401098"/>
                  <a:pt x="191" y="431769"/>
                  <a:pt x="191" y="459835"/>
                </a:cubicBezTo>
                <a:cubicBezTo>
                  <a:pt x="191" y="473298"/>
                  <a:pt x="11113" y="484220"/>
                  <a:pt x="24574" y="484220"/>
                </a:cubicBezTo>
                <a:lnTo>
                  <a:pt x="766572" y="484220"/>
                </a:lnTo>
                <a:cubicBezTo>
                  <a:pt x="780034"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7" y="2445"/>
                </a:cubicBezTo>
                <a:cubicBezTo>
                  <a:pt x="287972" y="66072"/>
                  <a:pt x="64262" y="208757"/>
                  <a:pt x="11620"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76A7124-3B82-960A-AE04-80962B28B83A}"/>
              </a:ext>
            </a:extLst>
          </p:cNvPr>
          <p:cNvSpPr/>
          <p:nvPr userDrawn="1"/>
        </p:nvSpPr>
        <p:spPr>
          <a:xfrm>
            <a:off x="10238422" y="5161335"/>
            <a:ext cx="790892" cy="956907"/>
          </a:xfrm>
          <a:custGeom>
            <a:avLst/>
            <a:gdLst>
              <a:gd name="connsiteX0" fmla="*/ 19304 w 790892"/>
              <a:gd name="connsiteY0" fmla="*/ 956128 h 956907"/>
              <a:gd name="connsiteX1" fmla="*/ 445 w 790892"/>
              <a:gd name="connsiteY1" fmla="*/ 942602 h 956907"/>
              <a:gd name="connsiteX2" fmla="*/ 127 w 790892"/>
              <a:gd name="connsiteY2" fmla="*/ 366593 h 956907"/>
              <a:gd name="connsiteX3" fmla="*/ 0 w 790892"/>
              <a:gd name="connsiteY3" fmla="*/ 304744 h 956907"/>
              <a:gd name="connsiteX4" fmla="*/ 0 w 790892"/>
              <a:gd name="connsiteY4" fmla="*/ 262390 h 956907"/>
              <a:gd name="connsiteX5" fmla="*/ 11621 w 790892"/>
              <a:gd name="connsiteY5" fmla="*/ 242261 h 956907"/>
              <a:gd name="connsiteX6" fmla="*/ 388557 w 790892"/>
              <a:gd name="connsiteY6" fmla="*/ 2421 h 956907"/>
              <a:gd name="connsiteX7" fmla="*/ 405447 w 790892"/>
              <a:gd name="connsiteY7" fmla="*/ 2485 h 956907"/>
              <a:gd name="connsiteX8" fmla="*/ 779780 w 790892"/>
              <a:gd name="connsiteY8" fmla="*/ 242578 h 956907"/>
              <a:gd name="connsiteX9" fmla="*/ 790766 w 790892"/>
              <a:gd name="connsiteY9" fmla="*/ 261311 h 956907"/>
              <a:gd name="connsiteX10" fmla="*/ 790766 w 790892"/>
              <a:gd name="connsiteY10" fmla="*/ 295093 h 956907"/>
              <a:gd name="connsiteX11" fmla="*/ 790893 w 790892"/>
              <a:gd name="connsiteY11" fmla="*/ 364435 h 956907"/>
              <a:gd name="connsiteX12" fmla="*/ 790893 w 790892"/>
              <a:gd name="connsiteY12" fmla="*/ 942602 h 956907"/>
              <a:gd name="connsiteX13" fmla="*/ 772096 w 790892"/>
              <a:gd name="connsiteY13" fmla="*/ 956064 h 956907"/>
              <a:gd name="connsiteX14" fmla="*/ 405321 w 790892"/>
              <a:gd name="connsiteY14" fmla="*/ 830715 h 956907"/>
              <a:gd name="connsiteX15" fmla="*/ 386334 w 790892"/>
              <a:gd name="connsiteY15" fmla="*/ 830715 h 956907"/>
              <a:gd name="connsiteX16" fmla="*/ 19368 w 790892"/>
              <a:gd name="connsiteY16" fmla="*/ 956000 h 9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92" h="956907">
                <a:moveTo>
                  <a:pt x="19304" y="956128"/>
                </a:moveTo>
                <a:cubicBezTo>
                  <a:pt x="10096" y="959303"/>
                  <a:pt x="508" y="952381"/>
                  <a:pt x="445" y="942602"/>
                </a:cubicBezTo>
                <a:cubicBezTo>
                  <a:pt x="127" y="674378"/>
                  <a:pt x="127" y="625800"/>
                  <a:pt x="127" y="366593"/>
                </a:cubicBezTo>
                <a:lnTo>
                  <a:pt x="0" y="304744"/>
                </a:lnTo>
                <a:lnTo>
                  <a:pt x="0" y="262390"/>
                </a:lnTo>
                <a:cubicBezTo>
                  <a:pt x="127" y="254199"/>
                  <a:pt x="4699" y="246642"/>
                  <a:pt x="11621" y="242261"/>
                </a:cubicBezTo>
                <a:cubicBezTo>
                  <a:pt x="64262" y="208732"/>
                  <a:pt x="288036" y="66048"/>
                  <a:pt x="388557" y="2421"/>
                </a:cubicBezTo>
                <a:cubicBezTo>
                  <a:pt x="393700" y="-818"/>
                  <a:pt x="400304" y="-818"/>
                  <a:pt x="405447" y="2485"/>
                </a:cubicBezTo>
                <a:lnTo>
                  <a:pt x="779780" y="242578"/>
                </a:lnTo>
                <a:cubicBezTo>
                  <a:pt x="786257" y="246705"/>
                  <a:pt x="790194" y="253754"/>
                  <a:pt x="790766" y="261311"/>
                </a:cubicBezTo>
                <a:lnTo>
                  <a:pt x="790766" y="295093"/>
                </a:lnTo>
                <a:cubicBezTo>
                  <a:pt x="790766" y="295093"/>
                  <a:pt x="790893" y="364435"/>
                  <a:pt x="790893" y="364435"/>
                </a:cubicBezTo>
                <a:lnTo>
                  <a:pt x="790893" y="942602"/>
                </a:lnTo>
                <a:cubicBezTo>
                  <a:pt x="790893" y="952381"/>
                  <a:pt x="781304" y="959239"/>
                  <a:pt x="772096" y="956064"/>
                </a:cubicBezTo>
                <a:lnTo>
                  <a:pt x="405321" y="830715"/>
                </a:lnTo>
                <a:cubicBezTo>
                  <a:pt x="399161" y="828619"/>
                  <a:pt x="392494" y="828619"/>
                  <a:pt x="386334" y="830715"/>
                </a:cubicBezTo>
                <a:lnTo>
                  <a:pt x="19368" y="956000"/>
                </a:lnTo>
                <a:close/>
              </a:path>
            </a:pathLst>
          </a:custGeom>
          <a:solidFill>
            <a:schemeClr val="accent1"/>
          </a:solidFill>
          <a:ln w="635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5849E72-005B-E14B-82A6-655CD75DEC83}"/>
              </a:ext>
            </a:extLst>
          </p:cNvPr>
          <p:cNvSpPr/>
          <p:nvPr userDrawn="1"/>
        </p:nvSpPr>
        <p:spPr>
          <a:xfrm>
            <a:off x="10238358" y="6118383"/>
            <a:ext cx="790956" cy="484219"/>
          </a:xfrm>
          <a:custGeom>
            <a:avLst/>
            <a:gdLst>
              <a:gd name="connsiteX0" fmla="*/ 191 w 790956"/>
              <a:gd name="connsiteY0" fmla="*/ 366554 h 484219"/>
              <a:gd name="connsiteX1" fmla="*/ 191 w 790956"/>
              <a:gd name="connsiteY1" fmla="*/ 459835 h 484219"/>
              <a:gd name="connsiteX2" fmla="*/ 24574 w 790956"/>
              <a:gd name="connsiteY2" fmla="*/ 484220 h 484219"/>
              <a:gd name="connsiteX3" fmla="*/ 766573 w 790956"/>
              <a:gd name="connsiteY3" fmla="*/ 484220 h 484219"/>
              <a:gd name="connsiteX4" fmla="*/ 790956 w 790956"/>
              <a:gd name="connsiteY4" fmla="*/ 459835 h 484219"/>
              <a:gd name="connsiteX5" fmla="*/ 790956 w 790956"/>
              <a:gd name="connsiteY5" fmla="*/ 364458 h 484219"/>
              <a:gd name="connsiteX6" fmla="*/ 790829 w 790956"/>
              <a:gd name="connsiteY6" fmla="*/ 295116 h 484219"/>
              <a:gd name="connsiteX7" fmla="*/ 790829 w 790956"/>
              <a:gd name="connsiteY7" fmla="*/ 261334 h 484219"/>
              <a:gd name="connsiteX8" fmla="*/ 779780 w 790956"/>
              <a:gd name="connsiteY8" fmla="*/ 242602 h 484219"/>
              <a:gd name="connsiteX9" fmla="*/ 405447 w 790956"/>
              <a:gd name="connsiteY9" fmla="*/ 2508 h 484219"/>
              <a:gd name="connsiteX10" fmla="*/ 388557 w 790956"/>
              <a:gd name="connsiteY10" fmla="*/ 2445 h 484219"/>
              <a:gd name="connsiteX11" fmla="*/ 11621 w 790956"/>
              <a:gd name="connsiteY11" fmla="*/ 242284 h 484219"/>
              <a:gd name="connsiteX12" fmla="*/ 0 w 790956"/>
              <a:gd name="connsiteY12" fmla="*/ 262477 h 484219"/>
              <a:gd name="connsiteX13" fmla="*/ 0 w 790956"/>
              <a:gd name="connsiteY13" fmla="*/ 304832 h 484219"/>
              <a:gd name="connsiteX14" fmla="*/ 127 w 790956"/>
              <a:gd name="connsiteY14" fmla="*/ 366681 h 4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0956" h="484219">
                <a:moveTo>
                  <a:pt x="191" y="366554"/>
                </a:moveTo>
                <a:cubicBezTo>
                  <a:pt x="191" y="401098"/>
                  <a:pt x="191" y="431769"/>
                  <a:pt x="191" y="459835"/>
                </a:cubicBezTo>
                <a:cubicBezTo>
                  <a:pt x="191" y="473298"/>
                  <a:pt x="11113" y="484220"/>
                  <a:pt x="24574" y="484220"/>
                </a:cubicBezTo>
                <a:lnTo>
                  <a:pt x="766573" y="484220"/>
                </a:lnTo>
                <a:cubicBezTo>
                  <a:pt x="780035" y="484220"/>
                  <a:pt x="790956" y="473298"/>
                  <a:pt x="790956" y="459835"/>
                </a:cubicBezTo>
                <a:lnTo>
                  <a:pt x="790956" y="364458"/>
                </a:lnTo>
                <a:lnTo>
                  <a:pt x="790829" y="295116"/>
                </a:lnTo>
                <a:lnTo>
                  <a:pt x="790829" y="261334"/>
                </a:lnTo>
                <a:cubicBezTo>
                  <a:pt x="790194" y="253714"/>
                  <a:pt x="786257" y="246729"/>
                  <a:pt x="779780" y="242602"/>
                </a:cubicBezTo>
                <a:lnTo>
                  <a:pt x="405447" y="2508"/>
                </a:lnTo>
                <a:cubicBezTo>
                  <a:pt x="400304" y="-793"/>
                  <a:pt x="393764" y="-857"/>
                  <a:pt x="388557" y="2445"/>
                </a:cubicBezTo>
                <a:cubicBezTo>
                  <a:pt x="287972" y="66072"/>
                  <a:pt x="64262" y="208757"/>
                  <a:pt x="11621" y="242284"/>
                </a:cubicBezTo>
                <a:cubicBezTo>
                  <a:pt x="4699" y="246666"/>
                  <a:pt x="127" y="254286"/>
                  <a:pt x="0" y="262477"/>
                </a:cubicBezTo>
                <a:lnTo>
                  <a:pt x="0" y="304832"/>
                </a:lnTo>
                <a:cubicBezTo>
                  <a:pt x="0" y="304832"/>
                  <a:pt x="127" y="366681"/>
                  <a:pt x="127" y="366681"/>
                </a:cubicBezTo>
                <a:close/>
              </a:path>
            </a:pathLst>
          </a:custGeom>
          <a:solidFill>
            <a:schemeClr val="accent1"/>
          </a:solidFill>
          <a:ln w="6350" cap="flat">
            <a:noFill/>
            <a:prstDash val="solid"/>
            <a:miter/>
          </a:ln>
        </p:spPr>
        <p:txBody>
          <a:bodyPr rtlCol="0" anchor="ctr"/>
          <a:lstStyle/>
          <a:p>
            <a:endParaRPr lang="en-US"/>
          </a:p>
        </p:txBody>
      </p:sp>
      <p:sp>
        <p:nvSpPr>
          <p:cNvPr id="30" name="Title 1">
            <a:extLst>
              <a:ext uri="{FF2B5EF4-FFF2-40B4-BE49-F238E27FC236}">
                <a16:creationId xmlns:a16="http://schemas.microsoft.com/office/drawing/2014/main" id="{3215C2EB-7B49-A38E-0A85-E6ADE8FA65B9}"/>
              </a:ext>
            </a:extLst>
          </p:cNvPr>
          <p:cNvSpPr>
            <a:spLocks noGrp="1"/>
          </p:cNvSpPr>
          <p:nvPr>
            <p:ph type="ctrTitle"/>
          </p:nvPr>
        </p:nvSpPr>
        <p:spPr>
          <a:xfrm>
            <a:off x="1152353" y="1054527"/>
            <a:ext cx="9866569" cy="541204"/>
          </a:xfrm>
        </p:spPr>
        <p:txBody>
          <a:bodyPr anchor="t">
            <a:noAutofit/>
          </a:bodyPr>
          <a:lstStyle>
            <a:lvl1pPr algn="l">
              <a:defRPr sz="3200">
                <a:solidFill>
                  <a:schemeClr val="tx1"/>
                </a:solidFill>
              </a:defRPr>
            </a:lvl1pPr>
          </a:lstStyle>
          <a:p>
            <a:r>
              <a:rPr lang="en-US"/>
              <a:t>Click to edit Master title style</a:t>
            </a:r>
            <a:endParaRPr lang="en-US" dirty="0"/>
          </a:p>
        </p:txBody>
      </p:sp>
      <p:sp>
        <p:nvSpPr>
          <p:cNvPr id="31" name="Text Placeholder 3">
            <a:extLst>
              <a:ext uri="{FF2B5EF4-FFF2-40B4-BE49-F238E27FC236}">
                <a16:creationId xmlns:a16="http://schemas.microsoft.com/office/drawing/2014/main" id="{5CBC725A-C79C-086E-6B9B-2A160F9FA24E}"/>
              </a:ext>
            </a:extLst>
          </p:cNvPr>
          <p:cNvSpPr>
            <a:spLocks noGrp="1"/>
          </p:cNvSpPr>
          <p:nvPr>
            <p:ph type="body" sz="half" idx="11"/>
          </p:nvPr>
        </p:nvSpPr>
        <p:spPr>
          <a:xfrm>
            <a:off x="1152355" y="1683838"/>
            <a:ext cx="3091654"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2" name="Content Placeholder 19">
            <a:extLst>
              <a:ext uri="{FF2B5EF4-FFF2-40B4-BE49-F238E27FC236}">
                <a16:creationId xmlns:a16="http://schemas.microsoft.com/office/drawing/2014/main" id="{877BABF9-643E-10CF-7981-E9C0FE6CCC8F}"/>
              </a:ext>
            </a:extLst>
          </p:cNvPr>
          <p:cNvSpPr>
            <a:spLocks noGrp="1"/>
          </p:cNvSpPr>
          <p:nvPr>
            <p:ph sz="quarter" idx="13"/>
          </p:nvPr>
        </p:nvSpPr>
        <p:spPr>
          <a:xfrm>
            <a:off x="1152355" y="2118034"/>
            <a:ext cx="3091654" cy="2711017"/>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33" name="Text Placeholder 3">
            <a:extLst>
              <a:ext uri="{FF2B5EF4-FFF2-40B4-BE49-F238E27FC236}">
                <a16:creationId xmlns:a16="http://schemas.microsoft.com/office/drawing/2014/main" id="{ACCCB31C-E2B2-0F51-01B7-FEE1533F626D}"/>
              </a:ext>
            </a:extLst>
          </p:cNvPr>
          <p:cNvSpPr>
            <a:spLocks noGrp="1"/>
          </p:cNvSpPr>
          <p:nvPr>
            <p:ph type="body" sz="half" idx="14"/>
          </p:nvPr>
        </p:nvSpPr>
        <p:spPr>
          <a:xfrm>
            <a:off x="4550173" y="1683838"/>
            <a:ext cx="3091654"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4" name="Content Placeholder 19">
            <a:extLst>
              <a:ext uri="{FF2B5EF4-FFF2-40B4-BE49-F238E27FC236}">
                <a16:creationId xmlns:a16="http://schemas.microsoft.com/office/drawing/2014/main" id="{1B65A95F-68F5-C8A6-59B6-6C9E6F349171}"/>
              </a:ext>
            </a:extLst>
          </p:cNvPr>
          <p:cNvSpPr>
            <a:spLocks noGrp="1"/>
          </p:cNvSpPr>
          <p:nvPr>
            <p:ph sz="quarter" idx="16"/>
          </p:nvPr>
        </p:nvSpPr>
        <p:spPr>
          <a:xfrm>
            <a:off x="4550173" y="2118034"/>
            <a:ext cx="3091654" cy="2711017"/>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35" name="Content Placeholder 19">
            <a:extLst>
              <a:ext uri="{FF2B5EF4-FFF2-40B4-BE49-F238E27FC236}">
                <a16:creationId xmlns:a16="http://schemas.microsoft.com/office/drawing/2014/main" id="{271AE2A7-C373-2881-AF4A-76AB970380F4}"/>
              </a:ext>
            </a:extLst>
          </p:cNvPr>
          <p:cNvSpPr>
            <a:spLocks noGrp="1"/>
          </p:cNvSpPr>
          <p:nvPr>
            <p:ph sz="quarter" idx="17"/>
          </p:nvPr>
        </p:nvSpPr>
        <p:spPr>
          <a:xfrm>
            <a:off x="7949356" y="2118034"/>
            <a:ext cx="3091654" cy="2711017"/>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36" name="Text Placeholder 3">
            <a:extLst>
              <a:ext uri="{FF2B5EF4-FFF2-40B4-BE49-F238E27FC236}">
                <a16:creationId xmlns:a16="http://schemas.microsoft.com/office/drawing/2014/main" id="{120BA793-46F3-ED13-723E-6B0F5BEE0CC7}"/>
              </a:ext>
            </a:extLst>
          </p:cNvPr>
          <p:cNvSpPr>
            <a:spLocks noGrp="1"/>
          </p:cNvSpPr>
          <p:nvPr>
            <p:ph type="body" sz="half" idx="18"/>
          </p:nvPr>
        </p:nvSpPr>
        <p:spPr>
          <a:xfrm>
            <a:off x="7949355" y="1683838"/>
            <a:ext cx="3091654"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59826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Image-1">
    <p:spTree>
      <p:nvGrpSpPr>
        <p:cNvPr id="1" name=""/>
        <p:cNvGrpSpPr/>
        <p:nvPr/>
      </p:nvGrpSpPr>
      <p:grpSpPr>
        <a:xfrm>
          <a:off x="0" y="0"/>
          <a:ext cx="0" cy="0"/>
          <a:chOff x="0" y="0"/>
          <a:chExt cx="0" cy="0"/>
        </a:xfrm>
      </p:grpSpPr>
      <p:sp>
        <p:nvSpPr>
          <p:cNvPr id="5" name="Content Placeholder 19">
            <a:extLst>
              <a:ext uri="{FF2B5EF4-FFF2-40B4-BE49-F238E27FC236}">
                <a16:creationId xmlns:a16="http://schemas.microsoft.com/office/drawing/2014/main" id="{6756EF89-7983-6B66-E176-F7D61FC0C337}"/>
              </a:ext>
            </a:extLst>
          </p:cNvPr>
          <p:cNvSpPr>
            <a:spLocks noGrp="1"/>
          </p:cNvSpPr>
          <p:nvPr>
            <p:ph sz="quarter" idx="15"/>
          </p:nvPr>
        </p:nvSpPr>
        <p:spPr>
          <a:xfrm>
            <a:off x="6096000" y="2017643"/>
            <a:ext cx="4922923" cy="4142296"/>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3" name="Picture Placeholder 2">
            <a:extLst>
              <a:ext uri="{FF2B5EF4-FFF2-40B4-BE49-F238E27FC236}">
                <a16:creationId xmlns:a16="http://schemas.microsoft.com/office/drawing/2014/main" id="{530F2710-FC3C-27DC-6499-365E8CF85798}"/>
              </a:ext>
            </a:extLst>
          </p:cNvPr>
          <p:cNvSpPr>
            <a:spLocks noGrp="1"/>
          </p:cNvSpPr>
          <p:nvPr>
            <p:ph type="pic" sz="quarter" idx="10"/>
          </p:nvPr>
        </p:nvSpPr>
        <p:spPr>
          <a:xfrm>
            <a:off x="245165" y="242471"/>
            <a:ext cx="5225882" cy="6360069"/>
          </a:xfrm>
          <a:custGeom>
            <a:avLst/>
            <a:gdLst>
              <a:gd name="connsiteX0" fmla="*/ 2623219 w 5225882"/>
              <a:gd name="connsiteY0" fmla="*/ 1 h 6360069"/>
              <a:gd name="connsiteX1" fmla="*/ 2679024 w 5225882"/>
              <a:gd name="connsiteY1" fmla="*/ 16423 h 6360069"/>
              <a:gd name="connsiteX2" fmla="*/ 5152458 w 5225882"/>
              <a:gd name="connsiteY2" fmla="*/ 1602857 h 6360069"/>
              <a:gd name="connsiteX3" fmla="*/ 5225050 w 5225882"/>
              <a:gd name="connsiteY3" fmla="*/ 1726636 h 6360069"/>
              <a:gd name="connsiteX4" fmla="*/ 5225050 w 5225882"/>
              <a:gd name="connsiteY4" fmla="*/ 1949847 h 6360069"/>
              <a:gd name="connsiteX5" fmla="*/ 5225882 w 5225882"/>
              <a:gd name="connsiteY5" fmla="*/ 2408037 h 6360069"/>
              <a:gd name="connsiteX6" fmla="*/ 5225882 w 5225882"/>
              <a:gd name="connsiteY6" fmla="*/ 6198950 h 6360069"/>
              <a:gd name="connsiteX7" fmla="*/ 5064763 w 5225882"/>
              <a:gd name="connsiteY7" fmla="*/ 6360069 h 6360069"/>
              <a:gd name="connsiteX8" fmla="*/ 4468118 w 5225882"/>
              <a:gd name="connsiteY8" fmla="*/ 6360069 h 6360069"/>
              <a:gd name="connsiteX9" fmla="*/ 4468118 w 5225882"/>
              <a:gd name="connsiteY9" fmla="*/ 6359653 h 6360069"/>
              <a:gd name="connsiteX10" fmla="*/ 164476 w 5225882"/>
              <a:gd name="connsiteY10" fmla="*/ 6359653 h 6360069"/>
              <a:gd name="connsiteX11" fmla="*/ 2934 w 5225882"/>
              <a:gd name="connsiteY11" fmla="*/ 6198111 h 6360069"/>
              <a:gd name="connsiteX12" fmla="*/ 839 w 5225882"/>
              <a:gd name="connsiteY12" fmla="*/ 2422295 h 6360069"/>
              <a:gd name="connsiteX13" fmla="*/ 0 w 5225882"/>
              <a:gd name="connsiteY13" fmla="*/ 2013623 h 6360069"/>
              <a:gd name="connsiteX14" fmla="*/ 0 w 5225882"/>
              <a:gd name="connsiteY14" fmla="*/ 1733766 h 6360069"/>
              <a:gd name="connsiteX15" fmla="*/ 76780 w 5225882"/>
              <a:gd name="connsiteY15" fmla="*/ 1600762 h 6360069"/>
              <a:gd name="connsiteX16" fmla="*/ 2567415 w 5225882"/>
              <a:gd name="connsiteY16" fmla="*/ 16000 h 6360069"/>
              <a:gd name="connsiteX17" fmla="*/ 2623219 w 5225882"/>
              <a:gd name="connsiteY17" fmla="*/ 1 h 636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882" h="6360069">
                <a:moveTo>
                  <a:pt x="2623219" y="1"/>
                </a:moveTo>
                <a:cubicBezTo>
                  <a:pt x="2642624" y="54"/>
                  <a:pt x="2662029" y="5511"/>
                  <a:pt x="2679024" y="16423"/>
                </a:cubicBezTo>
                <a:lnTo>
                  <a:pt x="5152458" y="1602857"/>
                </a:lnTo>
                <a:cubicBezTo>
                  <a:pt x="5195256" y="1630126"/>
                  <a:pt x="5221270" y="1676703"/>
                  <a:pt x="5225050" y="1726636"/>
                </a:cubicBezTo>
                <a:lnTo>
                  <a:pt x="5225050" y="1949847"/>
                </a:lnTo>
                <a:cubicBezTo>
                  <a:pt x="5225050" y="1949847"/>
                  <a:pt x="5225882" y="2408037"/>
                  <a:pt x="5225882" y="2408037"/>
                </a:cubicBezTo>
                <a:lnTo>
                  <a:pt x="5225882" y="6198950"/>
                </a:lnTo>
                <a:cubicBezTo>
                  <a:pt x="5225882" y="6287901"/>
                  <a:pt x="5153714" y="6360069"/>
                  <a:pt x="5064763" y="6360069"/>
                </a:cubicBezTo>
                <a:lnTo>
                  <a:pt x="4468118" y="6360069"/>
                </a:lnTo>
                <a:lnTo>
                  <a:pt x="4468118" y="6359653"/>
                </a:lnTo>
                <a:lnTo>
                  <a:pt x="164476" y="6359653"/>
                </a:lnTo>
                <a:cubicBezTo>
                  <a:pt x="75941" y="6359653"/>
                  <a:pt x="2934" y="6286646"/>
                  <a:pt x="2934" y="6198111"/>
                </a:cubicBezTo>
                <a:cubicBezTo>
                  <a:pt x="839" y="4452230"/>
                  <a:pt x="839" y="4124963"/>
                  <a:pt x="839" y="2422295"/>
                </a:cubicBezTo>
                <a:lnTo>
                  <a:pt x="0" y="2013623"/>
                </a:lnTo>
                <a:lnTo>
                  <a:pt x="0" y="1733766"/>
                </a:lnTo>
                <a:cubicBezTo>
                  <a:pt x="839" y="1679637"/>
                  <a:pt x="31049" y="1629710"/>
                  <a:pt x="76780" y="1600762"/>
                </a:cubicBezTo>
                <a:cubicBezTo>
                  <a:pt x="424617" y="1379216"/>
                  <a:pt x="1903221" y="436420"/>
                  <a:pt x="2567415" y="16000"/>
                </a:cubicBezTo>
                <a:cubicBezTo>
                  <a:pt x="2584410" y="5299"/>
                  <a:pt x="2603814" y="-51"/>
                  <a:pt x="2623219" y="1"/>
                </a:cubicBezTo>
                <a:close/>
              </a:path>
            </a:pathLst>
          </a:custGeom>
        </p:spPr>
        <p:txBody>
          <a:bodyPr wrap="square">
            <a:noAutofit/>
          </a:bodyPr>
          <a:lstStyle/>
          <a:p>
            <a:r>
              <a:rPr lang="en-US"/>
              <a:t>Click icon to add picture</a:t>
            </a:r>
            <a:endParaRPr lang="en-US" dirty="0"/>
          </a:p>
        </p:txBody>
      </p:sp>
      <p:sp>
        <p:nvSpPr>
          <p:cNvPr id="4" name="Text Placeholder 3">
            <a:extLst>
              <a:ext uri="{FF2B5EF4-FFF2-40B4-BE49-F238E27FC236}">
                <a16:creationId xmlns:a16="http://schemas.microsoft.com/office/drawing/2014/main" id="{14ECF016-B443-C244-7FC5-F80D2919B554}"/>
              </a:ext>
            </a:extLst>
          </p:cNvPr>
          <p:cNvSpPr>
            <a:spLocks noGrp="1"/>
          </p:cNvSpPr>
          <p:nvPr>
            <p:ph type="body" sz="half" idx="14"/>
          </p:nvPr>
        </p:nvSpPr>
        <p:spPr>
          <a:xfrm>
            <a:off x="6096000" y="1564570"/>
            <a:ext cx="4922923"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941A8175-904F-973A-105D-5C2EE37872DD}"/>
              </a:ext>
            </a:extLst>
          </p:cNvPr>
          <p:cNvSpPr>
            <a:spLocks noGrp="1"/>
          </p:cNvSpPr>
          <p:nvPr>
            <p:ph type="ctrTitle"/>
          </p:nvPr>
        </p:nvSpPr>
        <p:spPr>
          <a:xfrm>
            <a:off x="6096000" y="1053550"/>
            <a:ext cx="4922923" cy="541204"/>
          </a:xfrm>
        </p:spPr>
        <p:txBody>
          <a:bodyPr anchor="t">
            <a:noAutofit/>
          </a:bodyPr>
          <a:lstStyle>
            <a:lvl1pPr algn="l">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293505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Image-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AC7475A-D825-27AD-E90C-6D6F89113927}"/>
              </a:ext>
            </a:extLst>
          </p:cNvPr>
          <p:cNvSpPr>
            <a:spLocks noGrp="1"/>
          </p:cNvSpPr>
          <p:nvPr>
            <p:ph type="ctrTitle"/>
          </p:nvPr>
        </p:nvSpPr>
        <p:spPr>
          <a:xfrm>
            <a:off x="1152353" y="1053550"/>
            <a:ext cx="4922923" cy="541204"/>
          </a:xfrm>
        </p:spPr>
        <p:txBody>
          <a:bodyPr anchor="t">
            <a:noAutofit/>
          </a:bodyPr>
          <a:lstStyle>
            <a:lvl1pPr algn="l">
              <a:defRPr sz="3200">
                <a:solidFill>
                  <a:schemeClr val="tx1"/>
                </a:solidFill>
              </a:defRPr>
            </a:lvl1pPr>
          </a:lstStyle>
          <a:p>
            <a:r>
              <a:rPr lang="en-US"/>
              <a:t>Click to edit Master title style</a:t>
            </a:r>
            <a:endParaRPr lang="en-US" dirty="0"/>
          </a:p>
        </p:txBody>
      </p:sp>
      <p:sp>
        <p:nvSpPr>
          <p:cNvPr id="2" name="Content Placeholder 19">
            <a:extLst>
              <a:ext uri="{FF2B5EF4-FFF2-40B4-BE49-F238E27FC236}">
                <a16:creationId xmlns:a16="http://schemas.microsoft.com/office/drawing/2014/main" id="{13326030-A74D-2B00-AF2B-8DF9972FFEFF}"/>
              </a:ext>
            </a:extLst>
          </p:cNvPr>
          <p:cNvSpPr>
            <a:spLocks noGrp="1"/>
          </p:cNvSpPr>
          <p:nvPr>
            <p:ph sz="quarter" idx="15"/>
          </p:nvPr>
        </p:nvSpPr>
        <p:spPr>
          <a:xfrm>
            <a:off x="1152354" y="2017643"/>
            <a:ext cx="4922923" cy="4142296"/>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3" name="Picture Placeholder 2">
            <a:extLst>
              <a:ext uri="{FF2B5EF4-FFF2-40B4-BE49-F238E27FC236}">
                <a16:creationId xmlns:a16="http://schemas.microsoft.com/office/drawing/2014/main" id="{530F2710-FC3C-27DC-6499-365E8CF85798}"/>
              </a:ext>
            </a:extLst>
          </p:cNvPr>
          <p:cNvSpPr>
            <a:spLocks noGrp="1"/>
          </p:cNvSpPr>
          <p:nvPr>
            <p:ph type="pic" sz="quarter" idx="10"/>
          </p:nvPr>
        </p:nvSpPr>
        <p:spPr>
          <a:xfrm>
            <a:off x="6711038" y="242471"/>
            <a:ext cx="5225882" cy="6360069"/>
          </a:xfrm>
          <a:custGeom>
            <a:avLst/>
            <a:gdLst>
              <a:gd name="connsiteX0" fmla="*/ 2623219 w 5225882"/>
              <a:gd name="connsiteY0" fmla="*/ 1 h 6360069"/>
              <a:gd name="connsiteX1" fmla="*/ 2679024 w 5225882"/>
              <a:gd name="connsiteY1" fmla="*/ 16423 h 6360069"/>
              <a:gd name="connsiteX2" fmla="*/ 5152458 w 5225882"/>
              <a:gd name="connsiteY2" fmla="*/ 1602857 h 6360069"/>
              <a:gd name="connsiteX3" fmla="*/ 5225050 w 5225882"/>
              <a:gd name="connsiteY3" fmla="*/ 1726636 h 6360069"/>
              <a:gd name="connsiteX4" fmla="*/ 5225050 w 5225882"/>
              <a:gd name="connsiteY4" fmla="*/ 1949847 h 6360069"/>
              <a:gd name="connsiteX5" fmla="*/ 5225882 w 5225882"/>
              <a:gd name="connsiteY5" fmla="*/ 2408037 h 6360069"/>
              <a:gd name="connsiteX6" fmla="*/ 5225882 w 5225882"/>
              <a:gd name="connsiteY6" fmla="*/ 6198950 h 6360069"/>
              <a:gd name="connsiteX7" fmla="*/ 5064763 w 5225882"/>
              <a:gd name="connsiteY7" fmla="*/ 6360069 h 6360069"/>
              <a:gd name="connsiteX8" fmla="*/ 4468118 w 5225882"/>
              <a:gd name="connsiteY8" fmla="*/ 6360069 h 6360069"/>
              <a:gd name="connsiteX9" fmla="*/ 4468118 w 5225882"/>
              <a:gd name="connsiteY9" fmla="*/ 6359653 h 6360069"/>
              <a:gd name="connsiteX10" fmla="*/ 164476 w 5225882"/>
              <a:gd name="connsiteY10" fmla="*/ 6359653 h 6360069"/>
              <a:gd name="connsiteX11" fmla="*/ 2934 w 5225882"/>
              <a:gd name="connsiteY11" fmla="*/ 6198111 h 6360069"/>
              <a:gd name="connsiteX12" fmla="*/ 839 w 5225882"/>
              <a:gd name="connsiteY12" fmla="*/ 2422295 h 6360069"/>
              <a:gd name="connsiteX13" fmla="*/ 0 w 5225882"/>
              <a:gd name="connsiteY13" fmla="*/ 2013623 h 6360069"/>
              <a:gd name="connsiteX14" fmla="*/ 0 w 5225882"/>
              <a:gd name="connsiteY14" fmla="*/ 1733766 h 6360069"/>
              <a:gd name="connsiteX15" fmla="*/ 76780 w 5225882"/>
              <a:gd name="connsiteY15" fmla="*/ 1600762 h 6360069"/>
              <a:gd name="connsiteX16" fmla="*/ 2567415 w 5225882"/>
              <a:gd name="connsiteY16" fmla="*/ 16000 h 6360069"/>
              <a:gd name="connsiteX17" fmla="*/ 2623219 w 5225882"/>
              <a:gd name="connsiteY17" fmla="*/ 1 h 636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882" h="6360069">
                <a:moveTo>
                  <a:pt x="2623219" y="1"/>
                </a:moveTo>
                <a:cubicBezTo>
                  <a:pt x="2642624" y="54"/>
                  <a:pt x="2662029" y="5511"/>
                  <a:pt x="2679024" y="16423"/>
                </a:cubicBezTo>
                <a:lnTo>
                  <a:pt x="5152458" y="1602857"/>
                </a:lnTo>
                <a:cubicBezTo>
                  <a:pt x="5195256" y="1630126"/>
                  <a:pt x="5221270" y="1676703"/>
                  <a:pt x="5225050" y="1726636"/>
                </a:cubicBezTo>
                <a:lnTo>
                  <a:pt x="5225050" y="1949847"/>
                </a:lnTo>
                <a:cubicBezTo>
                  <a:pt x="5225050" y="1949847"/>
                  <a:pt x="5225882" y="2408037"/>
                  <a:pt x="5225882" y="2408037"/>
                </a:cubicBezTo>
                <a:lnTo>
                  <a:pt x="5225882" y="6198950"/>
                </a:lnTo>
                <a:cubicBezTo>
                  <a:pt x="5225882" y="6287901"/>
                  <a:pt x="5153714" y="6360069"/>
                  <a:pt x="5064763" y="6360069"/>
                </a:cubicBezTo>
                <a:lnTo>
                  <a:pt x="4468118" y="6360069"/>
                </a:lnTo>
                <a:lnTo>
                  <a:pt x="4468118" y="6359653"/>
                </a:lnTo>
                <a:lnTo>
                  <a:pt x="164476" y="6359653"/>
                </a:lnTo>
                <a:cubicBezTo>
                  <a:pt x="75941" y="6359653"/>
                  <a:pt x="2934" y="6286646"/>
                  <a:pt x="2934" y="6198111"/>
                </a:cubicBezTo>
                <a:cubicBezTo>
                  <a:pt x="839" y="4452230"/>
                  <a:pt x="839" y="4124963"/>
                  <a:pt x="839" y="2422295"/>
                </a:cubicBezTo>
                <a:lnTo>
                  <a:pt x="0" y="2013623"/>
                </a:lnTo>
                <a:lnTo>
                  <a:pt x="0" y="1733766"/>
                </a:lnTo>
                <a:cubicBezTo>
                  <a:pt x="839" y="1679637"/>
                  <a:pt x="31049" y="1629710"/>
                  <a:pt x="76780" y="1600762"/>
                </a:cubicBezTo>
                <a:cubicBezTo>
                  <a:pt x="424617" y="1379216"/>
                  <a:pt x="1903221" y="436420"/>
                  <a:pt x="2567415" y="16000"/>
                </a:cubicBezTo>
                <a:cubicBezTo>
                  <a:pt x="2584410" y="5299"/>
                  <a:pt x="2603814" y="-51"/>
                  <a:pt x="2623219" y="1"/>
                </a:cubicBezTo>
                <a:close/>
              </a:path>
            </a:pathLst>
          </a:custGeom>
        </p:spPr>
        <p:txBody>
          <a:bodyPr wrap="square">
            <a:noAutofit/>
          </a:bodyPr>
          <a:lstStyle/>
          <a:p>
            <a:r>
              <a:rPr lang="en-US"/>
              <a:t>Click icon to add picture</a:t>
            </a:r>
            <a:endParaRPr lang="en-US" dirty="0"/>
          </a:p>
        </p:txBody>
      </p:sp>
      <p:sp>
        <p:nvSpPr>
          <p:cNvPr id="7" name="Text Placeholder 3">
            <a:extLst>
              <a:ext uri="{FF2B5EF4-FFF2-40B4-BE49-F238E27FC236}">
                <a16:creationId xmlns:a16="http://schemas.microsoft.com/office/drawing/2014/main" id="{9590E34F-25CD-9CAB-1F93-8354EFF3C359}"/>
              </a:ext>
            </a:extLst>
          </p:cNvPr>
          <p:cNvSpPr>
            <a:spLocks noGrp="1"/>
          </p:cNvSpPr>
          <p:nvPr>
            <p:ph type="body" sz="half" idx="14"/>
          </p:nvPr>
        </p:nvSpPr>
        <p:spPr>
          <a:xfrm>
            <a:off x="1152354" y="1564570"/>
            <a:ext cx="4922923"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01817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57A958-155C-1F7A-B19A-B7CFDB627898}"/>
              </a:ext>
            </a:extLst>
          </p:cNvPr>
          <p:cNvSpPr>
            <a:spLocks noGrp="1"/>
          </p:cNvSpPr>
          <p:nvPr>
            <p:ph type="ctrTitle"/>
          </p:nvPr>
        </p:nvSpPr>
        <p:spPr>
          <a:xfrm>
            <a:off x="599086" y="2402355"/>
            <a:ext cx="4540470" cy="541204"/>
          </a:xfrm>
        </p:spPr>
        <p:txBody>
          <a:bodyPr anchor="t">
            <a:noAutofit/>
          </a:bodyPr>
          <a:lstStyle>
            <a:lvl1pPr algn="l">
              <a:defRPr sz="3200">
                <a:solidFill>
                  <a:schemeClr val="tx1"/>
                </a:solidFill>
              </a:defRPr>
            </a:lvl1pPr>
          </a:lstStyle>
          <a:p>
            <a:r>
              <a:rPr lang="en-US"/>
              <a:t>Click to edit Master title style</a:t>
            </a:r>
            <a:endParaRPr lang="en-US" dirty="0"/>
          </a:p>
        </p:txBody>
      </p:sp>
      <p:sp>
        <p:nvSpPr>
          <p:cNvPr id="3" name="Content Placeholder 19">
            <a:extLst>
              <a:ext uri="{FF2B5EF4-FFF2-40B4-BE49-F238E27FC236}">
                <a16:creationId xmlns:a16="http://schemas.microsoft.com/office/drawing/2014/main" id="{78D02C94-62A0-CD93-19B7-0DEFAA12A11A}"/>
              </a:ext>
            </a:extLst>
          </p:cNvPr>
          <p:cNvSpPr>
            <a:spLocks noGrp="1"/>
          </p:cNvSpPr>
          <p:nvPr>
            <p:ph sz="quarter" idx="15"/>
          </p:nvPr>
        </p:nvSpPr>
        <p:spPr>
          <a:xfrm>
            <a:off x="599087" y="3366448"/>
            <a:ext cx="4540469" cy="2906336"/>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6" name="Text Placeholder 3">
            <a:extLst>
              <a:ext uri="{FF2B5EF4-FFF2-40B4-BE49-F238E27FC236}">
                <a16:creationId xmlns:a16="http://schemas.microsoft.com/office/drawing/2014/main" id="{1CBC6268-D4AF-AC51-E402-B95341FBF85F}"/>
              </a:ext>
            </a:extLst>
          </p:cNvPr>
          <p:cNvSpPr>
            <a:spLocks noGrp="1"/>
          </p:cNvSpPr>
          <p:nvPr>
            <p:ph type="body" sz="half" idx="14"/>
          </p:nvPr>
        </p:nvSpPr>
        <p:spPr>
          <a:xfrm>
            <a:off x="599087" y="2913375"/>
            <a:ext cx="4540469"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5" name="Picture Placeholder 134">
            <a:extLst>
              <a:ext uri="{FF2B5EF4-FFF2-40B4-BE49-F238E27FC236}">
                <a16:creationId xmlns:a16="http://schemas.microsoft.com/office/drawing/2014/main" id="{FA0298AF-8A88-BE85-1060-ED09E5A80856}"/>
              </a:ext>
            </a:extLst>
          </p:cNvPr>
          <p:cNvSpPr>
            <a:spLocks noGrp="1"/>
          </p:cNvSpPr>
          <p:nvPr>
            <p:ph type="pic" sz="quarter" idx="13"/>
          </p:nvPr>
        </p:nvSpPr>
        <p:spPr>
          <a:xfrm>
            <a:off x="2" y="0"/>
            <a:ext cx="12191999" cy="6858000"/>
          </a:xfrm>
          <a:custGeom>
            <a:avLst/>
            <a:gdLst>
              <a:gd name="connsiteX0" fmla="*/ 851787 w 12191999"/>
              <a:gd name="connsiteY0" fmla="*/ 622268 h 6858000"/>
              <a:gd name="connsiteX1" fmla="*/ 879625 w 12191999"/>
              <a:gd name="connsiteY1" fmla="*/ 637883 h 6858000"/>
              <a:gd name="connsiteX2" fmla="*/ 893277 w 12191999"/>
              <a:gd name="connsiteY2" fmla="*/ 667955 h 6858000"/>
              <a:gd name="connsiteX3" fmla="*/ 891586 w 12191999"/>
              <a:gd name="connsiteY3" fmla="*/ 699793 h 6858000"/>
              <a:gd name="connsiteX4" fmla="*/ 891582 w 12191999"/>
              <a:gd name="connsiteY4" fmla="*/ 699793 h 6858000"/>
              <a:gd name="connsiteX5" fmla="*/ 867360 w 12191999"/>
              <a:gd name="connsiteY5" fmla="*/ 738114 h 6858000"/>
              <a:gd name="connsiteX6" fmla="*/ 838249 w 12191999"/>
              <a:gd name="connsiteY6" fmla="*/ 747879 h 6858000"/>
              <a:gd name="connsiteX7" fmla="*/ 790819 w 12191999"/>
              <a:gd name="connsiteY7" fmla="*/ 747843 h 6858000"/>
              <a:gd name="connsiteX8" fmla="*/ 788827 w 12191999"/>
              <a:gd name="connsiteY8" fmla="*/ 745852 h 6858000"/>
              <a:gd name="connsiteX9" fmla="*/ 788792 w 12191999"/>
              <a:gd name="connsiteY9" fmla="*/ 641512 h 6858000"/>
              <a:gd name="connsiteX10" fmla="*/ 790641 w 12191999"/>
              <a:gd name="connsiteY10" fmla="*/ 638773 h 6858000"/>
              <a:gd name="connsiteX11" fmla="*/ 847764 w 12191999"/>
              <a:gd name="connsiteY11" fmla="*/ 622386 h 6858000"/>
              <a:gd name="connsiteX12" fmla="*/ 851787 w 12191999"/>
              <a:gd name="connsiteY12" fmla="*/ 622268 h 6858000"/>
              <a:gd name="connsiteX13" fmla="*/ 790947 w 12191999"/>
              <a:gd name="connsiteY13" fmla="*/ 510426 h 6858000"/>
              <a:gd name="connsiteX14" fmla="*/ 798959 w 12191999"/>
              <a:gd name="connsiteY14" fmla="*/ 510426 h 6858000"/>
              <a:gd name="connsiteX15" fmla="*/ 831973 w 12191999"/>
              <a:gd name="connsiteY15" fmla="*/ 510776 h 6858000"/>
              <a:gd name="connsiteX16" fmla="*/ 859857 w 12191999"/>
              <a:gd name="connsiteY16" fmla="*/ 516527 h 6858000"/>
              <a:gd name="connsiteX17" fmla="*/ 880607 w 12191999"/>
              <a:gd name="connsiteY17" fmla="*/ 542333 h 6858000"/>
              <a:gd name="connsiteX18" fmla="*/ 874177 w 12191999"/>
              <a:gd name="connsiteY18" fmla="*/ 574580 h 6858000"/>
              <a:gd name="connsiteX19" fmla="*/ 806873 w 12191999"/>
              <a:gd name="connsiteY19" fmla="*/ 616032 h 6858000"/>
              <a:gd name="connsiteX20" fmla="*/ 791537 w 12191999"/>
              <a:gd name="connsiteY20" fmla="*/ 621918 h 6858000"/>
              <a:gd name="connsiteX21" fmla="*/ 788817 w 12191999"/>
              <a:gd name="connsiteY21" fmla="*/ 620056 h 6858000"/>
              <a:gd name="connsiteX22" fmla="*/ 788940 w 12191999"/>
              <a:gd name="connsiteY22" fmla="*/ 538418 h 6858000"/>
              <a:gd name="connsiteX23" fmla="*/ 788942 w 12191999"/>
              <a:gd name="connsiteY23" fmla="*/ 538421 h 6858000"/>
              <a:gd name="connsiteX24" fmla="*/ 788942 w 12191999"/>
              <a:gd name="connsiteY24" fmla="*/ 512430 h 6858000"/>
              <a:gd name="connsiteX25" fmla="*/ 790947 w 12191999"/>
              <a:gd name="connsiteY25" fmla="*/ 510426 h 6858000"/>
              <a:gd name="connsiteX26" fmla="*/ 727176 w 12191999"/>
              <a:gd name="connsiteY26" fmla="*/ 494837 h 6858000"/>
              <a:gd name="connsiteX27" fmla="*/ 725465 w 12191999"/>
              <a:gd name="connsiteY27" fmla="*/ 497886 h 6858000"/>
              <a:gd name="connsiteX28" fmla="*/ 736711 w 12191999"/>
              <a:gd name="connsiteY28" fmla="*/ 516333 h 6858000"/>
              <a:gd name="connsiteX29" fmla="*/ 737970 w 12191999"/>
              <a:gd name="connsiteY29" fmla="*/ 520742 h 6858000"/>
              <a:gd name="connsiteX30" fmla="*/ 737970 w 12191999"/>
              <a:gd name="connsiteY30" fmla="*/ 520667 h 6858000"/>
              <a:gd name="connsiteX31" fmla="*/ 737970 w 12191999"/>
              <a:gd name="connsiteY31" fmla="*/ 763525 h 6858000"/>
              <a:gd name="connsiteX32" fmla="*/ 740984 w 12191999"/>
              <a:gd name="connsiteY32" fmla="*/ 766514 h 6858000"/>
              <a:gd name="connsiteX33" fmla="*/ 850684 w 12191999"/>
              <a:gd name="connsiteY33" fmla="*/ 766514 h 6858000"/>
              <a:gd name="connsiteX34" fmla="*/ 884846 w 12191999"/>
              <a:gd name="connsiteY34" fmla="*/ 761544 h 6858000"/>
              <a:gd name="connsiteX35" fmla="*/ 925849 w 12191999"/>
              <a:gd name="connsiteY35" fmla="*/ 737695 h 6858000"/>
              <a:gd name="connsiteX36" fmla="*/ 947658 w 12191999"/>
              <a:gd name="connsiteY36" fmla="*/ 689922 h 6858000"/>
              <a:gd name="connsiteX37" fmla="*/ 938934 w 12191999"/>
              <a:gd name="connsiteY37" fmla="*/ 643977 h 6858000"/>
              <a:gd name="connsiteX38" fmla="*/ 938937 w 12191999"/>
              <a:gd name="connsiteY38" fmla="*/ 643974 h 6858000"/>
              <a:gd name="connsiteX39" fmla="*/ 893188 w 12191999"/>
              <a:gd name="connsiteY39" fmla="*/ 609239 h 6858000"/>
              <a:gd name="connsiteX40" fmla="*/ 879862 w 12191999"/>
              <a:gd name="connsiteY40" fmla="*/ 607328 h 6858000"/>
              <a:gd name="connsiteX41" fmla="*/ 879615 w 12191999"/>
              <a:gd name="connsiteY41" fmla="*/ 605966 h 6858000"/>
              <a:gd name="connsiteX42" fmla="*/ 911160 w 12191999"/>
              <a:gd name="connsiteY42" fmla="*/ 585634 h 6858000"/>
              <a:gd name="connsiteX43" fmla="*/ 930810 w 12191999"/>
              <a:gd name="connsiteY43" fmla="*/ 543378 h 6858000"/>
              <a:gd name="connsiteX44" fmla="*/ 914761 w 12191999"/>
              <a:gd name="connsiteY44" fmla="*/ 509606 h 6858000"/>
              <a:gd name="connsiteX45" fmla="*/ 889088 w 12191999"/>
              <a:gd name="connsiteY45" fmla="*/ 498265 h 6858000"/>
              <a:gd name="connsiteX46" fmla="*/ 855459 w 12191999"/>
              <a:gd name="connsiteY46" fmla="*/ 494857 h 6858000"/>
              <a:gd name="connsiteX47" fmla="*/ 737970 w 12191999"/>
              <a:gd name="connsiteY47" fmla="*/ 494837 h 6858000"/>
              <a:gd name="connsiteX48" fmla="*/ 643630 w 12191999"/>
              <a:gd name="connsiteY48" fmla="*/ 494827 h 6858000"/>
              <a:gd name="connsiteX49" fmla="*/ 641910 w 12191999"/>
              <a:gd name="connsiteY49" fmla="*/ 497862 h 6858000"/>
              <a:gd name="connsiteX50" fmla="*/ 653396 w 12191999"/>
              <a:gd name="connsiteY50" fmla="*/ 517034 h 6858000"/>
              <a:gd name="connsiteX51" fmla="*/ 654256 w 12191999"/>
              <a:gd name="connsiteY51" fmla="*/ 520169 h 6858000"/>
              <a:gd name="connsiteX52" fmla="*/ 654292 w 12191999"/>
              <a:gd name="connsiteY52" fmla="*/ 571083 h 6858000"/>
              <a:gd name="connsiteX53" fmla="*/ 654295 w 12191999"/>
              <a:gd name="connsiteY53" fmla="*/ 620214 h 6858000"/>
              <a:gd name="connsiteX54" fmla="*/ 651580 w 12191999"/>
              <a:gd name="connsiteY54" fmla="*/ 621908 h 6858000"/>
              <a:gd name="connsiteX55" fmla="*/ 606908 w 12191999"/>
              <a:gd name="connsiteY55" fmla="*/ 606246 h 6858000"/>
              <a:gd name="connsiteX56" fmla="*/ 604719 w 12191999"/>
              <a:gd name="connsiteY56" fmla="*/ 606243 h 6858000"/>
              <a:gd name="connsiteX57" fmla="*/ 559494 w 12191999"/>
              <a:gd name="connsiteY57" fmla="*/ 621955 h 6858000"/>
              <a:gd name="connsiteX58" fmla="*/ 556715 w 12191999"/>
              <a:gd name="connsiteY58" fmla="*/ 621955 h 6858000"/>
              <a:gd name="connsiteX59" fmla="*/ 556712 w 12191999"/>
              <a:gd name="connsiteY59" fmla="*/ 620185 h 6858000"/>
              <a:gd name="connsiteX60" fmla="*/ 556712 w 12191999"/>
              <a:gd name="connsiteY60" fmla="*/ 497846 h 6858000"/>
              <a:gd name="connsiteX61" fmla="*/ 553703 w 12191999"/>
              <a:gd name="connsiteY61" fmla="*/ 494837 h 6858000"/>
              <a:gd name="connsiteX62" fmla="*/ 495212 w 12191999"/>
              <a:gd name="connsiteY62" fmla="*/ 494837 h 6858000"/>
              <a:gd name="connsiteX63" fmla="*/ 493501 w 12191999"/>
              <a:gd name="connsiteY63" fmla="*/ 497886 h 6858000"/>
              <a:gd name="connsiteX64" fmla="*/ 504750 w 12191999"/>
              <a:gd name="connsiteY64" fmla="*/ 516412 h 6858000"/>
              <a:gd name="connsiteX65" fmla="*/ 506009 w 12191999"/>
              <a:gd name="connsiteY65" fmla="*/ 520821 h 6858000"/>
              <a:gd name="connsiteX66" fmla="*/ 506012 w 12191999"/>
              <a:gd name="connsiteY66" fmla="*/ 740605 h 6858000"/>
              <a:gd name="connsiteX67" fmla="*/ 504816 w 12191999"/>
              <a:gd name="connsiteY67" fmla="*/ 744797 h 6858000"/>
              <a:gd name="connsiteX68" fmla="*/ 493478 w 12191999"/>
              <a:gd name="connsiteY68" fmla="*/ 763465 h 6858000"/>
              <a:gd name="connsiteX69" fmla="*/ 495192 w 12191999"/>
              <a:gd name="connsiteY69" fmla="*/ 766514 h 6858000"/>
              <a:gd name="connsiteX70" fmla="*/ 567499 w 12191999"/>
              <a:gd name="connsiteY70" fmla="*/ 766514 h 6858000"/>
              <a:gd name="connsiteX71" fmla="*/ 569220 w 12191999"/>
              <a:gd name="connsiteY71" fmla="*/ 763475 h 6858000"/>
              <a:gd name="connsiteX72" fmla="*/ 557800 w 12191999"/>
              <a:gd name="connsiteY72" fmla="*/ 744441 h 6858000"/>
              <a:gd name="connsiteX73" fmla="*/ 556824 w 12191999"/>
              <a:gd name="connsiteY73" fmla="*/ 740865 h 6858000"/>
              <a:gd name="connsiteX74" fmla="*/ 556785 w 12191999"/>
              <a:gd name="connsiteY74" fmla="*/ 667328 h 6858000"/>
              <a:gd name="connsiteX75" fmla="*/ 556771 w 12191999"/>
              <a:gd name="connsiteY75" fmla="*/ 659699 h 6858000"/>
              <a:gd name="connsiteX76" fmla="*/ 556765 w 12191999"/>
              <a:gd name="connsiteY76" fmla="*/ 654475 h 6858000"/>
              <a:gd name="connsiteX77" fmla="*/ 558202 w 12191999"/>
              <a:gd name="connsiteY77" fmla="*/ 651986 h 6858000"/>
              <a:gd name="connsiteX78" fmla="*/ 604713 w 12191999"/>
              <a:gd name="connsiteY78" fmla="*/ 622393 h 6858000"/>
              <a:gd name="connsiteX79" fmla="*/ 606799 w 12191999"/>
              <a:gd name="connsiteY79" fmla="*/ 622399 h 6858000"/>
              <a:gd name="connsiteX80" fmla="*/ 652987 w 12191999"/>
              <a:gd name="connsiteY80" fmla="*/ 652023 h 6858000"/>
              <a:gd name="connsiteX81" fmla="*/ 654345 w 12191999"/>
              <a:gd name="connsiteY81" fmla="*/ 654336 h 6858000"/>
              <a:gd name="connsiteX82" fmla="*/ 654351 w 12191999"/>
              <a:gd name="connsiteY82" fmla="*/ 658509 h 6858000"/>
              <a:gd name="connsiteX83" fmla="*/ 654365 w 12191999"/>
              <a:gd name="connsiteY83" fmla="*/ 667065 h 6858000"/>
              <a:gd name="connsiteX84" fmla="*/ 654365 w 12191999"/>
              <a:gd name="connsiteY84" fmla="*/ 763495 h 6858000"/>
              <a:gd name="connsiteX85" fmla="*/ 657374 w 12191999"/>
              <a:gd name="connsiteY85" fmla="*/ 766504 h 6858000"/>
              <a:gd name="connsiteX86" fmla="*/ 716218 w 12191999"/>
              <a:gd name="connsiteY86" fmla="*/ 766504 h 6858000"/>
              <a:gd name="connsiteX87" fmla="*/ 717938 w 12191999"/>
              <a:gd name="connsiteY87" fmla="*/ 763468 h 6858000"/>
              <a:gd name="connsiteX88" fmla="*/ 706696 w 12191999"/>
              <a:gd name="connsiteY88" fmla="*/ 744702 h 6858000"/>
              <a:gd name="connsiteX89" fmla="*/ 705664 w 12191999"/>
              <a:gd name="connsiteY89" fmla="*/ 740905 h 6858000"/>
              <a:gd name="connsiteX90" fmla="*/ 705618 w 12191999"/>
              <a:gd name="connsiteY90" fmla="*/ 497836 h 6858000"/>
              <a:gd name="connsiteX91" fmla="*/ 702609 w 12191999"/>
              <a:gd name="connsiteY91" fmla="*/ 494827 h 6858000"/>
              <a:gd name="connsiteX92" fmla="*/ 957183 w 12191999"/>
              <a:gd name="connsiteY92" fmla="*/ 494827 h 6858000"/>
              <a:gd name="connsiteX93" fmla="*/ 955472 w 12191999"/>
              <a:gd name="connsiteY93" fmla="*/ 497876 h 6858000"/>
              <a:gd name="connsiteX94" fmla="*/ 966718 w 12191999"/>
              <a:gd name="connsiteY94" fmla="*/ 516405 h 6858000"/>
              <a:gd name="connsiteX95" fmla="*/ 967977 w 12191999"/>
              <a:gd name="connsiteY95" fmla="*/ 520815 h 6858000"/>
              <a:gd name="connsiteX96" fmla="*/ 967977 w 12191999"/>
              <a:gd name="connsiteY96" fmla="*/ 578087 h 6858000"/>
              <a:gd name="connsiteX97" fmla="*/ 967960 w 12191999"/>
              <a:gd name="connsiteY97" fmla="*/ 578087 h 6858000"/>
              <a:gd name="connsiteX98" fmla="*/ 967960 w 12191999"/>
              <a:gd name="connsiteY98" fmla="*/ 740608 h 6858000"/>
              <a:gd name="connsiteX99" fmla="*/ 966701 w 12191999"/>
              <a:gd name="connsiteY99" fmla="*/ 745018 h 6858000"/>
              <a:gd name="connsiteX100" fmla="*/ 955456 w 12191999"/>
              <a:gd name="connsiteY100" fmla="*/ 763465 h 6858000"/>
              <a:gd name="connsiteX101" fmla="*/ 957166 w 12191999"/>
              <a:gd name="connsiteY101" fmla="*/ 766514 h 6858000"/>
              <a:gd name="connsiteX102" fmla="*/ 1029563 w 12191999"/>
              <a:gd name="connsiteY102" fmla="*/ 766514 h 6858000"/>
              <a:gd name="connsiteX103" fmla="*/ 1031273 w 12191999"/>
              <a:gd name="connsiteY103" fmla="*/ 763465 h 6858000"/>
              <a:gd name="connsiteX104" fmla="*/ 1020028 w 12191999"/>
              <a:gd name="connsiteY104" fmla="*/ 745018 h 6858000"/>
              <a:gd name="connsiteX105" fmla="*/ 1018779 w 12191999"/>
              <a:gd name="connsiteY105" fmla="*/ 740744 h 6858000"/>
              <a:gd name="connsiteX106" fmla="*/ 1018759 w 12191999"/>
              <a:gd name="connsiteY106" fmla="*/ 625020 h 6858000"/>
              <a:gd name="connsiteX107" fmla="*/ 1021778 w 12191999"/>
              <a:gd name="connsiteY107" fmla="*/ 622050 h 6858000"/>
              <a:gd name="connsiteX108" fmla="*/ 1062063 w 12191999"/>
              <a:gd name="connsiteY108" fmla="*/ 630626 h 6858000"/>
              <a:gd name="connsiteX109" fmla="*/ 1089874 w 12191999"/>
              <a:gd name="connsiteY109" fmla="*/ 652112 h 6858000"/>
              <a:gd name="connsiteX110" fmla="*/ 1090460 w 12191999"/>
              <a:gd name="connsiteY110" fmla="*/ 652784 h 6858000"/>
              <a:gd name="connsiteX111" fmla="*/ 1093960 w 12191999"/>
              <a:gd name="connsiteY111" fmla="*/ 651459 h 6858000"/>
              <a:gd name="connsiteX112" fmla="*/ 1093960 w 12191999"/>
              <a:gd name="connsiteY112" fmla="*/ 609470 h 6858000"/>
              <a:gd name="connsiteX113" fmla="*/ 1090955 w 12191999"/>
              <a:gd name="connsiteY113" fmla="*/ 606464 h 6858000"/>
              <a:gd name="connsiteX114" fmla="*/ 1082507 w 12191999"/>
              <a:gd name="connsiteY114" fmla="*/ 606464 h 6858000"/>
              <a:gd name="connsiteX115" fmla="*/ 1082507 w 12191999"/>
              <a:gd name="connsiteY115" fmla="*/ 606461 h 6858000"/>
              <a:gd name="connsiteX116" fmla="*/ 1020839 w 12191999"/>
              <a:gd name="connsiteY116" fmla="*/ 606461 h 6858000"/>
              <a:gd name="connsiteX117" fmla="*/ 1018835 w 12191999"/>
              <a:gd name="connsiteY117" fmla="*/ 604457 h 6858000"/>
              <a:gd name="connsiteX118" fmla="*/ 1018835 w 12191999"/>
              <a:gd name="connsiteY118" fmla="*/ 512582 h 6858000"/>
              <a:gd name="connsiteX119" fmla="*/ 1020816 w 12191999"/>
              <a:gd name="connsiteY119" fmla="*/ 510578 h 6858000"/>
              <a:gd name="connsiteX120" fmla="*/ 1046441 w 12191999"/>
              <a:gd name="connsiteY120" fmla="*/ 510430 h 6858000"/>
              <a:gd name="connsiteX121" fmla="*/ 1083302 w 12191999"/>
              <a:gd name="connsiteY121" fmla="*/ 513396 h 6858000"/>
              <a:gd name="connsiteX122" fmla="*/ 1119658 w 12191999"/>
              <a:gd name="connsiteY122" fmla="*/ 527983 h 6858000"/>
              <a:gd name="connsiteX123" fmla="*/ 1147482 w 12191999"/>
              <a:gd name="connsiteY123" fmla="*/ 548526 h 6858000"/>
              <a:gd name="connsiteX124" fmla="*/ 1148886 w 12191999"/>
              <a:gd name="connsiteY124" fmla="*/ 550009 h 6858000"/>
              <a:gd name="connsiteX125" fmla="*/ 1152353 w 12191999"/>
              <a:gd name="connsiteY125" fmla="*/ 548642 h 6858000"/>
              <a:gd name="connsiteX126" fmla="*/ 1152353 w 12191999"/>
              <a:gd name="connsiteY126" fmla="*/ 497843 h 6858000"/>
              <a:gd name="connsiteX127" fmla="*/ 1149347 w 12191999"/>
              <a:gd name="connsiteY127" fmla="*/ 494837 h 6858000"/>
              <a:gd name="connsiteX128" fmla="*/ 2878302 w 12191999"/>
              <a:gd name="connsiteY128" fmla="*/ 242468 h 6858000"/>
              <a:gd name="connsiteX129" fmla="*/ 2822499 w 12191999"/>
              <a:gd name="connsiteY129" fmla="*/ 258467 h 6858000"/>
              <a:gd name="connsiteX130" fmla="*/ 331864 w 12191999"/>
              <a:gd name="connsiteY130" fmla="*/ 1843230 h 6858000"/>
              <a:gd name="connsiteX131" fmla="*/ 255077 w 12191999"/>
              <a:gd name="connsiteY131" fmla="*/ 1976234 h 6858000"/>
              <a:gd name="connsiteX132" fmla="*/ 255077 w 12191999"/>
              <a:gd name="connsiteY132" fmla="*/ 2256091 h 6858000"/>
              <a:gd name="connsiteX133" fmla="*/ 255916 w 12191999"/>
              <a:gd name="connsiteY133" fmla="*/ 2664764 h 6858000"/>
              <a:gd name="connsiteX134" fmla="*/ 258018 w 12191999"/>
              <a:gd name="connsiteY134" fmla="*/ 6440581 h 6858000"/>
              <a:gd name="connsiteX135" fmla="*/ 419553 w 12191999"/>
              <a:gd name="connsiteY135" fmla="*/ 6602123 h 6858000"/>
              <a:gd name="connsiteX136" fmla="*/ 4723620 w 12191999"/>
              <a:gd name="connsiteY136" fmla="*/ 6602123 h 6858000"/>
              <a:gd name="connsiteX137" fmla="*/ 4723204 w 12191999"/>
              <a:gd name="connsiteY137" fmla="*/ 6602539 h 6858000"/>
              <a:gd name="connsiteX138" fmla="*/ 5319849 w 12191999"/>
              <a:gd name="connsiteY138" fmla="*/ 6602539 h 6858000"/>
              <a:gd name="connsiteX139" fmla="*/ 5480968 w 12191999"/>
              <a:gd name="connsiteY139" fmla="*/ 6441420 h 6858000"/>
              <a:gd name="connsiteX140" fmla="*/ 5480968 w 12191999"/>
              <a:gd name="connsiteY140" fmla="*/ 2650504 h 6858000"/>
              <a:gd name="connsiteX141" fmla="*/ 5480129 w 12191999"/>
              <a:gd name="connsiteY141" fmla="*/ 2192315 h 6858000"/>
              <a:gd name="connsiteX142" fmla="*/ 5480129 w 12191999"/>
              <a:gd name="connsiteY142" fmla="*/ 1969104 h 6858000"/>
              <a:gd name="connsiteX143" fmla="*/ 5407538 w 12191999"/>
              <a:gd name="connsiteY143" fmla="*/ 1845324 h 6858000"/>
              <a:gd name="connsiteX144" fmla="*/ 2934108 w 12191999"/>
              <a:gd name="connsiteY144" fmla="*/ 258890 h 6858000"/>
              <a:gd name="connsiteX145" fmla="*/ 2878302 w 12191999"/>
              <a:gd name="connsiteY145" fmla="*/ 242468 h 6858000"/>
              <a:gd name="connsiteX146" fmla="*/ 0 w 12191999"/>
              <a:gd name="connsiteY146" fmla="*/ 0 h 6858000"/>
              <a:gd name="connsiteX147" fmla="*/ 12191999 w 12191999"/>
              <a:gd name="connsiteY147" fmla="*/ 0 h 6858000"/>
              <a:gd name="connsiteX148" fmla="*/ 12191999 w 12191999"/>
              <a:gd name="connsiteY148" fmla="*/ 6858000 h 6858000"/>
              <a:gd name="connsiteX149" fmla="*/ 0 w 12191999"/>
              <a:gd name="connsiteY14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2191999" h="6858000">
                <a:moveTo>
                  <a:pt x="851787" y="622268"/>
                </a:moveTo>
                <a:cubicBezTo>
                  <a:pt x="862651" y="624621"/>
                  <a:pt x="872127" y="629538"/>
                  <a:pt x="879625" y="637883"/>
                </a:cubicBezTo>
                <a:cubicBezTo>
                  <a:pt x="887334" y="646463"/>
                  <a:pt x="891497" y="656693"/>
                  <a:pt x="893277" y="667955"/>
                </a:cubicBezTo>
                <a:cubicBezTo>
                  <a:pt x="894971" y="678673"/>
                  <a:pt x="894364" y="689328"/>
                  <a:pt x="891586" y="699793"/>
                </a:cubicBezTo>
                <a:lnTo>
                  <a:pt x="891582" y="699793"/>
                </a:lnTo>
                <a:cubicBezTo>
                  <a:pt x="887529" y="715076"/>
                  <a:pt x="880205" y="728387"/>
                  <a:pt x="867360" y="738114"/>
                </a:cubicBezTo>
                <a:cubicBezTo>
                  <a:pt x="859000" y="744445"/>
                  <a:pt x="848737" y="747807"/>
                  <a:pt x="838249" y="747879"/>
                </a:cubicBezTo>
                <a:cubicBezTo>
                  <a:pt x="824466" y="747978"/>
                  <a:pt x="798238" y="747892"/>
                  <a:pt x="790819" y="747843"/>
                </a:cubicBezTo>
                <a:cubicBezTo>
                  <a:pt x="789718" y="747836"/>
                  <a:pt x="788827" y="746953"/>
                  <a:pt x="788827" y="745852"/>
                </a:cubicBezTo>
                <a:cubicBezTo>
                  <a:pt x="788827" y="734732"/>
                  <a:pt x="788835" y="671765"/>
                  <a:pt x="788792" y="641512"/>
                </a:cubicBezTo>
                <a:cubicBezTo>
                  <a:pt x="788792" y="640306"/>
                  <a:pt x="789519" y="639228"/>
                  <a:pt x="790641" y="638773"/>
                </a:cubicBezTo>
                <a:lnTo>
                  <a:pt x="847764" y="622386"/>
                </a:lnTo>
                <a:cubicBezTo>
                  <a:pt x="848951" y="621928"/>
                  <a:pt x="850502" y="621988"/>
                  <a:pt x="851787" y="622268"/>
                </a:cubicBezTo>
                <a:close/>
                <a:moveTo>
                  <a:pt x="790947" y="510426"/>
                </a:moveTo>
                <a:lnTo>
                  <a:pt x="798959" y="510426"/>
                </a:lnTo>
                <a:cubicBezTo>
                  <a:pt x="809967" y="510473"/>
                  <a:pt x="820978" y="510351"/>
                  <a:pt x="831973" y="510776"/>
                </a:cubicBezTo>
                <a:cubicBezTo>
                  <a:pt x="841534" y="511145"/>
                  <a:pt x="850968" y="512644"/>
                  <a:pt x="859857" y="516527"/>
                </a:cubicBezTo>
                <a:cubicBezTo>
                  <a:pt x="870572" y="521210"/>
                  <a:pt x="878033" y="530637"/>
                  <a:pt x="880607" y="542333"/>
                </a:cubicBezTo>
                <a:cubicBezTo>
                  <a:pt x="883171" y="553994"/>
                  <a:pt x="880779" y="564725"/>
                  <a:pt x="874177" y="574580"/>
                </a:cubicBezTo>
                <a:cubicBezTo>
                  <a:pt x="858370" y="598188"/>
                  <a:pt x="832135" y="605693"/>
                  <a:pt x="806873" y="616032"/>
                </a:cubicBezTo>
                <a:cubicBezTo>
                  <a:pt x="801872" y="618079"/>
                  <a:pt x="796796" y="619938"/>
                  <a:pt x="791537" y="621918"/>
                </a:cubicBezTo>
                <a:cubicBezTo>
                  <a:pt x="790229" y="622413"/>
                  <a:pt x="788821" y="621457"/>
                  <a:pt x="788817" y="620056"/>
                </a:cubicBezTo>
                <a:cubicBezTo>
                  <a:pt x="788807" y="607736"/>
                  <a:pt x="788785" y="563981"/>
                  <a:pt x="788940" y="538418"/>
                </a:cubicBezTo>
                <a:lnTo>
                  <a:pt x="788942" y="538421"/>
                </a:lnTo>
                <a:lnTo>
                  <a:pt x="788942" y="512430"/>
                </a:lnTo>
                <a:cubicBezTo>
                  <a:pt x="788942" y="511323"/>
                  <a:pt x="789840" y="510426"/>
                  <a:pt x="790947" y="510426"/>
                </a:cubicBezTo>
                <a:close/>
                <a:moveTo>
                  <a:pt x="727176" y="494837"/>
                </a:moveTo>
                <a:cubicBezTo>
                  <a:pt x="725610" y="494837"/>
                  <a:pt x="724651" y="496551"/>
                  <a:pt x="725465" y="497886"/>
                </a:cubicBezTo>
                <a:lnTo>
                  <a:pt x="736711" y="516333"/>
                </a:lnTo>
                <a:cubicBezTo>
                  <a:pt x="737534" y="517657"/>
                  <a:pt x="737972" y="519183"/>
                  <a:pt x="737970" y="520742"/>
                </a:cubicBezTo>
                <a:lnTo>
                  <a:pt x="737970" y="520667"/>
                </a:lnTo>
                <a:cubicBezTo>
                  <a:pt x="738003" y="593010"/>
                  <a:pt x="738003" y="690495"/>
                  <a:pt x="737970" y="763525"/>
                </a:cubicBezTo>
                <a:cubicBezTo>
                  <a:pt x="737970" y="765189"/>
                  <a:pt x="739321" y="766520"/>
                  <a:pt x="740984" y="766514"/>
                </a:cubicBezTo>
                <a:lnTo>
                  <a:pt x="850684" y="766514"/>
                </a:lnTo>
                <a:cubicBezTo>
                  <a:pt x="862258" y="766471"/>
                  <a:pt x="873685" y="764691"/>
                  <a:pt x="884846" y="761544"/>
                </a:cubicBezTo>
                <a:cubicBezTo>
                  <a:pt x="900550" y="757117"/>
                  <a:pt x="914548" y="749613"/>
                  <a:pt x="925849" y="737695"/>
                </a:cubicBezTo>
                <a:cubicBezTo>
                  <a:pt x="938525" y="724327"/>
                  <a:pt x="945786" y="708362"/>
                  <a:pt x="947658" y="689922"/>
                </a:cubicBezTo>
                <a:cubicBezTo>
                  <a:pt x="949266" y="674046"/>
                  <a:pt x="946419" y="658071"/>
                  <a:pt x="938934" y="643977"/>
                </a:cubicBezTo>
                <a:lnTo>
                  <a:pt x="938937" y="643974"/>
                </a:lnTo>
                <a:cubicBezTo>
                  <a:pt x="929201" y="625636"/>
                  <a:pt x="914004" y="613857"/>
                  <a:pt x="893188" y="609239"/>
                </a:cubicBezTo>
                <a:cubicBezTo>
                  <a:pt x="888800" y="608267"/>
                  <a:pt x="884285" y="607862"/>
                  <a:pt x="879862" y="607328"/>
                </a:cubicBezTo>
                <a:cubicBezTo>
                  <a:pt x="879154" y="607242"/>
                  <a:pt x="878983" y="606293"/>
                  <a:pt x="879615" y="605966"/>
                </a:cubicBezTo>
                <a:cubicBezTo>
                  <a:pt x="885749" y="602826"/>
                  <a:pt x="903576" y="593297"/>
                  <a:pt x="911160" y="585634"/>
                </a:cubicBezTo>
                <a:cubicBezTo>
                  <a:pt x="922738" y="573934"/>
                  <a:pt x="930500" y="560332"/>
                  <a:pt x="930810" y="543378"/>
                </a:cubicBezTo>
                <a:cubicBezTo>
                  <a:pt x="931063" y="529499"/>
                  <a:pt x="925872" y="518099"/>
                  <a:pt x="914761" y="509606"/>
                </a:cubicBezTo>
                <a:cubicBezTo>
                  <a:pt x="907131" y="503772"/>
                  <a:pt x="898365" y="500397"/>
                  <a:pt x="889088" y="498265"/>
                </a:cubicBezTo>
                <a:cubicBezTo>
                  <a:pt x="878030" y="495720"/>
                  <a:pt x="866767" y="494873"/>
                  <a:pt x="855459" y="494857"/>
                </a:cubicBezTo>
                <a:lnTo>
                  <a:pt x="737970" y="494837"/>
                </a:lnTo>
                <a:close/>
                <a:moveTo>
                  <a:pt x="643630" y="494827"/>
                </a:moveTo>
                <a:cubicBezTo>
                  <a:pt x="642071" y="494827"/>
                  <a:pt x="641109" y="496528"/>
                  <a:pt x="641910" y="497862"/>
                </a:cubicBezTo>
                <a:lnTo>
                  <a:pt x="653396" y="517034"/>
                </a:lnTo>
                <a:cubicBezTo>
                  <a:pt x="653956" y="517984"/>
                  <a:pt x="654253" y="519065"/>
                  <a:pt x="654256" y="520169"/>
                </a:cubicBezTo>
                <a:cubicBezTo>
                  <a:pt x="654279" y="534982"/>
                  <a:pt x="654288" y="553033"/>
                  <a:pt x="654292" y="571083"/>
                </a:cubicBezTo>
                <a:lnTo>
                  <a:pt x="654295" y="620214"/>
                </a:lnTo>
                <a:lnTo>
                  <a:pt x="651580" y="621908"/>
                </a:lnTo>
                <a:lnTo>
                  <a:pt x="606908" y="606246"/>
                </a:lnTo>
                <a:cubicBezTo>
                  <a:pt x="606206" y="605970"/>
                  <a:pt x="605425" y="605970"/>
                  <a:pt x="604719" y="606243"/>
                </a:cubicBezTo>
                <a:lnTo>
                  <a:pt x="559494" y="621955"/>
                </a:lnTo>
                <a:cubicBezTo>
                  <a:pt x="558179" y="622465"/>
                  <a:pt x="556715" y="623362"/>
                  <a:pt x="556715" y="621955"/>
                </a:cubicBezTo>
                <a:lnTo>
                  <a:pt x="556712" y="620185"/>
                </a:lnTo>
                <a:lnTo>
                  <a:pt x="556712" y="497846"/>
                </a:lnTo>
                <a:cubicBezTo>
                  <a:pt x="556712" y="496185"/>
                  <a:pt x="555364" y="494837"/>
                  <a:pt x="553703" y="494837"/>
                </a:cubicBezTo>
                <a:lnTo>
                  <a:pt x="495212" y="494837"/>
                </a:lnTo>
                <a:cubicBezTo>
                  <a:pt x="493649" y="494837"/>
                  <a:pt x="492687" y="496551"/>
                  <a:pt x="493501" y="497886"/>
                </a:cubicBezTo>
                <a:lnTo>
                  <a:pt x="504750" y="516412"/>
                </a:lnTo>
                <a:cubicBezTo>
                  <a:pt x="505574" y="517736"/>
                  <a:pt x="506012" y="519262"/>
                  <a:pt x="506009" y="520821"/>
                </a:cubicBezTo>
                <a:cubicBezTo>
                  <a:pt x="505982" y="594082"/>
                  <a:pt x="505982" y="667342"/>
                  <a:pt x="506012" y="740605"/>
                </a:cubicBezTo>
                <a:cubicBezTo>
                  <a:pt x="506012" y="742088"/>
                  <a:pt x="505597" y="743538"/>
                  <a:pt x="504816" y="744797"/>
                </a:cubicBezTo>
                <a:lnTo>
                  <a:pt x="493478" y="763465"/>
                </a:lnTo>
                <a:cubicBezTo>
                  <a:pt x="492667" y="764803"/>
                  <a:pt x="493630" y="766514"/>
                  <a:pt x="495192" y="766514"/>
                </a:cubicBezTo>
                <a:lnTo>
                  <a:pt x="567499" y="766514"/>
                </a:lnTo>
                <a:cubicBezTo>
                  <a:pt x="569058" y="766514"/>
                  <a:pt x="570021" y="764813"/>
                  <a:pt x="569220" y="763475"/>
                </a:cubicBezTo>
                <a:lnTo>
                  <a:pt x="557800" y="744441"/>
                </a:lnTo>
                <a:cubicBezTo>
                  <a:pt x="557164" y="743364"/>
                  <a:pt x="556827" y="742118"/>
                  <a:pt x="556824" y="740865"/>
                </a:cubicBezTo>
                <a:cubicBezTo>
                  <a:pt x="556778" y="705587"/>
                  <a:pt x="556781" y="700086"/>
                  <a:pt x="556785" y="667328"/>
                </a:cubicBezTo>
                <a:lnTo>
                  <a:pt x="556771" y="659699"/>
                </a:lnTo>
                <a:lnTo>
                  <a:pt x="556765" y="654475"/>
                </a:lnTo>
                <a:cubicBezTo>
                  <a:pt x="556785" y="653466"/>
                  <a:pt x="557351" y="652530"/>
                  <a:pt x="558202" y="651986"/>
                </a:cubicBezTo>
                <a:cubicBezTo>
                  <a:pt x="564695" y="647847"/>
                  <a:pt x="592301" y="630244"/>
                  <a:pt x="604713" y="622393"/>
                </a:cubicBezTo>
                <a:cubicBezTo>
                  <a:pt x="605352" y="621991"/>
                  <a:pt x="606163" y="621991"/>
                  <a:pt x="606799" y="622399"/>
                </a:cubicBezTo>
                <a:lnTo>
                  <a:pt x="652987" y="652023"/>
                </a:lnTo>
                <a:cubicBezTo>
                  <a:pt x="653788" y="652537"/>
                  <a:pt x="654276" y="653397"/>
                  <a:pt x="654345" y="654336"/>
                </a:cubicBezTo>
                <a:lnTo>
                  <a:pt x="654351" y="658509"/>
                </a:lnTo>
                <a:lnTo>
                  <a:pt x="654365" y="667065"/>
                </a:lnTo>
                <a:lnTo>
                  <a:pt x="654365" y="763495"/>
                </a:lnTo>
                <a:cubicBezTo>
                  <a:pt x="654365" y="765156"/>
                  <a:pt x="655713" y="766504"/>
                  <a:pt x="657374" y="766504"/>
                </a:cubicBezTo>
                <a:lnTo>
                  <a:pt x="716218" y="766504"/>
                </a:lnTo>
                <a:cubicBezTo>
                  <a:pt x="717777" y="766504"/>
                  <a:pt x="718739" y="764803"/>
                  <a:pt x="717938" y="763468"/>
                </a:cubicBezTo>
                <a:lnTo>
                  <a:pt x="706696" y="744702"/>
                </a:lnTo>
                <a:cubicBezTo>
                  <a:pt x="706020" y="743552"/>
                  <a:pt x="705664" y="742240"/>
                  <a:pt x="705664" y="740905"/>
                </a:cubicBezTo>
                <a:lnTo>
                  <a:pt x="705618" y="497836"/>
                </a:lnTo>
                <a:cubicBezTo>
                  <a:pt x="705618" y="496175"/>
                  <a:pt x="704270" y="494827"/>
                  <a:pt x="702609" y="494827"/>
                </a:cubicBezTo>
                <a:close/>
                <a:moveTo>
                  <a:pt x="957183" y="494827"/>
                </a:moveTo>
                <a:cubicBezTo>
                  <a:pt x="955617" y="494827"/>
                  <a:pt x="954658" y="496541"/>
                  <a:pt x="955472" y="497876"/>
                </a:cubicBezTo>
                <a:lnTo>
                  <a:pt x="966718" y="516405"/>
                </a:lnTo>
                <a:cubicBezTo>
                  <a:pt x="967542" y="517730"/>
                  <a:pt x="967980" y="519256"/>
                  <a:pt x="967977" y="520815"/>
                </a:cubicBezTo>
                <a:lnTo>
                  <a:pt x="967977" y="578087"/>
                </a:lnTo>
                <a:cubicBezTo>
                  <a:pt x="967977" y="578087"/>
                  <a:pt x="967960" y="578087"/>
                  <a:pt x="967960" y="578087"/>
                </a:cubicBezTo>
                <a:lnTo>
                  <a:pt x="967960" y="740608"/>
                </a:lnTo>
                <a:cubicBezTo>
                  <a:pt x="967960" y="742167"/>
                  <a:pt x="967522" y="743693"/>
                  <a:pt x="966701" y="745018"/>
                </a:cubicBezTo>
                <a:lnTo>
                  <a:pt x="955456" y="763465"/>
                </a:lnTo>
                <a:cubicBezTo>
                  <a:pt x="954642" y="764800"/>
                  <a:pt x="955604" y="766514"/>
                  <a:pt x="957166" y="766514"/>
                </a:cubicBezTo>
                <a:lnTo>
                  <a:pt x="1029563" y="766514"/>
                </a:lnTo>
                <a:cubicBezTo>
                  <a:pt x="1031128" y="766514"/>
                  <a:pt x="1032088" y="764800"/>
                  <a:pt x="1031273" y="763465"/>
                </a:cubicBezTo>
                <a:lnTo>
                  <a:pt x="1020028" y="745018"/>
                </a:lnTo>
                <a:cubicBezTo>
                  <a:pt x="1019230" y="743733"/>
                  <a:pt x="1018802" y="742256"/>
                  <a:pt x="1018779" y="740744"/>
                </a:cubicBezTo>
                <a:cubicBezTo>
                  <a:pt x="1018759" y="698445"/>
                  <a:pt x="1018759" y="637106"/>
                  <a:pt x="1018759" y="625020"/>
                </a:cubicBezTo>
                <a:cubicBezTo>
                  <a:pt x="1018759" y="623362"/>
                  <a:pt x="1020120" y="622050"/>
                  <a:pt x="1021778" y="622050"/>
                </a:cubicBezTo>
                <a:cubicBezTo>
                  <a:pt x="1037377" y="622050"/>
                  <a:pt x="1050439" y="625395"/>
                  <a:pt x="1062063" y="630626"/>
                </a:cubicBezTo>
                <a:cubicBezTo>
                  <a:pt x="1072992" y="635543"/>
                  <a:pt x="1083213" y="641357"/>
                  <a:pt x="1089874" y="652112"/>
                </a:cubicBezTo>
                <a:cubicBezTo>
                  <a:pt x="1090029" y="652362"/>
                  <a:pt x="1090263" y="652556"/>
                  <a:pt x="1090460" y="652784"/>
                </a:cubicBezTo>
                <a:cubicBezTo>
                  <a:pt x="1091676" y="654168"/>
                  <a:pt x="1093960" y="653301"/>
                  <a:pt x="1093960" y="651459"/>
                </a:cubicBezTo>
                <a:lnTo>
                  <a:pt x="1093960" y="609470"/>
                </a:lnTo>
                <a:cubicBezTo>
                  <a:pt x="1093960" y="607809"/>
                  <a:pt x="1092616" y="606464"/>
                  <a:pt x="1090955" y="606464"/>
                </a:cubicBezTo>
                <a:lnTo>
                  <a:pt x="1082507" y="606464"/>
                </a:lnTo>
                <a:lnTo>
                  <a:pt x="1082507" y="606461"/>
                </a:lnTo>
                <a:lnTo>
                  <a:pt x="1020839" y="606461"/>
                </a:lnTo>
                <a:cubicBezTo>
                  <a:pt x="1019731" y="606461"/>
                  <a:pt x="1018835" y="605564"/>
                  <a:pt x="1018835" y="604457"/>
                </a:cubicBezTo>
                <a:lnTo>
                  <a:pt x="1018835" y="512582"/>
                </a:lnTo>
                <a:cubicBezTo>
                  <a:pt x="1018835" y="511481"/>
                  <a:pt x="1019715" y="510588"/>
                  <a:pt x="1020816" y="510578"/>
                </a:cubicBezTo>
                <a:cubicBezTo>
                  <a:pt x="1027104" y="510525"/>
                  <a:pt x="1046207" y="510423"/>
                  <a:pt x="1046441" y="510430"/>
                </a:cubicBezTo>
                <a:cubicBezTo>
                  <a:pt x="1058787" y="510647"/>
                  <a:pt x="1071104" y="511323"/>
                  <a:pt x="1083302" y="513396"/>
                </a:cubicBezTo>
                <a:cubicBezTo>
                  <a:pt x="1096149" y="515578"/>
                  <a:pt x="1108357" y="521415"/>
                  <a:pt x="1119658" y="527983"/>
                </a:cubicBezTo>
                <a:cubicBezTo>
                  <a:pt x="1130175" y="534094"/>
                  <a:pt x="1139143" y="539763"/>
                  <a:pt x="1147482" y="548526"/>
                </a:cubicBezTo>
                <a:cubicBezTo>
                  <a:pt x="1147950" y="549014"/>
                  <a:pt x="1148414" y="549508"/>
                  <a:pt x="1148886" y="550009"/>
                </a:cubicBezTo>
                <a:cubicBezTo>
                  <a:pt x="1150132" y="551334"/>
                  <a:pt x="1152353" y="550458"/>
                  <a:pt x="1152353" y="548642"/>
                </a:cubicBezTo>
                <a:lnTo>
                  <a:pt x="1152353" y="497843"/>
                </a:lnTo>
                <a:cubicBezTo>
                  <a:pt x="1152353" y="496182"/>
                  <a:pt x="1151008" y="494837"/>
                  <a:pt x="1149347" y="494837"/>
                </a:cubicBezTo>
                <a:close/>
                <a:moveTo>
                  <a:pt x="2878302" y="242468"/>
                </a:moveTo>
                <a:cubicBezTo>
                  <a:pt x="2858896" y="242416"/>
                  <a:pt x="2839491" y="247766"/>
                  <a:pt x="2822499" y="258467"/>
                </a:cubicBezTo>
                <a:cubicBezTo>
                  <a:pt x="2158299" y="678888"/>
                  <a:pt x="679694" y="1621684"/>
                  <a:pt x="331864" y="1843230"/>
                </a:cubicBezTo>
                <a:cubicBezTo>
                  <a:pt x="286126" y="1872178"/>
                  <a:pt x="255916" y="1922104"/>
                  <a:pt x="255077" y="1976234"/>
                </a:cubicBezTo>
                <a:lnTo>
                  <a:pt x="255077" y="2256091"/>
                </a:lnTo>
                <a:lnTo>
                  <a:pt x="255916" y="2664764"/>
                </a:lnTo>
                <a:cubicBezTo>
                  <a:pt x="255916" y="4367432"/>
                  <a:pt x="255916" y="4694699"/>
                  <a:pt x="258018" y="6440581"/>
                </a:cubicBezTo>
                <a:cubicBezTo>
                  <a:pt x="258018" y="6529116"/>
                  <a:pt x="331025" y="6602123"/>
                  <a:pt x="419553" y="6602123"/>
                </a:cubicBezTo>
                <a:lnTo>
                  <a:pt x="4723620" y="6602123"/>
                </a:lnTo>
                <a:lnTo>
                  <a:pt x="4723204" y="6602539"/>
                </a:lnTo>
                <a:lnTo>
                  <a:pt x="5319849" y="6602539"/>
                </a:lnTo>
                <a:cubicBezTo>
                  <a:pt x="5408800" y="6602539"/>
                  <a:pt x="5480968" y="6530371"/>
                  <a:pt x="5480968" y="6441420"/>
                </a:cubicBezTo>
                <a:lnTo>
                  <a:pt x="5480968" y="2650504"/>
                </a:lnTo>
                <a:cubicBezTo>
                  <a:pt x="5480968" y="2650504"/>
                  <a:pt x="5480129" y="2192315"/>
                  <a:pt x="5480129" y="2192315"/>
                </a:cubicBezTo>
                <a:lnTo>
                  <a:pt x="5480129" y="1969104"/>
                </a:lnTo>
                <a:cubicBezTo>
                  <a:pt x="5476350" y="1919171"/>
                  <a:pt x="5450335" y="1872594"/>
                  <a:pt x="5407538" y="1845324"/>
                </a:cubicBezTo>
                <a:lnTo>
                  <a:pt x="2934108" y="258890"/>
                </a:lnTo>
                <a:cubicBezTo>
                  <a:pt x="2917114" y="247978"/>
                  <a:pt x="2897707" y="242521"/>
                  <a:pt x="2878302" y="242468"/>
                </a:cubicBezTo>
                <a:close/>
                <a:moveTo>
                  <a:pt x="0" y="0"/>
                </a:moveTo>
                <a:lnTo>
                  <a:pt x="12191999" y="0"/>
                </a:lnTo>
                <a:lnTo>
                  <a:pt x="12191999"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839417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4">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7B391E72-B244-844B-CF12-6F946AC8A21B}"/>
              </a:ext>
            </a:extLst>
          </p:cNvPr>
          <p:cNvSpPr>
            <a:spLocks noGrp="1"/>
          </p:cNvSpPr>
          <p:nvPr>
            <p:ph type="pic" sz="quarter" idx="13"/>
          </p:nvPr>
        </p:nvSpPr>
        <p:spPr>
          <a:xfrm>
            <a:off x="2" y="0"/>
            <a:ext cx="12191999" cy="6858000"/>
          </a:xfrm>
          <a:custGeom>
            <a:avLst/>
            <a:gdLst>
              <a:gd name="connsiteX0" fmla="*/ 851787 w 12191999"/>
              <a:gd name="connsiteY0" fmla="*/ 622268 h 6858000"/>
              <a:gd name="connsiteX1" fmla="*/ 879625 w 12191999"/>
              <a:gd name="connsiteY1" fmla="*/ 637883 h 6858000"/>
              <a:gd name="connsiteX2" fmla="*/ 893277 w 12191999"/>
              <a:gd name="connsiteY2" fmla="*/ 667955 h 6858000"/>
              <a:gd name="connsiteX3" fmla="*/ 891586 w 12191999"/>
              <a:gd name="connsiteY3" fmla="*/ 699793 h 6858000"/>
              <a:gd name="connsiteX4" fmla="*/ 891582 w 12191999"/>
              <a:gd name="connsiteY4" fmla="*/ 699793 h 6858000"/>
              <a:gd name="connsiteX5" fmla="*/ 867360 w 12191999"/>
              <a:gd name="connsiteY5" fmla="*/ 738114 h 6858000"/>
              <a:gd name="connsiteX6" fmla="*/ 838249 w 12191999"/>
              <a:gd name="connsiteY6" fmla="*/ 747879 h 6858000"/>
              <a:gd name="connsiteX7" fmla="*/ 790819 w 12191999"/>
              <a:gd name="connsiteY7" fmla="*/ 747843 h 6858000"/>
              <a:gd name="connsiteX8" fmla="*/ 788827 w 12191999"/>
              <a:gd name="connsiteY8" fmla="*/ 745852 h 6858000"/>
              <a:gd name="connsiteX9" fmla="*/ 788792 w 12191999"/>
              <a:gd name="connsiteY9" fmla="*/ 641512 h 6858000"/>
              <a:gd name="connsiteX10" fmla="*/ 790641 w 12191999"/>
              <a:gd name="connsiteY10" fmla="*/ 638773 h 6858000"/>
              <a:gd name="connsiteX11" fmla="*/ 847764 w 12191999"/>
              <a:gd name="connsiteY11" fmla="*/ 622386 h 6858000"/>
              <a:gd name="connsiteX12" fmla="*/ 851787 w 12191999"/>
              <a:gd name="connsiteY12" fmla="*/ 622268 h 6858000"/>
              <a:gd name="connsiteX13" fmla="*/ 790947 w 12191999"/>
              <a:gd name="connsiteY13" fmla="*/ 510426 h 6858000"/>
              <a:gd name="connsiteX14" fmla="*/ 798959 w 12191999"/>
              <a:gd name="connsiteY14" fmla="*/ 510426 h 6858000"/>
              <a:gd name="connsiteX15" fmla="*/ 831973 w 12191999"/>
              <a:gd name="connsiteY15" fmla="*/ 510776 h 6858000"/>
              <a:gd name="connsiteX16" fmla="*/ 859857 w 12191999"/>
              <a:gd name="connsiteY16" fmla="*/ 516527 h 6858000"/>
              <a:gd name="connsiteX17" fmla="*/ 880607 w 12191999"/>
              <a:gd name="connsiteY17" fmla="*/ 542333 h 6858000"/>
              <a:gd name="connsiteX18" fmla="*/ 874177 w 12191999"/>
              <a:gd name="connsiteY18" fmla="*/ 574580 h 6858000"/>
              <a:gd name="connsiteX19" fmla="*/ 806873 w 12191999"/>
              <a:gd name="connsiteY19" fmla="*/ 616032 h 6858000"/>
              <a:gd name="connsiteX20" fmla="*/ 791537 w 12191999"/>
              <a:gd name="connsiteY20" fmla="*/ 621918 h 6858000"/>
              <a:gd name="connsiteX21" fmla="*/ 788817 w 12191999"/>
              <a:gd name="connsiteY21" fmla="*/ 620056 h 6858000"/>
              <a:gd name="connsiteX22" fmla="*/ 788940 w 12191999"/>
              <a:gd name="connsiteY22" fmla="*/ 538418 h 6858000"/>
              <a:gd name="connsiteX23" fmla="*/ 788942 w 12191999"/>
              <a:gd name="connsiteY23" fmla="*/ 538421 h 6858000"/>
              <a:gd name="connsiteX24" fmla="*/ 788942 w 12191999"/>
              <a:gd name="connsiteY24" fmla="*/ 512430 h 6858000"/>
              <a:gd name="connsiteX25" fmla="*/ 790947 w 12191999"/>
              <a:gd name="connsiteY25" fmla="*/ 510426 h 6858000"/>
              <a:gd name="connsiteX26" fmla="*/ 727176 w 12191999"/>
              <a:gd name="connsiteY26" fmla="*/ 494837 h 6858000"/>
              <a:gd name="connsiteX27" fmla="*/ 725465 w 12191999"/>
              <a:gd name="connsiteY27" fmla="*/ 497886 h 6858000"/>
              <a:gd name="connsiteX28" fmla="*/ 736711 w 12191999"/>
              <a:gd name="connsiteY28" fmla="*/ 516333 h 6858000"/>
              <a:gd name="connsiteX29" fmla="*/ 737970 w 12191999"/>
              <a:gd name="connsiteY29" fmla="*/ 520742 h 6858000"/>
              <a:gd name="connsiteX30" fmla="*/ 737970 w 12191999"/>
              <a:gd name="connsiteY30" fmla="*/ 520667 h 6858000"/>
              <a:gd name="connsiteX31" fmla="*/ 737970 w 12191999"/>
              <a:gd name="connsiteY31" fmla="*/ 763525 h 6858000"/>
              <a:gd name="connsiteX32" fmla="*/ 740984 w 12191999"/>
              <a:gd name="connsiteY32" fmla="*/ 766514 h 6858000"/>
              <a:gd name="connsiteX33" fmla="*/ 850684 w 12191999"/>
              <a:gd name="connsiteY33" fmla="*/ 766514 h 6858000"/>
              <a:gd name="connsiteX34" fmla="*/ 884846 w 12191999"/>
              <a:gd name="connsiteY34" fmla="*/ 761544 h 6858000"/>
              <a:gd name="connsiteX35" fmla="*/ 925849 w 12191999"/>
              <a:gd name="connsiteY35" fmla="*/ 737695 h 6858000"/>
              <a:gd name="connsiteX36" fmla="*/ 947658 w 12191999"/>
              <a:gd name="connsiteY36" fmla="*/ 689922 h 6858000"/>
              <a:gd name="connsiteX37" fmla="*/ 938934 w 12191999"/>
              <a:gd name="connsiteY37" fmla="*/ 643977 h 6858000"/>
              <a:gd name="connsiteX38" fmla="*/ 938937 w 12191999"/>
              <a:gd name="connsiteY38" fmla="*/ 643974 h 6858000"/>
              <a:gd name="connsiteX39" fmla="*/ 893188 w 12191999"/>
              <a:gd name="connsiteY39" fmla="*/ 609239 h 6858000"/>
              <a:gd name="connsiteX40" fmla="*/ 879862 w 12191999"/>
              <a:gd name="connsiteY40" fmla="*/ 607328 h 6858000"/>
              <a:gd name="connsiteX41" fmla="*/ 879615 w 12191999"/>
              <a:gd name="connsiteY41" fmla="*/ 605966 h 6858000"/>
              <a:gd name="connsiteX42" fmla="*/ 911160 w 12191999"/>
              <a:gd name="connsiteY42" fmla="*/ 585634 h 6858000"/>
              <a:gd name="connsiteX43" fmla="*/ 930810 w 12191999"/>
              <a:gd name="connsiteY43" fmla="*/ 543378 h 6858000"/>
              <a:gd name="connsiteX44" fmla="*/ 914761 w 12191999"/>
              <a:gd name="connsiteY44" fmla="*/ 509606 h 6858000"/>
              <a:gd name="connsiteX45" fmla="*/ 889088 w 12191999"/>
              <a:gd name="connsiteY45" fmla="*/ 498265 h 6858000"/>
              <a:gd name="connsiteX46" fmla="*/ 855459 w 12191999"/>
              <a:gd name="connsiteY46" fmla="*/ 494857 h 6858000"/>
              <a:gd name="connsiteX47" fmla="*/ 737970 w 12191999"/>
              <a:gd name="connsiteY47" fmla="*/ 494837 h 6858000"/>
              <a:gd name="connsiteX48" fmla="*/ 643630 w 12191999"/>
              <a:gd name="connsiteY48" fmla="*/ 494827 h 6858000"/>
              <a:gd name="connsiteX49" fmla="*/ 641910 w 12191999"/>
              <a:gd name="connsiteY49" fmla="*/ 497862 h 6858000"/>
              <a:gd name="connsiteX50" fmla="*/ 653396 w 12191999"/>
              <a:gd name="connsiteY50" fmla="*/ 517034 h 6858000"/>
              <a:gd name="connsiteX51" fmla="*/ 654256 w 12191999"/>
              <a:gd name="connsiteY51" fmla="*/ 520169 h 6858000"/>
              <a:gd name="connsiteX52" fmla="*/ 654292 w 12191999"/>
              <a:gd name="connsiteY52" fmla="*/ 571083 h 6858000"/>
              <a:gd name="connsiteX53" fmla="*/ 654295 w 12191999"/>
              <a:gd name="connsiteY53" fmla="*/ 620214 h 6858000"/>
              <a:gd name="connsiteX54" fmla="*/ 651580 w 12191999"/>
              <a:gd name="connsiteY54" fmla="*/ 621908 h 6858000"/>
              <a:gd name="connsiteX55" fmla="*/ 606908 w 12191999"/>
              <a:gd name="connsiteY55" fmla="*/ 606246 h 6858000"/>
              <a:gd name="connsiteX56" fmla="*/ 604719 w 12191999"/>
              <a:gd name="connsiteY56" fmla="*/ 606243 h 6858000"/>
              <a:gd name="connsiteX57" fmla="*/ 559494 w 12191999"/>
              <a:gd name="connsiteY57" fmla="*/ 621955 h 6858000"/>
              <a:gd name="connsiteX58" fmla="*/ 556715 w 12191999"/>
              <a:gd name="connsiteY58" fmla="*/ 621955 h 6858000"/>
              <a:gd name="connsiteX59" fmla="*/ 556712 w 12191999"/>
              <a:gd name="connsiteY59" fmla="*/ 620185 h 6858000"/>
              <a:gd name="connsiteX60" fmla="*/ 556712 w 12191999"/>
              <a:gd name="connsiteY60" fmla="*/ 497846 h 6858000"/>
              <a:gd name="connsiteX61" fmla="*/ 553703 w 12191999"/>
              <a:gd name="connsiteY61" fmla="*/ 494837 h 6858000"/>
              <a:gd name="connsiteX62" fmla="*/ 495212 w 12191999"/>
              <a:gd name="connsiteY62" fmla="*/ 494837 h 6858000"/>
              <a:gd name="connsiteX63" fmla="*/ 493501 w 12191999"/>
              <a:gd name="connsiteY63" fmla="*/ 497886 h 6858000"/>
              <a:gd name="connsiteX64" fmla="*/ 504750 w 12191999"/>
              <a:gd name="connsiteY64" fmla="*/ 516412 h 6858000"/>
              <a:gd name="connsiteX65" fmla="*/ 506009 w 12191999"/>
              <a:gd name="connsiteY65" fmla="*/ 520821 h 6858000"/>
              <a:gd name="connsiteX66" fmla="*/ 506012 w 12191999"/>
              <a:gd name="connsiteY66" fmla="*/ 740605 h 6858000"/>
              <a:gd name="connsiteX67" fmla="*/ 504816 w 12191999"/>
              <a:gd name="connsiteY67" fmla="*/ 744797 h 6858000"/>
              <a:gd name="connsiteX68" fmla="*/ 493478 w 12191999"/>
              <a:gd name="connsiteY68" fmla="*/ 763465 h 6858000"/>
              <a:gd name="connsiteX69" fmla="*/ 495192 w 12191999"/>
              <a:gd name="connsiteY69" fmla="*/ 766514 h 6858000"/>
              <a:gd name="connsiteX70" fmla="*/ 567499 w 12191999"/>
              <a:gd name="connsiteY70" fmla="*/ 766514 h 6858000"/>
              <a:gd name="connsiteX71" fmla="*/ 569220 w 12191999"/>
              <a:gd name="connsiteY71" fmla="*/ 763475 h 6858000"/>
              <a:gd name="connsiteX72" fmla="*/ 557800 w 12191999"/>
              <a:gd name="connsiteY72" fmla="*/ 744441 h 6858000"/>
              <a:gd name="connsiteX73" fmla="*/ 556824 w 12191999"/>
              <a:gd name="connsiteY73" fmla="*/ 740865 h 6858000"/>
              <a:gd name="connsiteX74" fmla="*/ 556785 w 12191999"/>
              <a:gd name="connsiteY74" fmla="*/ 667328 h 6858000"/>
              <a:gd name="connsiteX75" fmla="*/ 556771 w 12191999"/>
              <a:gd name="connsiteY75" fmla="*/ 659699 h 6858000"/>
              <a:gd name="connsiteX76" fmla="*/ 556765 w 12191999"/>
              <a:gd name="connsiteY76" fmla="*/ 654475 h 6858000"/>
              <a:gd name="connsiteX77" fmla="*/ 558202 w 12191999"/>
              <a:gd name="connsiteY77" fmla="*/ 651986 h 6858000"/>
              <a:gd name="connsiteX78" fmla="*/ 604713 w 12191999"/>
              <a:gd name="connsiteY78" fmla="*/ 622393 h 6858000"/>
              <a:gd name="connsiteX79" fmla="*/ 606799 w 12191999"/>
              <a:gd name="connsiteY79" fmla="*/ 622399 h 6858000"/>
              <a:gd name="connsiteX80" fmla="*/ 652987 w 12191999"/>
              <a:gd name="connsiteY80" fmla="*/ 652023 h 6858000"/>
              <a:gd name="connsiteX81" fmla="*/ 654345 w 12191999"/>
              <a:gd name="connsiteY81" fmla="*/ 654336 h 6858000"/>
              <a:gd name="connsiteX82" fmla="*/ 654351 w 12191999"/>
              <a:gd name="connsiteY82" fmla="*/ 658509 h 6858000"/>
              <a:gd name="connsiteX83" fmla="*/ 654365 w 12191999"/>
              <a:gd name="connsiteY83" fmla="*/ 667065 h 6858000"/>
              <a:gd name="connsiteX84" fmla="*/ 654365 w 12191999"/>
              <a:gd name="connsiteY84" fmla="*/ 763495 h 6858000"/>
              <a:gd name="connsiteX85" fmla="*/ 657374 w 12191999"/>
              <a:gd name="connsiteY85" fmla="*/ 766504 h 6858000"/>
              <a:gd name="connsiteX86" fmla="*/ 716218 w 12191999"/>
              <a:gd name="connsiteY86" fmla="*/ 766504 h 6858000"/>
              <a:gd name="connsiteX87" fmla="*/ 717938 w 12191999"/>
              <a:gd name="connsiteY87" fmla="*/ 763468 h 6858000"/>
              <a:gd name="connsiteX88" fmla="*/ 706696 w 12191999"/>
              <a:gd name="connsiteY88" fmla="*/ 744702 h 6858000"/>
              <a:gd name="connsiteX89" fmla="*/ 705664 w 12191999"/>
              <a:gd name="connsiteY89" fmla="*/ 740905 h 6858000"/>
              <a:gd name="connsiteX90" fmla="*/ 705618 w 12191999"/>
              <a:gd name="connsiteY90" fmla="*/ 497836 h 6858000"/>
              <a:gd name="connsiteX91" fmla="*/ 702609 w 12191999"/>
              <a:gd name="connsiteY91" fmla="*/ 494827 h 6858000"/>
              <a:gd name="connsiteX92" fmla="*/ 957183 w 12191999"/>
              <a:gd name="connsiteY92" fmla="*/ 494827 h 6858000"/>
              <a:gd name="connsiteX93" fmla="*/ 955472 w 12191999"/>
              <a:gd name="connsiteY93" fmla="*/ 497876 h 6858000"/>
              <a:gd name="connsiteX94" fmla="*/ 966718 w 12191999"/>
              <a:gd name="connsiteY94" fmla="*/ 516405 h 6858000"/>
              <a:gd name="connsiteX95" fmla="*/ 967977 w 12191999"/>
              <a:gd name="connsiteY95" fmla="*/ 520815 h 6858000"/>
              <a:gd name="connsiteX96" fmla="*/ 967977 w 12191999"/>
              <a:gd name="connsiteY96" fmla="*/ 578087 h 6858000"/>
              <a:gd name="connsiteX97" fmla="*/ 967960 w 12191999"/>
              <a:gd name="connsiteY97" fmla="*/ 578087 h 6858000"/>
              <a:gd name="connsiteX98" fmla="*/ 967960 w 12191999"/>
              <a:gd name="connsiteY98" fmla="*/ 740608 h 6858000"/>
              <a:gd name="connsiteX99" fmla="*/ 966701 w 12191999"/>
              <a:gd name="connsiteY99" fmla="*/ 745018 h 6858000"/>
              <a:gd name="connsiteX100" fmla="*/ 955456 w 12191999"/>
              <a:gd name="connsiteY100" fmla="*/ 763465 h 6858000"/>
              <a:gd name="connsiteX101" fmla="*/ 957166 w 12191999"/>
              <a:gd name="connsiteY101" fmla="*/ 766514 h 6858000"/>
              <a:gd name="connsiteX102" fmla="*/ 1029563 w 12191999"/>
              <a:gd name="connsiteY102" fmla="*/ 766514 h 6858000"/>
              <a:gd name="connsiteX103" fmla="*/ 1031273 w 12191999"/>
              <a:gd name="connsiteY103" fmla="*/ 763465 h 6858000"/>
              <a:gd name="connsiteX104" fmla="*/ 1020028 w 12191999"/>
              <a:gd name="connsiteY104" fmla="*/ 745018 h 6858000"/>
              <a:gd name="connsiteX105" fmla="*/ 1018779 w 12191999"/>
              <a:gd name="connsiteY105" fmla="*/ 740744 h 6858000"/>
              <a:gd name="connsiteX106" fmla="*/ 1018759 w 12191999"/>
              <a:gd name="connsiteY106" fmla="*/ 625020 h 6858000"/>
              <a:gd name="connsiteX107" fmla="*/ 1021778 w 12191999"/>
              <a:gd name="connsiteY107" fmla="*/ 622050 h 6858000"/>
              <a:gd name="connsiteX108" fmla="*/ 1062063 w 12191999"/>
              <a:gd name="connsiteY108" fmla="*/ 630626 h 6858000"/>
              <a:gd name="connsiteX109" fmla="*/ 1089874 w 12191999"/>
              <a:gd name="connsiteY109" fmla="*/ 652112 h 6858000"/>
              <a:gd name="connsiteX110" fmla="*/ 1090460 w 12191999"/>
              <a:gd name="connsiteY110" fmla="*/ 652784 h 6858000"/>
              <a:gd name="connsiteX111" fmla="*/ 1093960 w 12191999"/>
              <a:gd name="connsiteY111" fmla="*/ 651459 h 6858000"/>
              <a:gd name="connsiteX112" fmla="*/ 1093960 w 12191999"/>
              <a:gd name="connsiteY112" fmla="*/ 609470 h 6858000"/>
              <a:gd name="connsiteX113" fmla="*/ 1090955 w 12191999"/>
              <a:gd name="connsiteY113" fmla="*/ 606464 h 6858000"/>
              <a:gd name="connsiteX114" fmla="*/ 1082507 w 12191999"/>
              <a:gd name="connsiteY114" fmla="*/ 606464 h 6858000"/>
              <a:gd name="connsiteX115" fmla="*/ 1082507 w 12191999"/>
              <a:gd name="connsiteY115" fmla="*/ 606461 h 6858000"/>
              <a:gd name="connsiteX116" fmla="*/ 1020839 w 12191999"/>
              <a:gd name="connsiteY116" fmla="*/ 606461 h 6858000"/>
              <a:gd name="connsiteX117" fmla="*/ 1018835 w 12191999"/>
              <a:gd name="connsiteY117" fmla="*/ 604457 h 6858000"/>
              <a:gd name="connsiteX118" fmla="*/ 1018835 w 12191999"/>
              <a:gd name="connsiteY118" fmla="*/ 512582 h 6858000"/>
              <a:gd name="connsiteX119" fmla="*/ 1020816 w 12191999"/>
              <a:gd name="connsiteY119" fmla="*/ 510578 h 6858000"/>
              <a:gd name="connsiteX120" fmla="*/ 1046441 w 12191999"/>
              <a:gd name="connsiteY120" fmla="*/ 510430 h 6858000"/>
              <a:gd name="connsiteX121" fmla="*/ 1083302 w 12191999"/>
              <a:gd name="connsiteY121" fmla="*/ 513396 h 6858000"/>
              <a:gd name="connsiteX122" fmla="*/ 1119658 w 12191999"/>
              <a:gd name="connsiteY122" fmla="*/ 527983 h 6858000"/>
              <a:gd name="connsiteX123" fmla="*/ 1147482 w 12191999"/>
              <a:gd name="connsiteY123" fmla="*/ 548526 h 6858000"/>
              <a:gd name="connsiteX124" fmla="*/ 1148886 w 12191999"/>
              <a:gd name="connsiteY124" fmla="*/ 550009 h 6858000"/>
              <a:gd name="connsiteX125" fmla="*/ 1152353 w 12191999"/>
              <a:gd name="connsiteY125" fmla="*/ 548642 h 6858000"/>
              <a:gd name="connsiteX126" fmla="*/ 1152353 w 12191999"/>
              <a:gd name="connsiteY126" fmla="*/ 497843 h 6858000"/>
              <a:gd name="connsiteX127" fmla="*/ 1149347 w 12191999"/>
              <a:gd name="connsiteY127" fmla="*/ 494837 h 6858000"/>
              <a:gd name="connsiteX128" fmla="*/ 9334256 w 12191999"/>
              <a:gd name="connsiteY128" fmla="*/ 242472 h 6858000"/>
              <a:gd name="connsiteX129" fmla="*/ 9278452 w 12191999"/>
              <a:gd name="connsiteY129" fmla="*/ 258471 h 6858000"/>
              <a:gd name="connsiteX130" fmla="*/ 6787817 w 12191999"/>
              <a:gd name="connsiteY130" fmla="*/ 1843233 h 6858000"/>
              <a:gd name="connsiteX131" fmla="*/ 6711037 w 12191999"/>
              <a:gd name="connsiteY131" fmla="*/ 1976237 h 6858000"/>
              <a:gd name="connsiteX132" fmla="*/ 6711037 w 12191999"/>
              <a:gd name="connsiteY132" fmla="*/ 2256094 h 6858000"/>
              <a:gd name="connsiteX133" fmla="*/ 6711876 w 12191999"/>
              <a:gd name="connsiteY133" fmla="*/ 2664766 h 6858000"/>
              <a:gd name="connsiteX134" fmla="*/ 6713971 w 12191999"/>
              <a:gd name="connsiteY134" fmla="*/ 6440582 h 6858000"/>
              <a:gd name="connsiteX135" fmla="*/ 6875513 w 12191999"/>
              <a:gd name="connsiteY135" fmla="*/ 6602124 h 6858000"/>
              <a:gd name="connsiteX136" fmla="*/ 11179155 w 12191999"/>
              <a:gd name="connsiteY136" fmla="*/ 6602124 h 6858000"/>
              <a:gd name="connsiteX137" fmla="*/ 11179155 w 12191999"/>
              <a:gd name="connsiteY137" fmla="*/ 6602540 h 6858000"/>
              <a:gd name="connsiteX138" fmla="*/ 11775800 w 12191999"/>
              <a:gd name="connsiteY138" fmla="*/ 6602540 h 6858000"/>
              <a:gd name="connsiteX139" fmla="*/ 11936919 w 12191999"/>
              <a:gd name="connsiteY139" fmla="*/ 6441421 h 6858000"/>
              <a:gd name="connsiteX140" fmla="*/ 11936919 w 12191999"/>
              <a:gd name="connsiteY140" fmla="*/ 2650507 h 6858000"/>
              <a:gd name="connsiteX141" fmla="*/ 11936087 w 12191999"/>
              <a:gd name="connsiteY141" fmla="*/ 2192318 h 6858000"/>
              <a:gd name="connsiteX142" fmla="*/ 11936087 w 12191999"/>
              <a:gd name="connsiteY142" fmla="*/ 1969107 h 6858000"/>
              <a:gd name="connsiteX143" fmla="*/ 11863495 w 12191999"/>
              <a:gd name="connsiteY143" fmla="*/ 1845328 h 6858000"/>
              <a:gd name="connsiteX144" fmla="*/ 9390061 w 12191999"/>
              <a:gd name="connsiteY144" fmla="*/ 258894 h 6858000"/>
              <a:gd name="connsiteX145" fmla="*/ 9334256 w 12191999"/>
              <a:gd name="connsiteY145" fmla="*/ 242472 h 6858000"/>
              <a:gd name="connsiteX146" fmla="*/ 0 w 12191999"/>
              <a:gd name="connsiteY146" fmla="*/ 0 h 6858000"/>
              <a:gd name="connsiteX147" fmla="*/ 12191999 w 12191999"/>
              <a:gd name="connsiteY147" fmla="*/ 0 h 6858000"/>
              <a:gd name="connsiteX148" fmla="*/ 12191999 w 12191999"/>
              <a:gd name="connsiteY148" fmla="*/ 6858000 h 6858000"/>
              <a:gd name="connsiteX149" fmla="*/ 0 w 12191999"/>
              <a:gd name="connsiteY14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2191999" h="6858000">
                <a:moveTo>
                  <a:pt x="851787" y="622268"/>
                </a:moveTo>
                <a:cubicBezTo>
                  <a:pt x="862651" y="624621"/>
                  <a:pt x="872127" y="629538"/>
                  <a:pt x="879625" y="637883"/>
                </a:cubicBezTo>
                <a:cubicBezTo>
                  <a:pt x="887334" y="646463"/>
                  <a:pt x="891497" y="656693"/>
                  <a:pt x="893277" y="667955"/>
                </a:cubicBezTo>
                <a:cubicBezTo>
                  <a:pt x="894971" y="678673"/>
                  <a:pt x="894364" y="689328"/>
                  <a:pt x="891586" y="699793"/>
                </a:cubicBezTo>
                <a:lnTo>
                  <a:pt x="891582" y="699793"/>
                </a:lnTo>
                <a:cubicBezTo>
                  <a:pt x="887529" y="715076"/>
                  <a:pt x="880205" y="728387"/>
                  <a:pt x="867360" y="738114"/>
                </a:cubicBezTo>
                <a:cubicBezTo>
                  <a:pt x="859000" y="744445"/>
                  <a:pt x="848737" y="747807"/>
                  <a:pt x="838249" y="747879"/>
                </a:cubicBezTo>
                <a:cubicBezTo>
                  <a:pt x="824466" y="747978"/>
                  <a:pt x="798238" y="747892"/>
                  <a:pt x="790819" y="747843"/>
                </a:cubicBezTo>
                <a:cubicBezTo>
                  <a:pt x="789718" y="747836"/>
                  <a:pt x="788827" y="746953"/>
                  <a:pt x="788827" y="745852"/>
                </a:cubicBezTo>
                <a:cubicBezTo>
                  <a:pt x="788827" y="734732"/>
                  <a:pt x="788835" y="671765"/>
                  <a:pt x="788792" y="641512"/>
                </a:cubicBezTo>
                <a:cubicBezTo>
                  <a:pt x="788792" y="640306"/>
                  <a:pt x="789519" y="639228"/>
                  <a:pt x="790641" y="638773"/>
                </a:cubicBezTo>
                <a:lnTo>
                  <a:pt x="847764" y="622386"/>
                </a:lnTo>
                <a:cubicBezTo>
                  <a:pt x="848951" y="621928"/>
                  <a:pt x="850502" y="621988"/>
                  <a:pt x="851787" y="622268"/>
                </a:cubicBezTo>
                <a:close/>
                <a:moveTo>
                  <a:pt x="790947" y="510426"/>
                </a:moveTo>
                <a:lnTo>
                  <a:pt x="798959" y="510426"/>
                </a:lnTo>
                <a:cubicBezTo>
                  <a:pt x="809967" y="510473"/>
                  <a:pt x="820978" y="510351"/>
                  <a:pt x="831973" y="510776"/>
                </a:cubicBezTo>
                <a:cubicBezTo>
                  <a:pt x="841534" y="511145"/>
                  <a:pt x="850968" y="512644"/>
                  <a:pt x="859857" y="516527"/>
                </a:cubicBezTo>
                <a:cubicBezTo>
                  <a:pt x="870572" y="521210"/>
                  <a:pt x="878033" y="530637"/>
                  <a:pt x="880607" y="542333"/>
                </a:cubicBezTo>
                <a:cubicBezTo>
                  <a:pt x="883171" y="553994"/>
                  <a:pt x="880779" y="564725"/>
                  <a:pt x="874177" y="574580"/>
                </a:cubicBezTo>
                <a:cubicBezTo>
                  <a:pt x="858370" y="598188"/>
                  <a:pt x="832135" y="605693"/>
                  <a:pt x="806873" y="616032"/>
                </a:cubicBezTo>
                <a:cubicBezTo>
                  <a:pt x="801872" y="618079"/>
                  <a:pt x="796796" y="619938"/>
                  <a:pt x="791537" y="621918"/>
                </a:cubicBezTo>
                <a:cubicBezTo>
                  <a:pt x="790229" y="622413"/>
                  <a:pt x="788821" y="621457"/>
                  <a:pt x="788817" y="620056"/>
                </a:cubicBezTo>
                <a:cubicBezTo>
                  <a:pt x="788807" y="607736"/>
                  <a:pt x="788785" y="563981"/>
                  <a:pt x="788940" y="538418"/>
                </a:cubicBezTo>
                <a:lnTo>
                  <a:pt x="788942" y="538421"/>
                </a:lnTo>
                <a:lnTo>
                  <a:pt x="788942" y="512430"/>
                </a:lnTo>
                <a:cubicBezTo>
                  <a:pt x="788942" y="511323"/>
                  <a:pt x="789840" y="510426"/>
                  <a:pt x="790947" y="510426"/>
                </a:cubicBezTo>
                <a:close/>
                <a:moveTo>
                  <a:pt x="727176" y="494837"/>
                </a:moveTo>
                <a:cubicBezTo>
                  <a:pt x="725610" y="494837"/>
                  <a:pt x="724651" y="496551"/>
                  <a:pt x="725465" y="497886"/>
                </a:cubicBezTo>
                <a:lnTo>
                  <a:pt x="736711" y="516333"/>
                </a:lnTo>
                <a:cubicBezTo>
                  <a:pt x="737534" y="517657"/>
                  <a:pt x="737972" y="519183"/>
                  <a:pt x="737970" y="520742"/>
                </a:cubicBezTo>
                <a:lnTo>
                  <a:pt x="737970" y="520667"/>
                </a:lnTo>
                <a:cubicBezTo>
                  <a:pt x="738003" y="593010"/>
                  <a:pt x="738003" y="690495"/>
                  <a:pt x="737970" y="763525"/>
                </a:cubicBezTo>
                <a:cubicBezTo>
                  <a:pt x="737970" y="765189"/>
                  <a:pt x="739321" y="766520"/>
                  <a:pt x="740984" y="766514"/>
                </a:cubicBezTo>
                <a:lnTo>
                  <a:pt x="850684" y="766514"/>
                </a:lnTo>
                <a:cubicBezTo>
                  <a:pt x="862258" y="766471"/>
                  <a:pt x="873685" y="764691"/>
                  <a:pt x="884846" y="761544"/>
                </a:cubicBezTo>
                <a:cubicBezTo>
                  <a:pt x="900550" y="757117"/>
                  <a:pt x="914548" y="749613"/>
                  <a:pt x="925849" y="737695"/>
                </a:cubicBezTo>
                <a:cubicBezTo>
                  <a:pt x="938525" y="724327"/>
                  <a:pt x="945786" y="708362"/>
                  <a:pt x="947658" y="689922"/>
                </a:cubicBezTo>
                <a:cubicBezTo>
                  <a:pt x="949266" y="674046"/>
                  <a:pt x="946419" y="658071"/>
                  <a:pt x="938934" y="643977"/>
                </a:cubicBezTo>
                <a:lnTo>
                  <a:pt x="938937" y="643974"/>
                </a:lnTo>
                <a:cubicBezTo>
                  <a:pt x="929201" y="625636"/>
                  <a:pt x="914004" y="613857"/>
                  <a:pt x="893188" y="609239"/>
                </a:cubicBezTo>
                <a:cubicBezTo>
                  <a:pt x="888800" y="608267"/>
                  <a:pt x="884285" y="607862"/>
                  <a:pt x="879862" y="607328"/>
                </a:cubicBezTo>
                <a:cubicBezTo>
                  <a:pt x="879154" y="607242"/>
                  <a:pt x="878983" y="606293"/>
                  <a:pt x="879615" y="605966"/>
                </a:cubicBezTo>
                <a:cubicBezTo>
                  <a:pt x="885749" y="602826"/>
                  <a:pt x="903576" y="593297"/>
                  <a:pt x="911160" y="585634"/>
                </a:cubicBezTo>
                <a:cubicBezTo>
                  <a:pt x="922738" y="573934"/>
                  <a:pt x="930500" y="560332"/>
                  <a:pt x="930810" y="543378"/>
                </a:cubicBezTo>
                <a:cubicBezTo>
                  <a:pt x="931063" y="529499"/>
                  <a:pt x="925872" y="518099"/>
                  <a:pt x="914761" y="509606"/>
                </a:cubicBezTo>
                <a:cubicBezTo>
                  <a:pt x="907131" y="503772"/>
                  <a:pt x="898365" y="500397"/>
                  <a:pt x="889088" y="498265"/>
                </a:cubicBezTo>
                <a:cubicBezTo>
                  <a:pt x="878030" y="495720"/>
                  <a:pt x="866767" y="494873"/>
                  <a:pt x="855459" y="494857"/>
                </a:cubicBezTo>
                <a:lnTo>
                  <a:pt x="737970" y="494837"/>
                </a:lnTo>
                <a:close/>
                <a:moveTo>
                  <a:pt x="643630" y="494827"/>
                </a:moveTo>
                <a:cubicBezTo>
                  <a:pt x="642071" y="494827"/>
                  <a:pt x="641109" y="496528"/>
                  <a:pt x="641910" y="497862"/>
                </a:cubicBezTo>
                <a:lnTo>
                  <a:pt x="653396" y="517034"/>
                </a:lnTo>
                <a:cubicBezTo>
                  <a:pt x="653956" y="517984"/>
                  <a:pt x="654253" y="519065"/>
                  <a:pt x="654256" y="520169"/>
                </a:cubicBezTo>
                <a:cubicBezTo>
                  <a:pt x="654279" y="534982"/>
                  <a:pt x="654288" y="553033"/>
                  <a:pt x="654292" y="571083"/>
                </a:cubicBezTo>
                <a:lnTo>
                  <a:pt x="654295" y="620214"/>
                </a:lnTo>
                <a:lnTo>
                  <a:pt x="651580" y="621908"/>
                </a:lnTo>
                <a:lnTo>
                  <a:pt x="606908" y="606246"/>
                </a:lnTo>
                <a:cubicBezTo>
                  <a:pt x="606206" y="605970"/>
                  <a:pt x="605425" y="605970"/>
                  <a:pt x="604719" y="606243"/>
                </a:cubicBezTo>
                <a:lnTo>
                  <a:pt x="559494" y="621955"/>
                </a:lnTo>
                <a:cubicBezTo>
                  <a:pt x="558179" y="622465"/>
                  <a:pt x="556715" y="623362"/>
                  <a:pt x="556715" y="621955"/>
                </a:cubicBezTo>
                <a:lnTo>
                  <a:pt x="556712" y="620185"/>
                </a:lnTo>
                <a:lnTo>
                  <a:pt x="556712" y="497846"/>
                </a:lnTo>
                <a:cubicBezTo>
                  <a:pt x="556712" y="496185"/>
                  <a:pt x="555364" y="494837"/>
                  <a:pt x="553703" y="494837"/>
                </a:cubicBezTo>
                <a:lnTo>
                  <a:pt x="495212" y="494837"/>
                </a:lnTo>
                <a:cubicBezTo>
                  <a:pt x="493649" y="494837"/>
                  <a:pt x="492687" y="496551"/>
                  <a:pt x="493501" y="497886"/>
                </a:cubicBezTo>
                <a:lnTo>
                  <a:pt x="504750" y="516412"/>
                </a:lnTo>
                <a:cubicBezTo>
                  <a:pt x="505574" y="517736"/>
                  <a:pt x="506012" y="519262"/>
                  <a:pt x="506009" y="520821"/>
                </a:cubicBezTo>
                <a:cubicBezTo>
                  <a:pt x="505982" y="594082"/>
                  <a:pt x="505982" y="667342"/>
                  <a:pt x="506012" y="740605"/>
                </a:cubicBezTo>
                <a:cubicBezTo>
                  <a:pt x="506012" y="742088"/>
                  <a:pt x="505597" y="743538"/>
                  <a:pt x="504816" y="744797"/>
                </a:cubicBezTo>
                <a:lnTo>
                  <a:pt x="493478" y="763465"/>
                </a:lnTo>
                <a:cubicBezTo>
                  <a:pt x="492667" y="764803"/>
                  <a:pt x="493630" y="766514"/>
                  <a:pt x="495192" y="766514"/>
                </a:cubicBezTo>
                <a:lnTo>
                  <a:pt x="567499" y="766514"/>
                </a:lnTo>
                <a:cubicBezTo>
                  <a:pt x="569058" y="766514"/>
                  <a:pt x="570021" y="764813"/>
                  <a:pt x="569220" y="763475"/>
                </a:cubicBezTo>
                <a:lnTo>
                  <a:pt x="557800" y="744441"/>
                </a:lnTo>
                <a:cubicBezTo>
                  <a:pt x="557164" y="743364"/>
                  <a:pt x="556827" y="742118"/>
                  <a:pt x="556824" y="740865"/>
                </a:cubicBezTo>
                <a:cubicBezTo>
                  <a:pt x="556778" y="705587"/>
                  <a:pt x="556781" y="700086"/>
                  <a:pt x="556785" y="667328"/>
                </a:cubicBezTo>
                <a:lnTo>
                  <a:pt x="556771" y="659699"/>
                </a:lnTo>
                <a:lnTo>
                  <a:pt x="556765" y="654475"/>
                </a:lnTo>
                <a:cubicBezTo>
                  <a:pt x="556785" y="653466"/>
                  <a:pt x="557351" y="652530"/>
                  <a:pt x="558202" y="651986"/>
                </a:cubicBezTo>
                <a:cubicBezTo>
                  <a:pt x="564695" y="647847"/>
                  <a:pt x="592301" y="630244"/>
                  <a:pt x="604713" y="622393"/>
                </a:cubicBezTo>
                <a:cubicBezTo>
                  <a:pt x="605352" y="621991"/>
                  <a:pt x="606163" y="621991"/>
                  <a:pt x="606799" y="622399"/>
                </a:cubicBezTo>
                <a:lnTo>
                  <a:pt x="652987" y="652023"/>
                </a:lnTo>
                <a:cubicBezTo>
                  <a:pt x="653788" y="652537"/>
                  <a:pt x="654276" y="653397"/>
                  <a:pt x="654345" y="654336"/>
                </a:cubicBezTo>
                <a:lnTo>
                  <a:pt x="654351" y="658509"/>
                </a:lnTo>
                <a:lnTo>
                  <a:pt x="654365" y="667065"/>
                </a:lnTo>
                <a:lnTo>
                  <a:pt x="654365" y="763495"/>
                </a:lnTo>
                <a:cubicBezTo>
                  <a:pt x="654365" y="765156"/>
                  <a:pt x="655713" y="766504"/>
                  <a:pt x="657374" y="766504"/>
                </a:cubicBezTo>
                <a:lnTo>
                  <a:pt x="716218" y="766504"/>
                </a:lnTo>
                <a:cubicBezTo>
                  <a:pt x="717777" y="766504"/>
                  <a:pt x="718739" y="764803"/>
                  <a:pt x="717938" y="763468"/>
                </a:cubicBezTo>
                <a:lnTo>
                  <a:pt x="706696" y="744702"/>
                </a:lnTo>
                <a:cubicBezTo>
                  <a:pt x="706020" y="743552"/>
                  <a:pt x="705664" y="742240"/>
                  <a:pt x="705664" y="740905"/>
                </a:cubicBezTo>
                <a:lnTo>
                  <a:pt x="705618" y="497836"/>
                </a:lnTo>
                <a:cubicBezTo>
                  <a:pt x="705618" y="496175"/>
                  <a:pt x="704270" y="494827"/>
                  <a:pt x="702609" y="494827"/>
                </a:cubicBezTo>
                <a:close/>
                <a:moveTo>
                  <a:pt x="957183" y="494827"/>
                </a:moveTo>
                <a:cubicBezTo>
                  <a:pt x="955617" y="494827"/>
                  <a:pt x="954658" y="496541"/>
                  <a:pt x="955472" y="497876"/>
                </a:cubicBezTo>
                <a:lnTo>
                  <a:pt x="966718" y="516405"/>
                </a:lnTo>
                <a:cubicBezTo>
                  <a:pt x="967542" y="517730"/>
                  <a:pt x="967980" y="519256"/>
                  <a:pt x="967977" y="520815"/>
                </a:cubicBezTo>
                <a:lnTo>
                  <a:pt x="967977" y="578087"/>
                </a:lnTo>
                <a:cubicBezTo>
                  <a:pt x="967977" y="578087"/>
                  <a:pt x="967960" y="578087"/>
                  <a:pt x="967960" y="578087"/>
                </a:cubicBezTo>
                <a:lnTo>
                  <a:pt x="967960" y="740608"/>
                </a:lnTo>
                <a:cubicBezTo>
                  <a:pt x="967960" y="742167"/>
                  <a:pt x="967522" y="743693"/>
                  <a:pt x="966701" y="745018"/>
                </a:cubicBezTo>
                <a:lnTo>
                  <a:pt x="955456" y="763465"/>
                </a:lnTo>
                <a:cubicBezTo>
                  <a:pt x="954642" y="764800"/>
                  <a:pt x="955604" y="766514"/>
                  <a:pt x="957166" y="766514"/>
                </a:cubicBezTo>
                <a:lnTo>
                  <a:pt x="1029563" y="766514"/>
                </a:lnTo>
                <a:cubicBezTo>
                  <a:pt x="1031128" y="766514"/>
                  <a:pt x="1032088" y="764800"/>
                  <a:pt x="1031273" y="763465"/>
                </a:cubicBezTo>
                <a:lnTo>
                  <a:pt x="1020028" y="745018"/>
                </a:lnTo>
                <a:cubicBezTo>
                  <a:pt x="1019230" y="743733"/>
                  <a:pt x="1018802" y="742256"/>
                  <a:pt x="1018779" y="740744"/>
                </a:cubicBezTo>
                <a:cubicBezTo>
                  <a:pt x="1018759" y="698445"/>
                  <a:pt x="1018759" y="637106"/>
                  <a:pt x="1018759" y="625020"/>
                </a:cubicBezTo>
                <a:cubicBezTo>
                  <a:pt x="1018759" y="623362"/>
                  <a:pt x="1020120" y="622050"/>
                  <a:pt x="1021778" y="622050"/>
                </a:cubicBezTo>
                <a:cubicBezTo>
                  <a:pt x="1037377" y="622050"/>
                  <a:pt x="1050439" y="625395"/>
                  <a:pt x="1062063" y="630626"/>
                </a:cubicBezTo>
                <a:cubicBezTo>
                  <a:pt x="1072992" y="635543"/>
                  <a:pt x="1083213" y="641357"/>
                  <a:pt x="1089874" y="652112"/>
                </a:cubicBezTo>
                <a:cubicBezTo>
                  <a:pt x="1090029" y="652362"/>
                  <a:pt x="1090263" y="652556"/>
                  <a:pt x="1090460" y="652784"/>
                </a:cubicBezTo>
                <a:cubicBezTo>
                  <a:pt x="1091676" y="654168"/>
                  <a:pt x="1093960" y="653301"/>
                  <a:pt x="1093960" y="651459"/>
                </a:cubicBezTo>
                <a:lnTo>
                  <a:pt x="1093960" y="609470"/>
                </a:lnTo>
                <a:cubicBezTo>
                  <a:pt x="1093960" y="607809"/>
                  <a:pt x="1092616" y="606464"/>
                  <a:pt x="1090955" y="606464"/>
                </a:cubicBezTo>
                <a:lnTo>
                  <a:pt x="1082507" y="606464"/>
                </a:lnTo>
                <a:lnTo>
                  <a:pt x="1082507" y="606461"/>
                </a:lnTo>
                <a:lnTo>
                  <a:pt x="1020839" y="606461"/>
                </a:lnTo>
                <a:cubicBezTo>
                  <a:pt x="1019731" y="606461"/>
                  <a:pt x="1018835" y="605564"/>
                  <a:pt x="1018835" y="604457"/>
                </a:cubicBezTo>
                <a:lnTo>
                  <a:pt x="1018835" y="512582"/>
                </a:lnTo>
                <a:cubicBezTo>
                  <a:pt x="1018835" y="511481"/>
                  <a:pt x="1019715" y="510588"/>
                  <a:pt x="1020816" y="510578"/>
                </a:cubicBezTo>
                <a:cubicBezTo>
                  <a:pt x="1027104" y="510525"/>
                  <a:pt x="1046207" y="510423"/>
                  <a:pt x="1046441" y="510430"/>
                </a:cubicBezTo>
                <a:cubicBezTo>
                  <a:pt x="1058787" y="510647"/>
                  <a:pt x="1071104" y="511323"/>
                  <a:pt x="1083302" y="513396"/>
                </a:cubicBezTo>
                <a:cubicBezTo>
                  <a:pt x="1096149" y="515578"/>
                  <a:pt x="1108357" y="521415"/>
                  <a:pt x="1119658" y="527983"/>
                </a:cubicBezTo>
                <a:cubicBezTo>
                  <a:pt x="1130175" y="534094"/>
                  <a:pt x="1139143" y="539763"/>
                  <a:pt x="1147482" y="548526"/>
                </a:cubicBezTo>
                <a:cubicBezTo>
                  <a:pt x="1147950" y="549014"/>
                  <a:pt x="1148414" y="549508"/>
                  <a:pt x="1148886" y="550009"/>
                </a:cubicBezTo>
                <a:cubicBezTo>
                  <a:pt x="1150132" y="551334"/>
                  <a:pt x="1152353" y="550458"/>
                  <a:pt x="1152353" y="548642"/>
                </a:cubicBezTo>
                <a:lnTo>
                  <a:pt x="1152353" y="497843"/>
                </a:lnTo>
                <a:cubicBezTo>
                  <a:pt x="1152353" y="496182"/>
                  <a:pt x="1151008" y="494837"/>
                  <a:pt x="1149347" y="494837"/>
                </a:cubicBezTo>
                <a:close/>
                <a:moveTo>
                  <a:pt x="9334256" y="242472"/>
                </a:moveTo>
                <a:cubicBezTo>
                  <a:pt x="9314851" y="242420"/>
                  <a:pt x="9295447" y="247770"/>
                  <a:pt x="9278452" y="258471"/>
                </a:cubicBezTo>
                <a:cubicBezTo>
                  <a:pt x="8614258" y="678891"/>
                  <a:pt x="7135654" y="1621687"/>
                  <a:pt x="6787817" y="1843233"/>
                </a:cubicBezTo>
                <a:cubicBezTo>
                  <a:pt x="6742086" y="1872181"/>
                  <a:pt x="6711876" y="1922108"/>
                  <a:pt x="6711037" y="1976237"/>
                </a:cubicBezTo>
                <a:lnTo>
                  <a:pt x="6711037" y="2256094"/>
                </a:lnTo>
                <a:lnTo>
                  <a:pt x="6711876" y="2664766"/>
                </a:lnTo>
                <a:cubicBezTo>
                  <a:pt x="6711876" y="4367434"/>
                  <a:pt x="6711876" y="4694701"/>
                  <a:pt x="6713971" y="6440582"/>
                </a:cubicBezTo>
                <a:cubicBezTo>
                  <a:pt x="6713971" y="6529117"/>
                  <a:pt x="6786978" y="6602124"/>
                  <a:pt x="6875513" y="6602124"/>
                </a:cubicBezTo>
                <a:lnTo>
                  <a:pt x="11179155" y="6602124"/>
                </a:lnTo>
                <a:lnTo>
                  <a:pt x="11179155" y="6602540"/>
                </a:lnTo>
                <a:lnTo>
                  <a:pt x="11775800" y="6602540"/>
                </a:lnTo>
                <a:cubicBezTo>
                  <a:pt x="11864751" y="6602540"/>
                  <a:pt x="11936919" y="6530372"/>
                  <a:pt x="11936919" y="6441421"/>
                </a:cubicBezTo>
                <a:lnTo>
                  <a:pt x="11936919" y="2650507"/>
                </a:lnTo>
                <a:cubicBezTo>
                  <a:pt x="11936919" y="2650507"/>
                  <a:pt x="11936087" y="2192318"/>
                  <a:pt x="11936087" y="2192318"/>
                </a:cubicBezTo>
                <a:lnTo>
                  <a:pt x="11936087" y="1969107"/>
                </a:lnTo>
                <a:cubicBezTo>
                  <a:pt x="11932307" y="1919174"/>
                  <a:pt x="11906293" y="1872597"/>
                  <a:pt x="11863495" y="1845328"/>
                </a:cubicBezTo>
                <a:lnTo>
                  <a:pt x="9390061" y="258894"/>
                </a:lnTo>
                <a:cubicBezTo>
                  <a:pt x="9373066" y="247982"/>
                  <a:pt x="9353661" y="242525"/>
                  <a:pt x="9334256" y="242472"/>
                </a:cubicBezTo>
                <a:close/>
                <a:moveTo>
                  <a:pt x="0" y="0"/>
                </a:moveTo>
                <a:lnTo>
                  <a:pt x="12191999" y="0"/>
                </a:lnTo>
                <a:lnTo>
                  <a:pt x="12191999" y="6858000"/>
                </a:lnTo>
                <a:lnTo>
                  <a:pt x="0" y="6858000"/>
                </a:lnTo>
                <a:close/>
              </a:path>
            </a:pathLst>
          </a:custGeom>
        </p:spPr>
        <p:txBody>
          <a:bodyPr wrap="square">
            <a:noAutofit/>
          </a:bodyPr>
          <a:lstStyle/>
          <a:p>
            <a:r>
              <a:rPr lang="en-US"/>
              <a:t>Click icon to add picture</a:t>
            </a:r>
          </a:p>
        </p:txBody>
      </p:sp>
      <p:sp>
        <p:nvSpPr>
          <p:cNvPr id="3" name="Content Placeholder 19">
            <a:extLst>
              <a:ext uri="{FF2B5EF4-FFF2-40B4-BE49-F238E27FC236}">
                <a16:creationId xmlns:a16="http://schemas.microsoft.com/office/drawing/2014/main" id="{DB8CC4C8-3B72-4BEB-8B27-6BDD97BBD8F1}"/>
              </a:ext>
            </a:extLst>
          </p:cNvPr>
          <p:cNvSpPr>
            <a:spLocks noGrp="1"/>
          </p:cNvSpPr>
          <p:nvPr>
            <p:ph sz="quarter" idx="15"/>
          </p:nvPr>
        </p:nvSpPr>
        <p:spPr>
          <a:xfrm>
            <a:off x="7073459" y="3366448"/>
            <a:ext cx="4540469" cy="2906336"/>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4" name="Text Placeholder 3">
            <a:extLst>
              <a:ext uri="{FF2B5EF4-FFF2-40B4-BE49-F238E27FC236}">
                <a16:creationId xmlns:a16="http://schemas.microsoft.com/office/drawing/2014/main" id="{E50CA795-1E23-C08F-05C7-56648C289D06}"/>
              </a:ext>
            </a:extLst>
          </p:cNvPr>
          <p:cNvSpPr>
            <a:spLocks noGrp="1"/>
          </p:cNvSpPr>
          <p:nvPr>
            <p:ph type="body" sz="half" idx="14"/>
          </p:nvPr>
        </p:nvSpPr>
        <p:spPr>
          <a:xfrm>
            <a:off x="7073459" y="2913375"/>
            <a:ext cx="4540469"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F74FFD0D-5E9B-DFDD-88FF-738094E68C31}"/>
              </a:ext>
            </a:extLst>
          </p:cNvPr>
          <p:cNvSpPr>
            <a:spLocks noGrp="1"/>
          </p:cNvSpPr>
          <p:nvPr>
            <p:ph type="ctrTitle"/>
          </p:nvPr>
        </p:nvSpPr>
        <p:spPr>
          <a:xfrm>
            <a:off x="7073459" y="2402355"/>
            <a:ext cx="4540470" cy="541204"/>
          </a:xfrm>
        </p:spPr>
        <p:txBody>
          <a:bodyPr anchor="t">
            <a:noAutofit/>
          </a:bodyPr>
          <a:lstStyle>
            <a:lvl1pPr algn="l">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37357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5">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6926471-0C29-A746-6CA0-5327A71104FE}"/>
              </a:ext>
            </a:extLst>
          </p:cNvPr>
          <p:cNvSpPr>
            <a:spLocks noGrp="1"/>
          </p:cNvSpPr>
          <p:nvPr>
            <p:ph type="pic" sz="quarter" idx="14"/>
          </p:nvPr>
        </p:nvSpPr>
        <p:spPr>
          <a:xfrm>
            <a:off x="245165" y="255460"/>
            <a:ext cx="5225882" cy="6360069"/>
          </a:xfrm>
          <a:custGeom>
            <a:avLst/>
            <a:gdLst>
              <a:gd name="connsiteX0" fmla="*/ 606623 w 5225882"/>
              <a:gd name="connsiteY0" fmla="*/ 366808 h 6360069"/>
              <a:gd name="connsiteX1" fmla="*/ 634460 w 5225882"/>
              <a:gd name="connsiteY1" fmla="*/ 382423 h 6360069"/>
              <a:gd name="connsiteX2" fmla="*/ 648112 w 5225882"/>
              <a:gd name="connsiteY2" fmla="*/ 412495 h 6360069"/>
              <a:gd name="connsiteX3" fmla="*/ 646421 w 5225882"/>
              <a:gd name="connsiteY3" fmla="*/ 444333 h 6360069"/>
              <a:gd name="connsiteX4" fmla="*/ 646418 w 5225882"/>
              <a:gd name="connsiteY4" fmla="*/ 444333 h 6360069"/>
              <a:gd name="connsiteX5" fmla="*/ 622196 w 5225882"/>
              <a:gd name="connsiteY5" fmla="*/ 482654 h 6360069"/>
              <a:gd name="connsiteX6" fmla="*/ 593084 w 5225882"/>
              <a:gd name="connsiteY6" fmla="*/ 492419 h 6360069"/>
              <a:gd name="connsiteX7" fmla="*/ 545654 w 5225882"/>
              <a:gd name="connsiteY7" fmla="*/ 492383 h 6360069"/>
              <a:gd name="connsiteX8" fmla="*/ 543663 w 5225882"/>
              <a:gd name="connsiteY8" fmla="*/ 490392 h 6360069"/>
              <a:gd name="connsiteX9" fmla="*/ 543627 w 5225882"/>
              <a:gd name="connsiteY9" fmla="*/ 386052 h 6360069"/>
              <a:gd name="connsiteX10" fmla="*/ 545476 w 5225882"/>
              <a:gd name="connsiteY10" fmla="*/ 383313 h 6360069"/>
              <a:gd name="connsiteX11" fmla="*/ 602599 w 5225882"/>
              <a:gd name="connsiteY11" fmla="*/ 366926 h 6360069"/>
              <a:gd name="connsiteX12" fmla="*/ 606623 w 5225882"/>
              <a:gd name="connsiteY12" fmla="*/ 366808 h 6360069"/>
              <a:gd name="connsiteX13" fmla="*/ 409130 w 5225882"/>
              <a:gd name="connsiteY13" fmla="*/ 364754 h 6360069"/>
              <a:gd name="connsiteX14" fmla="*/ 409130 w 5225882"/>
              <a:gd name="connsiteY14" fmla="*/ 366537 h 6360069"/>
              <a:gd name="connsiteX15" fmla="*/ 409130 w 5225882"/>
              <a:gd name="connsiteY15" fmla="*/ 364754 h 6360069"/>
              <a:gd name="connsiteX16" fmla="*/ 545782 w 5225882"/>
              <a:gd name="connsiteY16" fmla="*/ 254966 h 6360069"/>
              <a:gd name="connsiteX17" fmla="*/ 553794 w 5225882"/>
              <a:gd name="connsiteY17" fmla="*/ 254966 h 6360069"/>
              <a:gd name="connsiteX18" fmla="*/ 586809 w 5225882"/>
              <a:gd name="connsiteY18" fmla="*/ 255316 h 6360069"/>
              <a:gd name="connsiteX19" fmla="*/ 614692 w 5225882"/>
              <a:gd name="connsiteY19" fmla="*/ 261067 h 6360069"/>
              <a:gd name="connsiteX20" fmla="*/ 635442 w 5225882"/>
              <a:gd name="connsiteY20" fmla="*/ 286873 h 6360069"/>
              <a:gd name="connsiteX21" fmla="*/ 629012 w 5225882"/>
              <a:gd name="connsiteY21" fmla="*/ 319120 h 6360069"/>
              <a:gd name="connsiteX22" fmla="*/ 561708 w 5225882"/>
              <a:gd name="connsiteY22" fmla="*/ 360572 h 6360069"/>
              <a:gd name="connsiteX23" fmla="*/ 546372 w 5225882"/>
              <a:gd name="connsiteY23" fmla="*/ 366458 h 6360069"/>
              <a:gd name="connsiteX24" fmla="*/ 543653 w 5225882"/>
              <a:gd name="connsiteY24" fmla="*/ 364596 h 6360069"/>
              <a:gd name="connsiteX25" fmla="*/ 543775 w 5225882"/>
              <a:gd name="connsiteY25" fmla="*/ 282958 h 6360069"/>
              <a:gd name="connsiteX26" fmla="*/ 543778 w 5225882"/>
              <a:gd name="connsiteY26" fmla="*/ 282961 h 6360069"/>
              <a:gd name="connsiteX27" fmla="*/ 543778 w 5225882"/>
              <a:gd name="connsiteY27" fmla="*/ 256970 h 6360069"/>
              <a:gd name="connsiteX28" fmla="*/ 545782 w 5225882"/>
              <a:gd name="connsiteY28" fmla="*/ 254966 h 6360069"/>
              <a:gd name="connsiteX29" fmla="*/ 482011 w 5225882"/>
              <a:gd name="connsiteY29" fmla="*/ 239377 h 6360069"/>
              <a:gd name="connsiteX30" fmla="*/ 480300 w 5225882"/>
              <a:gd name="connsiteY30" fmla="*/ 242426 h 6360069"/>
              <a:gd name="connsiteX31" fmla="*/ 491546 w 5225882"/>
              <a:gd name="connsiteY31" fmla="*/ 260873 h 6360069"/>
              <a:gd name="connsiteX32" fmla="*/ 492805 w 5225882"/>
              <a:gd name="connsiteY32" fmla="*/ 265282 h 6360069"/>
              <a:gd name="connsiteX33" fmla="*/ 492805 w 5225882"/>
              <a:gd name="connsiteY33" fmla="*/ 265207 h 6360069"/>
              <a:gd name="connsiteX34" fmla="*/ 492805 w 5225882"/>
              <a:gd name="connsiteY34" fmla="*/ 508065 h 6360069"/>
              <a:gd name="connsiteX35" fmla="*/ 495820 w 5225882"/>
              <a:gd name="connsiteY35" fmla="*/ 511054 h 6360069"/>
              <a:gd name="connsiteX36" fmla="*/ 605519 w 5225882"/>
              <a:gd name="connsiteY36" fmla="*/ 511054 h 6360069"/>
              <a:gd name="connsiteX37" fmla="*/ 639681 w 5225882"/>
              <a:gd name="connsiteY37" fmla="*/ 506084 h 6360069"/>
              <a:gd name="connsiteX38" fmla="*/ 680684 w 5225882"/>
              <a:gd name="connsiteY38" fmla="*/ 482235 h 6360069"/>
              <a:gd name="connsiteX39" fmla="*/ 702493 w 5225882"/>
              <a:gd name="connsiteY39" fmla="*/ 434462 h 6360069"/>
              <a:gd name="connsiteX40" fmla="*/ 693769 w 5225882"/>
              <a:gd name="connsiteY40" fmla="*/ 388517 h 6360069"/>
              <a:gd name="connsiteX41" fmla="*/ 693772 w 5225882"/>
              <a:gd name="connsiteY41" fmla="*/ 388514 h 6360069"/>
              <a:gd name="connsiteX42" fmla="*/ 648023 w 5225882"/>
              <a:gd name="connsiteY42" fmla="*/ 353779 h 6360069"/>
              <a:gd name="connsiteX43" fmla="*/ 634697 w 5225882"/>
              <a:gd name="connsiteY43" fmla="*/ 351868 h 6360069"/>
              <a:gd name="connsiteX44" fmla="*/ 634450 w 5225882"/>
              <a:gd name="connsiteY44" fmla="*/ 350506 h 6360069"/>
              <a:gd name="connsiteX45" fmla="*/ 665995 w 5225882"/>
              <a:gd name="connsiteY45" fmla="*/ 330174 h 6360069"/>
              <a:gd name="connsiteX46" fmla="*/ 685645 w 5225882"/>
              <a:gd name="connsiteY46" fmla="*/ 287918 h 6360069"/>
              <a:gd name="connsiteX47" fmla="*/ 669597 w 5225882"/>
              <a:gd name="connsiteY47" fmla="*/ 254146 h 6360069"/>
              <a:gd name="connsiteX48" fmla="*/ 643923 w 5225882"/>
              <a:gd name="connsiteY48" fmla="*/ 242805 h 6360069"/>
              <a:gd name="connsiteX49" fmla="*/ 610295 w 5225882"/>
              <a:gd name="connsiteY49" fmla="*/ 239397 h 6360069"/>
              <a:gd name="connsiteX50" fmla="*/ 492805 w 5225882"/>
              <a:gd name="connsiteY50" fmla="*/ 239377 h 6360069"/>
              <a:gd name="connsiteX51" fmla="*/ 398465 w 5225882"/>
              <a:gd name="connsiteY51" fmla="*/ 239367 h 6360069"/>
              <a:gd name="connsiteX52" fmla="*/ 396745 w 5225882"/>
              <a:gd name="connsiteY52" fmla="*/ 242402 h 6360069"/>
              <a:gd name="connsiteX53" fmla="*/ 408231 w 5225882"/>
              <a:gd name="connsiteY53" fmla="*/ 261574 h 6360069"/>
              <a:gd name="connsiteX54" fmla="*/ 409091 w 5225882"/>
              <a:gd name="connsiteY54" fmla="*/ 264709 h 6360069"/>
              <a:gd name="connsiteX55" fmla="*/ 409128 w 5225882"/>
              <a:gd name="connsiteY55" fmla="*/ 315623 h 6360069"/>
              <a:gd name="connsiteX56" fmla="*/ 409130 w 5225882"/>
              <a:gd name="connsiteY56" fmla="*/ 364754 h 6360069"/>
              <a:gd name="connsiteX57" fmla="*/ 406415 w 5225882"/>
              <a:gd name="connsiteY57" fmla="*/ 366448 h 6360069"/>
              <a:gd name="connsiteX58" fmla="*/ 361743 w 5225882"/>
              <a:gd name="connsiteY58" fmla="*/ 350786 h 6360069"/>
              <a:gd name="connsiteX59" fmla="*/ 359554 w 5225882"/>
              <a:gd name="connsiteY59" fmla="*/ 350783 h 6360069"/>
              <a:gd name="connsiteX60" fmla="*/ 314329 w 5225882"/>
              <a:gd name="connsiteY60" fmla="*/ 366495 h 6360069"/>
              <a:gd name="connsiteX61" fmla="*/ 311550 w 5225882"/>
              <a:gd name="connsiteY61" fmla="*/ 366495 h 6360069"/>
              <a:gd name="connsiteX62" fmla="*/ 311547 w 5225882"/>
              <a:gd name="connsiteY62" fmla="*/ 364725 h 6360069"/>
              <a:gd name="connsiteX63" fmla="*/ 311547 w 5225882"/>
              <a:gd name="connsiteY63" fmla="*/ 242386 h 6360069"/>
              <a:gd name="connsiteX64" fmla="*/ 308538 w 5225882"/>
              <a:gd name="connsiteY64" fmla="*/ 239377 h 6360069"/>
              <a:gd name="connsiteX65" fmla="*/ 250047 w 5225882"/>
              <a:gd name="connsiteY65" fmla="*/ 239377 h 6360069"/>
              <a:gd name="connsiteX66" fmla="*/ 248336 w 5225882"/>
              <a:gd name="connsiteY66" fmla="*/ 242426 h 6360069"/>
              <a:gd name="connsiteX67" fmla="*/ 259585 w 5225882"/>
              <a:gd name="connsiteY67" fmla="*/ 260952 h 6360069"/>
              <a:gd name="connsiteX68" fmla="*/ 260844 w 5225882"/>
              <a:gd name="connsiteY68" fmla="*/ 265361 h 6360069"/>
              <a:gd name="connsiteX69" fmla="*/ 260847 w 5225882"/>
              <a:gd name="connsiteY69" fmla="*/ 485145 h 6360069"/>
              <a:gd name="connsiteX70" fmla="*/ 259651 w 5225882"/>
              <a:gd name="connsiteY70" fmla="*/ 489337 h 6360069"/>
              <a:gd name="connsiteX71" fmla="*/ 248313 w 5225882"/>
              <a:gd name="connsiteY71" fmla="*/ 508005 h 6360069"/>
              <a:gd name="connsiteX72" fmla="*/ 250027 w 5225882"/>
              <a:gd name="connsiteY72" fmla="*/ 511054 h 6360069"/>
              <a:gd name="connsiteX73" fmla="*/ 322334 w 5225882"/>
              <a:gd name="connsiteY73" fmla="*/ 511054 h 6360069"/>
              <a:gd name="connsiteX74" fmla="*/ 324055 w 5225882"/>
              <a:gd name="connsiteY74" fmla="*/ 508015 h 6360069"/>
              <a:gd name="connsiteX75" fmla="*/ 312635 w 5225882"/>
              <a:gd name="connsiteY75" fmla="*/ 488981 h 6360069"/>
              <a:gd name="connsiteX76" fmla="*/ 311659 w 5225882"/>
              <a:gd name="connsiteY76" fmla="*/ 485405 h 6360069"/>
              <a:gd name="connsiteX77" fmla="*/ 311620 w 5225882"/>
              <a:gd name="connsiteY77" fmla="*/ 411868 h 6360069"/>
              <a:gd name="connsiteX78" fmla="*/ 311606 w 5225882"/>
              <a:gd name="connsiteY78" fmla="*/ 404239 h 6360069"/>
              <a:gd name="connsiteX79" fmla="*/ 311600 w 5225882"/>
              <a:gd name="connsiteY79" fmla="*/ 399015 h 6360069"/>
              <a:gd name="connsiteX80" fmla="*/ 313037 w 5225882"/>
              <a:gd name="connsiteY80" fmla="*/ 396526 h 6360069"/>
              <a:gd name="connsiteX81" fmla="*/ 359548 w 5225882"/>
              <a:gd name="connsiteY81" fmla="*/ 366933 h 6360069"/>
              <a:gd name="connsiteX82" fmla="*/ 361634 w 5225882"/>
              <a:gd name="connsiteY82" fmla="*/ 366939 h 6360069"/>
              <a:gd name="connsiteX83" fmla="*/ 407822 w 5225882"/>
              <a:gd name="connsiteY83" fmla="*/ 396563 h 6360069"/>
              <a:gd name="connsiteX84" fmla="*/ 409180 w 5225882"/>
              <a:gd name="connsiteY84" fmla="*/ 398876 h 6360069"/>
              <a:gd name="connsiteX85" fmla="*/ 409186 w 5225882"/>
              <a:gd name="connsiteY85" fmla="*/ 403049 h 6360069"/>
              <a:gd name="connsiteX86" fmla="*/ 409200 w 5225882"/>
              <a:gd name="connsiteY86" fmla="*/ 411605 h 6360069"/>
              <a:gd name="connsiteX87" fmla="*/ 409200 w 5225882"/>
              <a:gd name="connsiteY87" fmla="*/ 508035 h 6360069"/>
              <a:gd name="connsiteX88" fmla="*/ 412209 w 5225882"/>
              <a:gd name="connsiteY88" fmla="*/ 511044 h 6360069"/>
              <a:gd name="connsiteX89" fmla="*/ 471053 w 5225882"/>
              <a:gd name="connsiteY89" fmla="*/ 511044 h 6360069"/>
              <a:gd name="connsiteX90" fmla="*/ 472773 w 5225882"/>
              <a:gd name="connsiteY90" fmla="*/ 508008 h 6360069"/>
              <a:gd name="connsiteX91" fmla="*/ 461531 w 5225882"/>
              <a:gd name="connsiteY91" fmla="*/ 489242 h 6360069"/>
              <a:gd name="connsiteX92" fmla="*/ 460499 w 5225882"/>
              <a:gd name="connsiteY92" fmla="*/ 485445 h 6360069"/>
              <a:gd name="connsiteX93" fmla="*/ 460453 w 5225882"/>
              <a:gd name="connsiteY93" fmla="*/ 242376 h 6360069"/>
              <a:gd name="connsiteX94" fmla="*/ 457444 w 5225882"/>
              <a:gd name="connsiteY94" fmla="*/ 239367 h 6360069"/>
              <a:gd name="connsiteX95" fmla="*/ 712019 w 5225882"/>
              <a:gd name="connsiteY95" fmla="*/ 239367 h 6360069"/>
              <a:gd name="connsiteX96" fmla="*/ 710308 w 5225882"/>
              <a:gd name="connsiteY96" fmla="*/ 242416 h 6360069"/>
              <a:gd name="connsiteX97" fmla="*/ 721554 w 5225882"/>
              <a:gd name="connsiteY97" fmla="*/ 260945 h 6360069"/>
              <a:gd name="connsiteX98" fmla="*/ 722813 w 5225882"/>
              <a:gd name="connsiteY98" fmla="*/ 265355 h 6360069"/>
              <a:gd name="connsiteX99" fmla="*/ 722813 w 5225882"/>
              <a:gd name="connsiteY99" fmla="*/ 322627 h 6360069"/>
              <a:gd name="connsiteX100" fmla="*/ 722796 w 5225882"/>
              <a:gd name="connsiteY100" fmla="*/ 322627 h 6360069"/>
              <a:gd name="connsiteX101" fmla="*/ 722796 w 5225882"/>
              <a:gd name="connsiteY101" fmla="*/ 485148 h 6360069"/>
              <a:gd name="connsiteX102" fmla="*/ 721537 w 5225882"/>
              <a:gd name="connsiteY102" fmla="*/ 489558 h 6360069"/>
              <a:gd name="connsiteX103" fmla="*/ 710292 w 5225882"/>
              <a:gd name="connsiteY103" fmla="*/ 508005 h 6360069"/>
              <a:gd name="connsiteX104" fmla="*/ 712002 w 5225882"/>
              <a:gd name="connsiteY104" fmla="*/ 511054 h 6360069"/>
              <a:gd name="connsiteX105" fmla="*/ 784399 w 5225882"/>
              <a:gd name="connsiteY105" fmla="*/ 511054 h 6360069"/>
              <a:gd name="connsiteX106" fmla="*/ 786109 w 5225882"/>
              <a:gd name="connsiteY106" fmla="*/ 508005 h 6360069"/>
              <a:gd name="connsiteX107" fmla="*/ 774864 w 5225882"/>
              <a:gd name="connsiteY107" fmla="*/ 489558 h 6360069"/>
              <a:gd name="connsiteX108" fmla="*/ 773615 w 5225882"/>
              <a:gd name="connsiteY108" fmla="*/ 485284 h 6360069"/>
              <a:gd name="connsiteX109" fmla="*/ 773595 w 5225882"/>
              <a:gd name="connsiteY109" fmla="*/ 369560 h 6360069"/>
              <a:gd name="connsiteX110" fmla="*/ 776614 w 5225882"/>
              <a:gd name="connsiteY110" fmla="*/ 366590 h 6360069"/>
              <a:gd name="connsiteX111" fmla="*/ 816899 w 5225882"/>
              <a:gd name="connsiteY111" fmla="*/ 375166 h 6360069"/>
              <a:gd name="connsiteX112" fmla="*/ 844710 w 5225882"/>
              <a:gd name="connsiteY112" fmla="*/ 396652 h 6360069"/>
              <a:gd name="connsiteX113" fmla="*/ 845296 w 5225882"/>
              <a:gd name="connsiteY113" fmla="*/ 397324 h 6360069"/>
              <a:gd name="connsiteX114" fmla="*/ 848796 w 5225882"/>
              <a:gd name="connsiteY114" fmla="*/ 395999 h 6360069"/>
              <a:gd name="connsiteX115" fmla="*/ 848796 w 5225882"/>
              <a:gd name="connsiteY115" fmla="*/ 354010 h 6360069"/>
              <a:gd name="connsiteX116" fmla="*/ 845791 w 5225882"/>
              <a:gd name="connsiteY116" fmla="*/ 351004 h 6360069"/>
              <a:gd name="connsiteX117" fmla="*/ 837343 w 5225882"/>
              <a:gd name="connsiteY117" fmla="*/ 351004 h 6360069"/>
              <a:gd name="connsiteX118" fmla="*/ 837343 w 5225882"/>
              <a:gd name="connsiteY118" fmla="*/ 351001 h 6360069"/>
              <a:gd name="connsiteX119" fmla="*/ 775675 w 5225882"/>
              <a:gd name="connsiteY119" fmla="*/ 351001 h 6360069"/>
              <a:gd name="connsiteX120" fmla="*/ 773671 w 5225882"/>
              <a:gd name="connsiteY120" fmla="*/ 348997 h 6360069"/>
              <a:gd name="connsiteX121" fmla="*/ 773671 w 5225882"/>
              <a:gd name="connsiteY121" fmla="*/ 257122 h 6360069"/>
              <a:gd name="connsiteX122" fmla="*/ 775652 w 5225882"/>
              <a:gd name="connsiteY122" fmla="*/ 255118 h 6360069"/>
              <a:gd name="connsiteX123" fmla="*/ 801277 w 5225882"/>
              <a:gd name="connsiteY123" fmla="*/ 254970 h 6360069"/>
              <a:gd name="connsiteX124" fmla="*/ 838138 w 5225882"/>
              <a:gd name="connsiteY124" fmla="*/ 257936 h 6360069"/>
              <a:gd name="connsiteX125" fmla="*/ 874494 w 5225882"/>
              <a:gd name="connsiteY125" fmla="*/ 272523 h 6360069"/>
              <a:gd name="connsiteX126" fmla="*/ 902318 w 5225882"/>
              <a:gd name="connsiteY126" fmla="*/ 293066 h 6360069"/>
              <a:gd name="connsiteX127" fmla="*/ 903722 w 5225882"/>
              <a:gd name="connsiteY127" fmla="*/ 294549 h 6360069"/>
              <a:gd name="connsiteX128" fmla="*/ 907189 w 5225882"/>
              <a:gd name="connsiteY128" fmla="*/ 293182 h 6360069"/>
              <a:gd name="connsiteX129" fmla="*/ 907189 w 5225882"/>
              <a:gd name="connsiteY129" fmla="*/ 242383 h 6360069"/>
              <a:gd name="connsiteX130" fmla="*/ 904183 w 5225882"/>
              <a:gd name="connsiteY130" fmla="*/ 239377 h 6360069"/>
              <a:gd name="connsiteX131" fmla="*/ 0 w 5225882"/>
              <a:gd name="connsiteY131" fmla="*/ 0 h 6360069"/>
              <a:gd name="connsiteX132" fmla="*/ 5225882 w 5225882"/>
              <a:gd name="connsiteY132" fmla="*/ 0 h 6360069"/>
              <a:gd name="connsiteX133" fmla="*/ 5225882 w 5225882"/>
              <a:gd name="connsiteY133" fmla="*/ 6360069 h 6360069"/>
              <a:gd name="connsiteX134" fmla="*/ 0 w 5225882"/>
              <a:gd name="connsiteY134" fmla="*/ 6360069 h 636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225882" h="6360069">
                <a:moveTo>
                  <a:pt x="606623" y="366808"/>
                </a:moveTo>
                <a:cubicBezTo>
                  <a:pt x="617487" y="369161"/>
                  <a:pt x="626962" y="374078"/>
                  <a:pt x="634460" y="382423"/>
                </a:cubicBezTo>
                <a:cubicBezTo>
                  <a:pt x="642169" y="391003"/>
                  <a:pt x="646332" y="401233"/>
                  <a:pt x="648112" y="412495"/>
                </a:cubicBezTo>
                <a:cubicBezTo>
                  <a:pt x="649806" y="423213"/>
                  <a:pt x="649199" y="433868"/>
                  <a:pt x="646421" y="444333"/>
                </a:cubicBezTo>
                <a:lnTo>
                  <a:pt x="646418" y="444333"/>
                </a:lnTo>
                <a:cubicBezTo>
                  <a:pt x="642364" y="459616"/>
                  <a:pt x="635040" y="472927"/>
                  <a:pt x="622196" y="482654"/>
                </a:cubicBezTo>
                <a:cubicBezTo>
                  <a:pt x="613835" y="488985"/>
                  <a:pt x="603572" y="492347"/>
                  <a:pt x="593084" y="492419"/>
                </a:cubicBezTo>
                <a:cubicBezTo>
                  <a:pt x="579301" y="492518"/>
                  <a:pt x="553073" y="492432"/>
                  <a:pt x="545654" y="492383"/>
                </a:cubicBezTo>
                <a:cubicBezTo>
                  <a:pt x="544553" y="492376"/>
                  <a:pt x="543663" y="491493"/>
                  <a:pt x="543663" y="490392"/>
                </a:cubicBezTo>
                <a:cubicBezTo>
                  <a:pt x="543663" y="479272"/>
                  <a:pt x="543670" y="416305"/>
                  <a:pt x="543627" y="386052"/>
                </a:cubicBezTo>
                <a:cubicBezTo>
                  <a:pt x="543627" y="384846"/>
                  <a:pt x="544355" y="383768"/>
                  <a:pt x="545476" y="383313"/>
                </a:cubicBezTo>
                <a:lnTo>
                  <a:pt x="602599" y="366926"/>
                </a:lnTo>
                <a:cubicBezTo>
                  <a:pt x="603786" y="366468"/>
                  <a:pt x="605338" y="366528"/>
                  <a:pt x="606623" y="366808"/>
                </a:cubicBezTo>
                <a:close/>
                <a:moveTo>
                  <a:pt x="409130" y="364754"/>
                </a:moveTo>
                <a:lnTo>
                  <a:pt x="409130" y="366537"/>
                </a:lnTo>
                <a:lnTo>
                  <a:pt x="409130" y="364754"/>
                </a:lnTo>
                <a:close/>
                <a:moveTo>
                  <a:pt x="545782" y="254966"/>
                </a:moveTo>
                <a:lnTo>
                  <a:pt x="553794" y="254966"/>
                </a:lnTo>
                <a:cubicBezTo>
                  <a:pt x="564802" y="255013"/>
                  <a:pt x="575814" y="254891"/>
                  <a:pt x="586809" y="255316"/>
                </a:cubicBezTo>
                <a:cubicBezTo>
                  <a:pt x="596370" y="255685"/>
                  <a:pt x="605803" y="257184"/>
                  <a:pt x="614692" y="261067"/>
                </a:cubicBezTo>
                <a:cubicBezTo>
                  <a:pt x="625407" y="265750"/>
                  <a:pt x="632868" y="275177"/>
                  <a:pt x="635442" y="286873"/>
                </a:cubicBezTo>
                <a:cubicBezTo>
                  <a:pt x="638007" y="298534"/>
                  <a:pt x="635614" y="309265"/>
                  <a:pt x="629012" y="319120"/>
                </a:cubicBezTo>
                <a:cubicBezTo>
                  <a:pt x="613205" y="342728"/>
                  <a:pt x="586970" y="350233"/>
                  <a:pt x="561708" y="360572"/>
                </a:cubicBezTo>
                <a:cubicBezTo>
                  <a:pt x="556708" y="362619"/>
                  <a:pt x="551632" y="364478"/>
                  <a:pt x="546372" y="366458"/>
                </a:cubicBezTo>
                <a:cubicBezTo>
                  <a:pt x="545064" y="366953"/>
                  <a:pt x="543656" y="365997"/>
                  <a:pt x="543653" y="364596"/>
                </a:cubicBezTo>
                <a:cubicBezTo>
                  <a:pt x="543643" y="352276"/>
                  <a:pt x="543620" y="308521"/>
                  <a:pt x="543775" y="282958"/>
                </a:cubicBezTo>
                <a:lnTo>
                  <a:pt x="543778" y="282961"/>
                </a:lnTo>
                <a:lnTo>
                  <a:pt x="543778" y="256970"/>
                </a:lnTo>
                <a:cubicBezTo>
                  <a:pt x="543778" y="255863"/>
                  <a:pt x="544675" y="254966"/>
                  <a:pt x="545782" y="254966"/>
                </a:cubicBezTo>
                <a:close/>
                <a:moveTo>
                  <a:pt x="482011" y="239377"/>
                </a:moveTo>
                <a:cubicBezTo>
                  <a:pt x="480445" y="239377"/>
                  <a:pt x="479486" y="241091"/>
                  <a:pt x="480300" y="242426"/>
                </a:cubicBezTo>
                <a:lnTo>
                  <a:pt x="491546" y="260873"/>
                </a:lnTo>
                <a:cubicBezTo>
                  <a:pt x="492370" y="262197"/>
                  <a:pt x="492808" y="263723"/>
                  <a:pt x="492805" y="265282"/>
                </a:cubicBezTo>
                <a:lnTo>
                  <a:pt x="492805" y="265207"/>
                </a:lnTo>
                <a:cubicBezTo>
                  <a:pt x="492838" y="337550"/>
                  <a:pt x="492838" y="435035"/>
                  <a:pt x="492805" y="508065"/>
                </a:cubicBezTo>
                <a:cubicBezTo>
                  <a:pt x="492805" y="509729"/>
                  <a:pt x="494156" y="511060"/>
                  <a:pt x="495820" y="511054"/>
                </a:cubicBezTo>
                <a:lnTo>
                  <a:pt x="605519" y="511054"/>
                </a:lnTo>
                <a:cubicBezTo>
                  <a:pt x="617094" y="511011"/>
                  <a:pt x="628521" y="509231"/>
                  <a:pt x="639681" y="506084"/>
                </a:cubicBezTo>
                <a:cubicBezTo>
                  <a:pt x="655385" y="501657"/>
                  <a:pt x="669383" y="494153"/>
                  <a:pt x="680684" y="482235"/>
                </a:cubicBezTo>
                <a:cubicBezTo>
                  <a:pt x="693360" y="468867"/>
                  <a:pt x="700621" y="452902"/>
                  <a:pt x="702493" y="434462"/>
                </a:cubicBezTo>
                <a:cubicBezTo>
                  <a:pt x="704101" y="418586"/>
                  <a:pt x="701254" y="402611"/>
                  <a:pt x="693769" y="388517"/>
                </a:cubicBezTo>
                <a:lnTo>
                  <a:pt x="693772" y="388514"/>
                </a:lnTo>
                <a:cubicBezTo>
                  <a:pt x="684036" y="370176"/>
                  <a:pt x="668839" y="358397"/>
                  <a:pt x="648023" y="353779"/>
                </a:cubicBezTo>
                <a:cubicBezTo>
                  <a:pt x="643636" y="352807"/>
                  <a:pt x="639121" y="352402"/>
                  <a:pt x="634697" y="351868"/>
                </a:cubicBezTo>
                <a:cubicBezTo>
                  <a:pt x="633989" y="351782"/>
                  <a:pt x="633818" y="350833"/>
                  <a:pt x="634450" y="350506"/>
                </a:cubicBezTo>
                <a:cubicBezTo>
                  <a:pt x="640584" y="347366"/>
                  <a:pt x="658411" y="337837"/>
                  <a:pt x="665995" y="330174"/>
                </a:cubicBezTo>
                <a:cubicBezTo>
                  <a:pt x="677573" y="318474"/>
                  <a:pt x="685335" y="304872"/>
                  <a:pt x="685645" y="287918"/>
                </a:cubicBezTo>
                <a:cubicBezTo>
                  <a:pt x="685898" y="274039"/>
                  <a:pt x="680707" y="262639"/>
                  <a:pt x="669597" y="254146"/>
                </a:cubicBezTo>
                <a:cubicBezTo>
                  <a:pt x="661967" y="248312"/>
                  <a:pt x="653200" y="244937"/>
                  <a:pt x="643923" y="242805"/>
                </a:cubicBezTo>
                <a:cubicBezTo>
                  <a:pt x="632865" y="240260"/>
                  <a:pt x="621603" y="239413"/>
                  <a:pt x="610295" y="239397"/>
                </a:cubicBezTo>
                <a:lnTo>
                  <a:pt x="492805" y="239377"/>
                </a:lnTo>
                <a:close/>
                <a:moveTo>
                  <a:pt x="398465" y="239367"/>
                </a:moveTo>
                <a:cubicBezTo>
                  <a:pt x="396906" y="239367"/>
                  <a:pt x="395944" y="241068"/>
                  <a:pt x="396745" y="242402"/>
                </a:cubicBezTo>
                <a:lnTo>
                  <a:pt x="408231" y="261574"/>
                </a:lnTo>
                <a:cubicBezTo>
                  <a:pt x="408791" y="262524"/>
                  <a:pt x="409088" y="263605"/>
                  <a:pt x="409091" y="264709"/>
                </a:cubicBezTo>
                <a:cubicBezTo>
                  <a:pt x="409114" y="279522"/>
                  <a:pt x="409124" y="297573"/>
                  <a:pt x="409128" y="315623"/>
                </a:cubicBezTo>
                <a:lnTo>
                  <a:pt x="409130" y="364754"/>
                </a:lnTo>
                <a:lnTo>
                  <a:pt x="406415" y="366448"/>
                </a:lnTo>
                <a:lnTo>
                  <a:pt x="361743" y="350786"/>
                </a:lnTo>
                <a:cubicBezTo>
                  <a:pt x="361041" y="350510"/>
                  <a:pt x="360260" y="350510"/>
                  <a:pt x="359554" y="350783"/>
                </a:cubicBezTo>
                <a:lnTo>
                  <a:pt x="314329" y="366495"/>
                </a:lnTo>
                <a:cubicBezTo>
                  <a:pt x="313014" y="367005"/>
                  <a:pt x="311550" y="367902"/>
                  <a:pt x="311550" y="366495"/>
                </a:cubicBezTo>
                <a:lnTo>
                  <a:pt x="311547" y="364725"/>
                </a:lnTo>
                <a:lnTo>
                  <a:pt x="311547" y="242386"/>
                </a:lnTo>
                <a:cubicBezTo>
                  <a:pt x="311547" y="240725"/>
                  <a:pt x="310199" y="239377"/>
                  <a:pt x="308538" y="239377"/>
                </a:cubicBezTo>
                <a:lnTo>
                  <a:pt x="250047" y="239377"/>
                </a:lnTo>
                <a:cubicBezTo>
                  <a:pt x="248484" y="239377"/>
                  <a:pt x="247522" y="241091"/>
                  <a:pt x="248336" y="242426"/>
                </a:cubicBezTo>
                <a:lnTo>
                  <a:pt x="259585" y="260952"/>
                </a:lnTo>
                <a:cubicBezTo>
                  <a:pt x="260409" y="262276"/>
                  <a:pt x="260847" y="263802"/>
                  <a:pt x="260844" y="265361"/>
                </a:cubicBezTo>
                <a:cubicBezTo>
                  <a:pt x="260817" y="338622"/>
                  <a:pt x="260817" y="411882"/>
                  <a:pt x="260847" y="485145"/>
                </a:cubicBezTo>
                <a:cubicBezTo>
                  <a:pt x="260847" y="486628"/>
                  <a:pt x="260432" y="488078"/>
                  <a:pt x="259651" y="489337"/>
                </a:cubicBezTo>
                <a:lnTo>
                  <a:pt x="248313" y="508005"/>
                </a:lnTo>
                <a:cubicBezTo>
                  <a:pt x="247502" y="509343"/>
                  <a:pt x="248465" y="511054"/>
                  <a:pt x="250027" y="511054"/>
                </a:cubicBezTo>
                <a:lnTo>
                  <a:pt x="322334" y="511054"/>
                </a:lnTo>
                <a:cubicBezTo>
                  <a:pt x="323893" y="511054"/>
                  <a:pt x="324856" y="509353"/>
                  <a:pt x="324055" y="508015"/>
                </a:cubicBezTo>
                <a:lnTo>
                  <a:pt x="312635" y="488981"/>
                </a:lnTo>
                <a:cubicBezTo>
                  <a:pt x="311999" y="487904"/>
                  <a:pt x="311662" y="486658"/>
                  <a:pt x="311659" y="485405"/>
                </a:cubicBezTo>
                <a:cubicBezTo>
                  <a:pt x="311613" y="450127"/>
                  <a:pt x="311616" y="444626"/>
                  <a:pt x="311620" y="411868"/>
                </a:cubicBezTo>
                <a:lnTo>
                  <a:pt x="311606" y="404239"/>
                </a:lnTo>
                <a:lnTo>
                  <a:pt x="311600" y="399015"/>
                </a:lnTo>
                <a:cubicBezTo>
                  <a:pt x="311620" y="398006"/>
                  <a:pt x="312186" y="397070"/>
                  <a:pt x="313037" y="396526"/>
                </a:cubicBezTo>
                <a:cubicBezTo>
                  <a:pt x="319530" y="392387"/>
                  <a:pt x="347136" y="374784"/>
                  <a:pt x="359548" y="366933"/>
                </a:cubicBezTo>
                <a:cubicBezTo>
                  <a:pt x="360187" y="366531"/>
                  <a:pt x="360998" y="366531"/>
                  <a:pt x="361634" y="366939"/>
                </a:cubicBezTo>
                <a:lnTo>
                  <a:pt x="407822" y="396563"/>
                </a:lnTo>
                <a:cubicBezTo>
                  <a:pt x="408623" y="397077"/>
                  <a:pt x="409111" y="397937"/>
                  <a:pt x="409180" y="398876"/>
                </a:cubicBezTo>
                <a:lnTo>
                  <a:pt x="409186" y="403049"/>
                </a:lnTo>
                <a:lnTo>
                  <a:pt x="409200" y="411605"/>
                </a:lnTo>
                <a:lnTo>
                  <a:pt x="409200" y="508035"/>
                </a:lnTo>
                <a:cubicBezTo>
                  <a:pt x="409200" y="509696"/>
                  <a:pt x="410548" y="511044"/>
                  <a:pt x="412209" y="511044"/>
                </a:cubicBezTo>
                <a:lnTo>
                  <a:pt x="471053" y="511044"/>
                </a:lnTo>
                <a:cubicBezTo>
                  <a:pt x="472612" y="511044"/>
                  <a:pt x="473574" y="509343"/>
                  <a:pt x="472773" y="508008"/>
                </a:cubicBezTo>
                <a:lnTo>
                  <a:pt x="461531" y="489242"/>
                </a:lnTo>
                <a:cubicBezTo>
                  <a:pt x="460855" y="488092"/>
                  <a:pt x="460499" y="486780"/>
                  <a:pt x="460499" y="485445"/>
                </a:cubicBezTo>
                <a:lnTo>
                  <a:pt x="460453" y="242376"/>
                </a:lnTo>
                <a:cubicBezTo>
                  <a:pt x="460453" y="240715"/>
                  <a:pt x="459105" y="239367"/>
                  <a:pt x="457444" y="239367"/>
                </a:cubicBezTo>
                <a:close/>
                <a:moveTo>
                  <a:pt x="712019" y="239367"/>
                </a:moveTo>
                <a:cubicBezTo>
                  <a:pt x="710453" y="239367"/>
                  <a:pt x="709494" y="241081"/>
                  <a:pt x="710308" y="242416"/>
                </a:cubicBezTo>
                <a:lnTo>
                  <a:pt x="721554" y="260945"/>
                </a:lnTo>
                <a:cubicBezTo>
                  <a:pt x="722378" y="262270"/>
                  <a:pt x="722816" y="263796"/>
                  <a:pt x="722813" y="265355"/>
                </a:cubicBezTo>
                <a:lnTo>
                  <a:pt x="722813" y="322627"/>
                </a:lnTo>
                <a:cubicBezTo>
                  <a:pt x="722813" y="322627"/>
                  <a:pt x="722796" y="322627"/>
                  <a:pt x="722796" y="322627"/>
                </a:cubicBezTo>
                <a:lnTo>
                  <a:pt x="722796" y="485148"/>
                </a:lnTo>
                <a:cubicBezTo>
                  <a:pt x="722796" y="486707"/>
                  <a:pt x="722358" y="488233"/>
                  <a:pt x="721537" y="489558"/>
                </a:cubicBezTo>
                <a:lnTo>
                  <a:pt x="710292" y="508005"/>
                </a:lnTo>
                <a:cubicBezTo>
                  <a:pt x="709478" y="509340"/>
                  <a:pt x="710440" y="511054"/>
                  <a:pt x="712002" y="511054"/>
                </a:cubicBezTo>
                <a:lnTo>
                  <a:pt x="784399" y="511054"/>
                </a:lnTo>
                <a:cubicBezTo>
                  <a:pt x="785964" y="511054"/>
                  <a:pt x="786924" y="509340"/>
                  <a:pt x="786109" y="508005"/>
                </a:cubicBezTo>
                <a:lnTo>
                  <a:pt x="774864" y="489558"/>
                </a:lnTo>
                <a:cubicBezTo>
                  <a:pt x="774066" y="488273"/>
                  <a:pt x="773638" y="486796"/>
                  <a:pt x="773615" y="485284"/>
                </a:cubicBezTo>
                <a:cubicBezTo>
                  <a:pt x="773595" y="442985"/>
                  <a:pt x="773595" y="381646"/>
                  <a:pt x="773595" y="369560"/>
                </a:cubicBezTo>
                <a:cubicBezTo>
                  <a:pt x="773595" y="367902"/>
                  <a:pt x="774956" y="366590"/>
                  <a:pt x="776614" y="366590"/>
                </a:cubicBezTo>
                <a:cubicBezTo>
                  <a:pt x="792213" y="366590"/>
                  <a:pt x="805275" y="369935"/>
                  <a:pt x="816899" y="375166"/>
                </a:cubicBezTo>
                <a:cubicBezTo>
                  <a:pt x="827828" y="380083"/>
                  <a:pt x="838049" y="385897"/>
                  <a:pt x="844710" y="396652"/>
                </a:cubicBezTo>
                <a:cubicBezTo>
                  <a:pt x="844865" y="396902"/>
                  <a:pt x="845099" y="397096"/>
                  <a:pt x="845296" y="397324"/>
                </a:cubicBezTo>
                <a:cubicBezTo>
                  <a:pt x="846512" y="398708"/>
                  <a:pt x="848796" y="397841"/>
                  <a:pt x="848796" y="395999"/>
                </a:cubicBezTo>
                <a:lnTo>
                  <a:pt x="848796" y="354010"/>
                </a:lnTo>
                <a:cubicBezTo>
                  <a:pt x="848796" y="352349"/>
                  <a:pt x="847452" y="351004"/>
                  <a:pt x="845791" y="351004"/>
                </a:cubicBezTo>
                <a:lnTo>
                  <a:pt x="837343" y="351004"/>
                </a:lnTo>
                <a:lnTo>
                  <a:pt x="837343" y="351001"/>
                </a:lnTo>
                <a:lnTo>
                  <a:pt x="775675" y="351001"/>
                </a:lnTo>
                <a:cubicBezTo>
                  <a:pt x="774567" y="351001"/>
                  <a:pt x="773671" y="350104"/>
                  <a:pt x="773671" y="348997"/>
                </a:cubicBezTo>
                <a:lnTo>
                  <a:pt x="773671" y="257122"/>
                </a:lnTo>
                <a:cubicBezTo>
                  <a:pt x="773671" y="256021"/>
                  <a:pt x="774551" y="255128"/>
                  <a:pt x="775652" y="255118"/>
                </a:cubicBezTo>
                <a:cubicBezTo>
                  <a:pt x="781940" y="255065"/>
                  <a:pt x="801043" y="254963"/>
                  <a:pt x="801277" y="254970"/>
                </a:cubicBezTo>
                <a:cubicBezTo>
                  <a:pt x="813623" y="255187"/>
                  <a:pt x="825940" y="255863"/>
                  <a:pt x="838138" y="257936"/>
                </a:cubicBezTo>
                <a:cubicBezTo>
                  <a:pt x="850985" y="260118"/>
                  <a:pt x="863193" y="265955"/>
                  <a:pt x="874494" y="272523"/>
                </a:cubicBezTo>
                <a:cubicBezTo>
                  <a:pt x="885011" y="278634"/>
                  <a:pt x="893979" y="284303"/>
                  <a:pt x="902318" y="293066"/>
                </a:cubicBezTo>
                <a:cubicBezTo>
                  <a:pt x="902786" y="293554"/>
                  <a:pt x="903250" y="294048"/>
                  <a:pt x="903722" y="294549"/>
                </a:cubicBezTo>
                <a:cubicBezTo>
                  <a:pt x="904968" y="295874"/>
                  <a:pt x="907189" y="294998"/>
                  <a:pt x="907189" y="293182"/>
                </a:cubicBezTo>
                <a:lnTo>
                  <a:pt x="907189" y="242383"/>
                </a:lnTo>
                <a:cubicBezTo>
                  <a:pt x="907189" y="240722"/>
                  <a:pt x="905844" y="239377"/>
                  <a:pt x="904183" y="239377"/>
                </a:cubicBezTo>
                <a:close/>
                <a:moveTo>
                  <a:pt x="0" y="0"/>
                </a:moveTo>
                <a:lnTo>
                  <a:pt x="5225882" y="0"/>
                </a:lnTo>
                <a:lnTo>
                  <a:pt x="5225882" y="6360069"/>
                </a:lnTo>
                <a:lnTo>
                  <a:pt x="0" y="6360069"/>
                </a:lnTo>
                <a:close/>
              </a:path>
            </a:pathLst>
          </a:custGeom>
        </p:spPr>
        <p:txBody>
          <a:bodyPr wrap="square">
            <a:noAutofit/>
          </a:bodyPr>
          <a:lstStyle/>
          <a:p>
            <a:r>
              <a:rPr lang="en-US"/>
              <a:t>Click icon to add picture</a:t>
            </a:r>
          </a:p>
        </p:txBody>
      </p:sp>
      <p:sp>
        <p:nvSpPr>
          <p:cNvPr id="2" name="Content Placeholder 19">
            <a:extLst>
              <a:ext uri="{FF2B5EF4-FFF2-40B4-BE49-F238E27FC236}">
                <a16:creationId xmlns:a16="http://schemas.microsoft.com/office/drawing/2014/main" id="{2F1A7663-97B9-C66F-16AC-7F1779EBFCC1}"/>
              </a:ext>
            </a:extLst>
          </p:cNvPr>
          <p:cNvSpPr>
            <a:spLocks noGrp="1"/>
          </p:cNvSpPr>
          <p:nvPr>
            <p:ph sz="quarter" idx="15"/>
          </p:nvPr>
        </p:nvSpPr>
        <p:spPr>
          <a:xfrm>
            <a:off x="6096000" y="2017643"/>
            <a:ext cx="4922923" cy="4142296"/>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3" name="Text Placeholder 3">
            <a:extLst>
              <a:ext uri="{FF2B5EF4-FFF2-40B4-BE49-F238E27FC236}">
                <a16:creationId xmlns:a16="http://schemas.microsoft.com/office/drawing/2014/main" id="{05983023-795A-8A1D-C3B5-0BD867ED3564}"/>
              </a:ext>
            </a:extLst>
          </p:cNvPr>
          <p:cNvSpPr>
            <a:spLocks noGrp="1"/>
          </p:cNvSpPr>
          <p:nvPr>
            <p:ph type="body" sz="half" idx="16"/>
          </p:nvPr>
        </p:nvSpPr>
        <p:spPr>
          <a:xfrm>
            <a:off x="6096000" y="1564570"/>
            <a:ext cx="4922923"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itle 1">
            <a:extLst>
              <a:ext uri="{FF2B5EF4-FFF2-40B4-BE49-F238E27FC236}">
                <a16:creationId xmlns:a16="http://schemas.microsoft.com/office/drawing/2014/main" id="{29B0DC42-C642-14F8-769C-343DD13CAA70}"/>
              </a:ext>
            </a:extLst>
          </p:cNvPr>
          <p:cNvSpPr>
            <a:spLocks noGrp="1"/>
          </p:cNvSpPr>
          <p:nvPr>
            <p:ph type="ctrTitle"/>
          </p:nvPr>
        </p:nvSpPr>
        <p:spPr>
          <a:xfrm>
            <a:off x="6096000" y="1053550"/>
            <a:ext cx="4922923" cy="541204"/>
          </a:xfrm>
        </p:spPr>
        <p:txBody>
          <a:bodyPr anchor="t">
            <a:noAutofit/>
          </a:bodyPr>
          <a:lstStyle>
            <a:lvl1pPr algn="l">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456646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Image-6">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17D95FA-5117-BE51-2B4C-1179F740B881}"/>
              </a:ext>
            </a:extLst>
          </p:cNvPr>
          <p:cNvSpPr>
            <a:spLocks noGrp="1"/>
          </p:cNvSpPr>
          <p:nvPr>
            <p:ph type="pic" sz="quarter" idx="14"/>
          </p:nvPr>
        </p:nvSpPr>
        <p:spPr>
          <a:xfrm>
            <a:off x="6711037" y="255460"/>
            <a:ext cx="5225881" cy="6360068"/>
          </a:xfrm>
        </p:spPr>
        <p:txBody>
          <a:bodyPr/>
          <a:lstStyle/>
          <a:p>
            <a:r>
              <a:rPr lang="en-US"/>
              <a:t>Click icon to add picture</a:t>
            </a:r>
          </a:p>
        </p:txBody>
      </p:sp>
      <p:sp>
        <p:nvSpPr>
          <p:cNvPr id="2" name="Title 1">
            <a:extLst>
              <a:ext uri="{FF2B5EF4-FFF2-40B4-BE49-F238E27FC236}">
                <a16:creationId xmlns:a16="http://schemas.microsoft.com/office/drawing/2014/main" id="{B1844A3A-D774-693F-966C-B86D438BF5E8}"/>
              </a:ext>
            </a:extLst>
          </p:cNvPr>
          <p:cNvSpPr>
            <a:spLocks noGrp="1"/>
          </p:cNvSpPr>
          <p:nvPr>
            <p:ph type="ctrTitle"/>
          </p:nvPr>
        </p:nvSpPr>
        <p:spPr>
          <a:xfrm>
            <a:off x="1152353" y="1053550"/>
            <a:ext cx="4922923" cy="541204"/>
          </a:xfrm>
        </p:spPr>
        <p:txBody>
          <a:bodyPr anchor="t">
            <a:noAutofit/>
          </a:bodyPr>
          <a:lstStyle>
            <a:lvl1pPr algn="l">
              <a:defRPr sz="3200">
                <a:solidFill>
                  <a:schemeClr val="tx1"/>
                </a:solidFill>
              </a:defRPr>
            </a:lvl1pPr>
          </a:lstStyle>
          <a:p>
            <a:r>
              <a:rPr lang="en-US"/>
              <a:t>Click to edit Master title style</a:t>
            </a:r>
            <a:endParaRPr lang="en-US" dirty="0"/>
          </a:p>
        </p:txBody>
      </p:sp>
      <p:sp>
        <p:nvSpPr>
          <p:cNvPr id="3" name="Content Placeholder 19">
            <a:extLst>
              <a:ext uri="{FF2B5EF4-FFF2-40B4-BE49-F238E27FC236}">
                <a16:creationId xmlns:a16="http://schemas.microsoft.com/office/drawing/2014/main" id="{BDEDBC45-BAA6-EE43-EF3B-7DE6BAF82415}"/>
              </a:ext>
            </a:extLst>
          </p:cNvPr>
          <p:cNvSpPr>
            <a:spLocks noGrp="1"/>
          </p:cNvSpPr>
          <p:nvPr>
            <p:ph sz="quarter" idx="15"/>
          </p:nvPr>
        </p:nvSpPr>
        <p:spPr>
          <a:xfrm>
            <a:off x="1152354" y="2017643"/>
            <a:ext cx="4922923" cy="4142296"/>
          </a:xfrm>
        </p:spPr>
        <p:txBody>
          <a:bodyPr>
            <a:normAutofit/>
          </a:bodyPr>
          <a:lstStyle>
            <a:lvl1pPr marL="0" indent="0">
              <a:lnSpc>
                <a:spcPct val="100000"/>
              </a:lnSpc>
              <a:buNone/>
              <a:defRPr sz="2000"/>
            </a:lvl1pPr>
            <a:lvl2pPr>
              <a:defRPr sz="1200"/>
            </a:lvl2pPr>
          </a:lstStyle>
          <a:p>
            <a:pPr lvl="0"/>
            <a:r>
              <a:rPr lang="en-US"/>
              <a:t>Click to edit Master text styles</a:t>
            </a:r>
          </a:p>
        </p:txBody>
      </p:sp>
      <p:sp>
        <p:nvSpPr>
          <p:cNvPr id="4" name="Text Placeholder 3">
            <a:extLst>
              <a:ext uri="{FF2B5EF4-FFF2-40B4-BE49-F238E27FC236}">
                <a16:creationId xmlns:a16="http://schemas.microsoft.com/office/drawing/2014/main" id="{DC3C8B27-EACC-0993-C5EC-7BE4D2C9F7FC}"/>
              </a:ext>
            </a:extLst>
          </p:cNvPr>
          <p:cNvSpPr>
            <a:spLocks noGrp="1"/>
          </p:cNvSpPr>
          <p:nvPr>
            <p:ph type="body" sz="half" idx="16"/>
          </p:nvPr>
        </p:nvSpPr>
        <p:spPr>
          <a:xfrm>
            <a:off x="1152354" y="1564570"/>
            <a:ext cx="4922923" cy="345112"/>
          </a:xfrm>
        </p:spPr>
        <p:txBody>
          <a:bodyPr numCol="1">
            <a:noAutofit/>
          </a:bodyPr>
          <a:lstStyle>
            <a:lvl1pPr marL="0" indent="0">
              <a:buNone/>
              <a:defRPr sz="2400" b="0" i="0">
                <a:latin typeface="Helvetica" pitchFamily="2" charset="0"/>
                <a:ea typeface="Bagoss Standard" panose="020B0504060102020204" pitchFamily="34" charset="77"/>
                <a:cs typeface="Bagoss Standard" panose="020B0504060102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87630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1">
    <p:bg>
      <p:bgPr>
        <a:solidFill>
          <a:schemeClr val="accent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E1ABC8E-BB98-C919-E6BC-AA7B39186957}"/>
              </a:ext>
            </a:extLst>
          </p:cNvPr>
          <p:cNvSpPr/>
          <p:nvPr userDrawn="1"/>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7317161-2CD7-7DFA-011F-A55C360C705F}"/>
              </a:ext>
            </a:extLst>
          </p:cNvPr>
          <p:cNvSpPr/>
          <p:nvPr userDrawn="1"/>
        </p:nvSpPr>
        <p:spPr>
          <a:xfrm>
            <a:off x="8917401" y="29403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2"/>
          </a:solidFill>
          <a:ln w="6350" cap="flat">
            <a:no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EB69031D-7D53-4A65-BB56-533F4995BC8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97995" y="1581309"/>
            <a:ext cx="1984906" cy="506812"/>
          </a:xfrm>
          <a:prstGeom prst="rect">
            <a:avLst/>
          </a:prstGeom>
        </p:spPr>
      </p:pic>
      <p:sp>
        <p:nvSpPr>
          <p:cNvPr id="9" name="TextBox 8">
            <a:extLst>
              <a:ext uri="{FF2B5EF4-FFF2-40B4-BE49-F238E27FC236}">
                <a16:creationId xmlns:a16="http://schemas.microsoft.com/office/drawing/2014/main" id="{1108A9F2-83BF-6256-A4A9-DD003AC98DF9}"/>
              </a:ext>
            </a:extLst>
          </p:cNvPr>
          <p:cNvSpPr txBox="1"/>
          <p:nvPr userDrawn="1"/>
        </p:nvSpPr>
        <p:spPr>
          <a:xfrm>
            <a:off x="897993" y="2632637"/>
            <a:ext cx="5943600" cy="1323439"/>
          </a:xfrm>
          <a:prstGeom prst="rect">
            <a:avLst/>
          </a:prstGeom>
          <a:noFill/>
        </p:spPr>
        <p:txBody>
          <a:bodyPr wrap="square" rtlCol="0">
            <a:spAutoFit/>
          </a:bodyPr>
          <a:lstStyle/>
          <a:p>
            <a:r>
              <a:rPr lang="en-US" sz="4000" b="1" i="0" dirty="0">
                <a:solidFill>
                  <a:schemeClr val="bg1"/>
                </a:solidFill>
                <a:latin typeface="Helvetica" pitchFamily="2" charset="0"/>
                <a:ea typeface="Bagoss Condensed SemiBold" panose="020B0806060102020204" pitchFamily="34" charset="77"/>
                <a:cs typeface="Bagoss Condensed SemiBold" panose="020B0806060102020204" pitchFamily="34" charset="77"/>
              </a:rPr>
              <a:t>The voice of the home building industry.</a:t>
            </a:r>
          </a:p>
        </p:txBody>
      </p:sp>
      <p:sp>
        <p:nvSpPr>
          <p:cNvPr id="10" name="TextBox 9">
            <a:extLst>
              <a:ext uri="{FF2B5EF4-FFF2-40B4-BE49-F238E27FC236}">
                <a16:creationId xmlns:a16="http://schemas.microsoft.com/office/drawing/2014/main" id="{57C14A7A-2F44-BDF7-B5B4-111E150CB493}"/>
              </a:ext>
            </a:extLst>
          </p:cNvPr>
          <p:cNvSpPr txBox="1"/>
          <p:nvPr userDrawn="1"/>
        </p:nvSpPr>
        <p:spPr>
          <a:xfrm>
            <a:off x="897993" y="4422214"/>
            <a:ext cx="5943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err="1">
                <a:solidFill>
                  <a:schemeClr val="bg1"/>
                </a:solidFill>
                <a:latin typeface="Times New Roman" panose="02020603050405020304" pitchFamily="18" charset="0"/>
                <a:cs typeface="Times New Roman" panose="02020603050405020304" pitchFamily="18" charset="0"/>
              </a:rPr>
              <a:t>www.hbf.co.uk</a:t>
            </a:r>
            <a:r>
              <a:rPr lang="en-GB" sz="2000" b="0" i="0" dirty="0">
                <a:solidFill>
                  <a:schemeClr val="bg1"/>
                </a:solidFill>
                <a:latin typeface="Times New Roman" panose="02020603050405020304" pitchFamily="18" charset="0"/>
                <a:cs typeface="Times New Roman" panose="02020603050405020304" pitchFamily="18" charset="0"/>
              </a:rPr>
              <a:t> | 0207 960 1600 | @</a:t>
            </a:r>
            <a:r>
              <a:rPr lang="en-GB" sz="2000" b="0" i="0" dirty="0" err="1">
                <a:solidFill>
                  <a:schemeClr val="bg1"/>
                </a:solidFill>
                <a:latin typeface="Times New Roman" panose="02020603050405020304" pitchFamily="18" charset="0"/>
                <a:cs typeface="Times New Roman" panose="02020603050405020304" pitchFamily="18" charset="0"/>
              </a:rPr>
              <a:t>homebuildersfed</a:t>
            </a:r>
            <a:endParaRPr lang="en-GB" sz="2000" b="0" i="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047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3">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E1ABC8E-BB98-C919-E6BC-AA7B39186957}"/>
              </a:ext>
            </a:extLst>
          </p:cNvPr>
          <p:cNvSpPr/>
          <p:nvPr userDrawn="1"/>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7317161-2CD7-7DFA-011F-A55C360C705F}"/>
              </a:ext>
            </a:extLst>
          </p:cNvPr>
          <p:cNvSpPr/>
          <p:nvPr userDrawn="1"/>
        </p:nvSpPr>
        <p:spPr>
          <a:xfrm>
            <a:off x="8917401" y="29403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pic>
        <p:nvPicPr>
          <p:cNvPr id="2" name="Graphic 1">
            <a:extLst>
              <a:ext uri="{FF2B5EF4-FFF2-40B4-BE49-F238E27FC236}">
                <a16:creationId xmlns:a16="http://schemas.microsoft.com/office/drawing/2014/main" id="{98D7026A-5658-F334-AF9D-441CE29AE5A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97995" y="1581309"/>
            <a:ext cx="1984906" cy="506812"/>
          </a:xfrm>
          <a:prstGeom prst="rect">
            <a:avLst/>
          </a:prstGeom>
        </p:spPr>
      </p:pic>
      <p:sp>
        <p:nvSpPr>
          <p:cNvPr id="6" name="TextBox 5">
            <a:extLst>
              <a:ext uri="{FF2B5EF4-FFF2-40B4-BE49-F238E27FC236}">
                <a16:creationId xmlns:a16="http://schemas.microsoft.com/office/drawing/2014/main" id="{31D8510D-B258-C6BE-43B9-36346902CEAC}"/>
              </a:ext>
            </a:extLst>
          </p:cNvPr>
          <p:cNvSpPr txBox="1"/>
          <p:nvPr userDrawn="1"/>
        </p:nvSpPr>
        <p:spPr>
          <a:xfrm>
            <a:off x="897993" y="2632637"/>
            <a:ext cx="5943600" cy="1323439"/>
          </a:xfrm>
          <a:prstGeom prst="rect">
            <a:avLst/>
          </a:prstGeom>
          <a:noFill/>
        </p:spPr>
        <p:txBody>
          <a:bodyPr wrap="square" rtlCol="0">
            <a:spAutoFit/>
          </a:bodyPr>
          <a:lstStyle/>
          <a:p>
            <a:r>
              <a:rPr lang="en-US" sz="4000" b="1" i="0" dirty="0">
                <a:solidFill>
                  <a:schemeClr val="tx1"/>
                </a:solidFill>
                <a:latin typeface="Helvetica" pitchFamily="2" charset="0"/>
                <a:ea typeface="Bagoss Condensed SemiBold" panose="020B0806060102020204" pitchFamily="34" charset="77"/>
                <a:cs typeface="Bagoss Condensed SemiBold" panose="020B0806060102020204" pitchFamily="34" charset="77"/>
              </a:rPr>
              <a:t>The voice of the home building industry.</a:t>
            </a:r>
          </a:p>
        </p:txBody>
      </p:sp>
      <p:sp>
        <p:nvSpPr>
          <p:cNvPr id="7" name="TextBox 6">
            <a:extLst>
              <a:ext uri="{FF2B5EF4-FFF2-40B4-BE49-F238E27FC236}">
                <a16:creationId xmlns:a16="http://schemas.microsoft.com/office/drawing/2014/main" id="{CC3D4ACE-9872-256F-3FE6-81B36D83CC87}"/>
              </a:ext>
            </a:extLst>
          </p:cNvPr>
          <p:cNvSpPr txBox="1"/>
          <p:nvPr userDrawn="1"/>
        </p:nvSpPr>
        <p:spPr>
          <a:xfrm>
            <a:off x="897993" y="4422214"/>
            <a:ext cx="5943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err="1">
                <a:solidFill>
                  <a:schemeClr val="tx1"/>
                </a:solidFill>
                <a:latin typeface="Times New Roman" panose="02020603050405020304" pitchFamily="18" charset="0"/>
                <a:cs typeface="Times New Roman" panose="02020603050405020304" pitchFamily="18" charset="0"/>
              </a:rPr>
              <a:t>www.hbf.co.uk</a:t>
            </a:r>
            <a:r>
              <a:rPr lang="en-GB" sz="2000" b="0" i="0" dirty="0">
                <a:solidFill>
                  <a:schemeClr val="tx1"/>
                </a:solidFill>
                <a:latin typeface="Times New Roman" panose="02020603050405020304" pitchFamily="18" charset="0"/>
                <a:cs typeface="Times New Roman" panose="02020603050405020304" pitchFamily="18" charset="0"/>
              </a:rPr>
              <a:t> | 0207 960 1600 | @</a:t>
            </a:r>
            <a:r>
              <a:rPr lang="en-GB" sz="2000" b="0" i="0" dirty="0" err="1">
                <a:solidFill>
                  <a:schemeClr val="tx1"/>
                </a:solidFill>
                <a:latin typeface="Times New Roman" panose="02020603050405020304" pitchFamily="18" charset="0"/>
                <a:cs typeface="Times New Roman" panose="02020603050405020304" pitchFamily="18" charset="0"/>
              </a:rPr>
              <a:t>homebuildersfed</a:t>
            </a:r>
            <a:endParaRPr lang="en-GB" sz="2000" b="0" i="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19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2">
    <p:bg>
      <p:bgPr>
        <a:solidFill>
          <a:schemeClr val="accent2"/>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E1ABC8E-BB98-C919-E6BC-AA7B39186957}"/>
              </a:ext>
            </a:extLst>
          </p:cNvPr>
          <p:cNvSpPr/>
          <p:nvPr userDrawn="1"/>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7317161-2CD7-7DFA-011F-A55C360C705F}"/>
              </a:ext>
            </a:extLst>
          </p:cNvPr>
          <p:cNvSpPr/>
          <p:nvPr userDrawn="1"/>
        </p:nvSpPr>
        <p:spPr>
          <a:xfrm>
            <a:off x="8917401" y="29403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pic>
        <p:nvPicPr>
          <p:cNvPr id="2" name="Graphic 1">
            <a:extLst>
              <a:ext uri="{FF2B5EF4-FFF2-40B4-BE49-F238E27FC236}">
                <a16:creationId xmlns:a16="http://schemas.microsoft.com/office/drawing/2014/main" id="{3BDA9D2C-B719-C1DA-683D-8957B74BDDC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97995" y="1581309"/>
            <a:ext cx="1984906" cy="506812"/>
          </a:xfrm>
          <a:prstGeom prst="rect">
            <a:avLst/>
          </a:prstGeom>
        </p:spPr>
      </p:pic>
      <p:sp>
        <p:nvSpPr>
          <p:cNvPr id="6" name="TextBox 5">
            <a:extLst>
              <a:ext uri="{FF2B5EF4-FFF2-40B4-BE49-F238E27FC236}">
                <a16:creationId xmlns:a16="http://schemas.microsoft.com/office/drawing/2014/main" id="{4D92F513-228E-8AA3-D1FE-E5324CDA8C8A}"/>
              </a:ext>
            </a:extLst>
          </p:cNvPr>
          <p:cNvSpPr txBox="1"/>
          <p:nvPr userDrawn="1"/>
        </p:nvSpPr>
        <p:spPr>
          <a:xfrm>
            <a:off x="897993" y="2632637"/>
            <a:ext cx="5943600" cy="1323439"/>
          </a:xfrm>
          <a:prstGeom prst="rect">
            <a:avLst/>
          </a:prstGeom>
          <a:noFill/>
        </p:spPr>
        <p:txBody>
          <a:bodyPr wrap="square" rtlCol="0">
            <a:spAutoFit/>
          </a:bodyPr>
          <a:lstStyle/>
          <a:p>
            <a:r>
              <a:rPr lang="en-US" sz="4000" b="1" i="0" dirty="0">
                <a:solidFill>
                  <a:schemeClr val="tx1"/>
                </a:solidFill>
                <a:latin typeface="Helvetica" pitchFamily="2" charset="0"/>
                <a:ea typeface="Bagoss Condensed SemiBold" panose="020B0806060102020204" pitchFamily="34" charset="77"/>
                <a:cs typeface="Bagoss Condensed SemiBold" panose="020B0806060102020204" pitchFamily="34" charset="77"/>
              </a:rPr>
              <a:t>The voice of the home building industry.</a:t>
            </a:r>
          </a:p>
        </p:txBody>
      </p:sp>
      <p:sp>
        <p:nvSpPr>
          <p:cNvPr id="7" name="TextBox 6">
            <a:extLst>
              <a:ext uri="{FF2B5EF4-FFF2-40B4-BE49-F238E27FC236}">
                <a16:creationId xmlns:a16="http://schemas.microsoft.com/office/drawing/2014/main" id="{AD24FD5E-847E-DDAA-BD93-F17ABB19451F}"/>
              </a:ext>
            </a:extLst>
          </p:cNvPr>
          <p:cNvSpPr txBox="1"/>
          <p:nvPr userDrawn="1"/>
        </p:nvSpPr>
        <p:spPr>
          <a:xfrm>
            <a:off x="897993" y="4422214"/>
            <a:ext cx="5943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err="1">
                <a:solidFill>
                  <a:schemeClr val="tx1"/>
                </a:solidFill>
                <a:latin typeface="Times New Roman" panose="02020603050405020304" pitchFamily="18" charset="0"/>
                <a:cs typeface="Times New Roman" panose="02020603050405020304" pitchFamily="18" charset="0"/>
              </a:rPr>
              <a:t>www.hbf.co.uk</a:t>
            </a:r>
            <a:r>
              <a:rPr lang="en-GB" sz="2000" b="0" i="0" dirty="0">
                <a:solidFill>
                  <a:schemeClr val="tx1"/>
                </a:solidFill>
                <a:latin typeface="Times New Roman" panose="02020603050405020304" pitchFamily="18" charset="0"/>
                <a:cs typeface="Times New Roman" panose="02020603050405020304" pitchFamily="18" charset="0"/>
              </a:rPr>
              <a:t> | 0207 960 1600 | @</a:t>
            </a:r>
            <a:r>
              <a:rPr lang="en-GB" sz="2000" b="0" i="0" dirty="0" err="1">
                <a:solidFill>
                  <a:schemeClr val="tx1"/>
                </a:solidFill>
                <a:latin typeface="Times New Roman" panose="02020603050405020304" pitchFamily="18" charset="0"/>
                <a:cs typeface="Times New Roman" panose="02020603050405020304" pitchFamily="18" charset="0"/>
              </a:rPr>
              <a:t>homebuildersfed</a:t>
            </a:r>
            <a:endParaRPr lang="en-GB" sz="2000" b="0" i="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517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3">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E1ABC8E-BB98-C919-E6BC-AA7B39186957}"/>
              </a:ext>
            </a:extLst>
          </p:cNvPr>
          <p:cNvSpPr/>
          <p:nvPr userDrawn="1"/>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7317161-2CD7-7DFA-011F-A55C360C705F}"/>
              </a:ext>
            </a:extLst>
          </p:cNvPr>
          <p:cNvSpPr/>
          <p:nvPr userDrawn="1"/>
        </p:nvSpPr>
        <p:spPr>
          <a:xfrm>
            <a:off x="8917401" y="29403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pic>
        <p:nvPicPr>
          <p:cNvPr id="2" name="Graphic 1">
            <a:extLst>
              <a:ext uri="{FF2B5EF4-FFF2-40B4-BE49-F238E27FC236}">
                <a16:creationId xmlns:a16="http://schemas.microsoft.com/office/drawing/2014/main" id="{98D7026A-5658-F334-AF9D-441CE29AE5A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97995" y="1581309"/>
            <a:ext cx="1984906" cy="506812"/>
          </a:xfrm>
          <a:prstGeom prst="rect">
            <a:avLst/>
          </a:prstGeom>
        </p:spPr>
      </p:pic>
      <p:sp>
        <p:nvSpPr>
          <p:cNvPr id="6" name="TextBox 5">
            <a:extLst>
              <a:ext uri="{FF2B5EF4-FFF2-40B4-BE49-F238E27FC236}">
                <a16:creationId xmlns:a16="http://schemas.microsoft.com/office/drawing/2014/main" id="{31D8510D-B258-C6BE-43B9-36346902CEAC}"/>
              </a:ext>
            </a:extLst>
          </p:cNvPr>
          <p:cNvSpPr txBox="1"/>
          <p:nvPr userDrawn="1"/>
        </p:nvSpPr>
        <p:spPr>
          <a:xfrm>
            <a:off x="897993" y="2632637"/>
            <a:ext cx="5943600" cy="1323439"/>
          </a:xfrm>
          <a:prstGeom prst="rect">
            <a:avLst/>
          </a:prstGeom>
          <a:noFill/>
        </p:spPr>
        <p:txBody>
          <a:bodyPr wrap="square" rtlCol="0">
            <a:spAutoFit/>
          </a:bodyPr>
          <a:lstStyle/>
          <a:p>
            <a:r>
              <a:rPr lang="en-US" sz="4000" b="1" i="0" dirty="0">
                <a:solidFill>
                  <a:schemeClr val="tx1"/>
                </a:solidFill>
                <a:latin typeface="Helvetica" pitchFamily="2" charset="0"/>
                <a:ea typeface="Bagoss Condensed SemiBold" panose="020B0806060102020204" pitchFamily="34" charset="77"/>
                <a:cs typeface="Bagoss Condensed SemiBold" panose="020B0806060102020204" pitchFamily="34" charset="77"/>
              </a:rPr>
              <a:t>The voice of the home building industry.</a:t>
            </a:r>
          </a:p>
        </p:txBody>
      </p:sp>
      <p:sp>
        <p:nvSpPr>
          <p:cNvPr id="7" name="TextBox 6">
            <a:extLst>
              <a:ext uri="{FF2B5EF4-FFF2-40B4-BE49-F238E27FC236}">
                <a16:creationId xmlns:a16="http://schemas.microsoft.com/office/drawing/2014/main" id="{CC3D4ACE-9872-256F-3FE6-81B36D83CC87}"/>
              </a:ext>
            </a:extLst>
          </p:cNvPr>
          <p:cNvSpPr txBox="1"/>
          <p:nvPr userDrawn="1"/>
        </p:nvSpPr>
        <p:spPr>
          <a:xfrm>
            <a:off x="897993" y="4422214"/>
            <a:ext cx="5943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err="1">
                <a:solidFill>
                  <a:schemeClr val="tx1"/>
                </a:solidFill>
                <a:latin typeface="Times New Roman" panose="02020603050405020304" pitchFamily="18" charset="0"/>
                <a:cs typeface="Times New Roman" panose="02020603050405020304" pitchFamily="18" charset="0"/>
              </a:rPr>
              <a:t>www.hbf.co.uk</a:t>
            </a:r>
            <a:r>
              <a:rPr lang="en-GB" sz="2000" b="0" i="0" dirty="0">
                <a:solidFill>
                  <a:schemeClr val="tx1"/>
                </a:solidFill>
                <a:latin typeface="Times New Roman" panose="02020603050405020304" pitchFamily="18" charset="0"/>
                <a:cs typeface="Times New Roman" panose="02020603050405020304" pitchFamily="18" charset="0"/>
              </a:rPr>
              <a:t> | 0207 960 1600 | @</a:t>
            </a:r>
            <a:r>
              <a:rPr lang="en-GB" sz="2000" b="0" i="0" dirty="0" err="1">
                <a:solidFill>
                  <a:schemeClr val="tx1"/>
                </a:solidFill>
                <a:latin typeface="Times New Roman" panose="02020603050405020304" pitchFamily="18" charset="0"/>
                <a:cs typeface="Times New Roman" panose="02020603050405020304" pitchFamily="18" charset="0"/>
              </a:rPr>
              <a:t>homebuildersfed</a:t>
            </a:r>
            <a:endParaRPr lang="en-GB" sz="2000" b="0" i="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721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3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56936"/>
            <a:ext cx="10363200" cy="897354"/>
          </a:xfrm>
          <a:prstGeom prst="rect">
            <a:avLst/>
          </a:prstGeom>
        </p:spPr>
        <p:txBody>
          <a:bodyPr>
            <a:normAutofit/>
          </a:bodyPr>
          <a:lstStyle>
            <a:lvl1pPr>
              <a:defRPr sz="3000">
                <a:solidFill>
                  <a:schemeClr val="tx2"/>
                </a:solidFill>
              </a:defRPr>
            </a:lvl1pPr>
          </a:lstStyle>
          <a:p>
            <a:r>
              <a:rPr lang="en-US"/>
              <a:t>Click to edit Master title style</a:t>
            </a:r>
            <a:endParaRPr lang="en-GB"/>
          </a:p>
        </p:txBody>
      </p:sp>
      <p:sp>
        <p:nvSpPr>
          <p:cNvPr id="3" name="Content Placeholder 2"/>
          <p:cNvSpPr>
            <a:spLocks noGrp="1"/>
          </p:cNvSpPr>
          <p:nvPr>
            <p:ph idx="1"/>
          </p:nvPr>
        </p:nvSpPr>
        <p:spPr>
          <a:xfrm>
            <a:off x="1007435" y="2632000"/>
            <a:ext cx="8739880" cy="2920387"/>
          </a:xfrm>
          <a:prstGeom prst="rect">
            <a:avLst/>
          </a:prstGeom>
        </p:spPr>
        <p:txBody>
          <a:bodyPr>
            <a:normAutofit/>
          </a:bodyPr>
          <a:lstStyle>
            <a:lvl1pPr>
              <a:defRPr sz="21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6AC5AE75-9516-6951-67CE-8113CE882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206" y="5625802"/>
            <a:ext cx="10115550" cy="923925"/>
          </a:xfrm>
          <a:prstGeom prst="rect">
            <a:avLst/>
          </a:prstGeom>
        </p:spPr>
      </p:pic>
      <p:pic>
        <p:nvPicPr>
          <p:cNvPr id="5" name="Picture 4">
            <a:extLst>
              <a:ext uri="{FF2B5EF4-FFF2-40B4-BE49-F238E27FC236}">
                <a16:creationId xmlns:a16="http://schemas.microsoft.com/office/drawing/2014/main" id="{5DAA03A3-4D84-997E-753D-449001F4718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030573" y="5731608"/>
            <a:ext cx="837793" cy="837793"/>
          </a:xfrm>
          <a:prstGeom prst="rect">
            <a:avLst/>
          </a:prstGeom>
        </p:spPr>
      </p:pic>
    </p:spTree>
    <p:extLst>
      <p:ext uri="{BB962C8B-B14F-4D97-AF65-F5344CB8AC3E}">
        <p14:creationId xmlns:p14="http://schemas.microsoft.com/office/powerpoint/2010/main" val="360151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764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Pattern-3">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53A4BC6-7E8A-809D-2D8C-B0A522E6466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 y="1"/>
            <a:ext cx="12192000" cy="6858000"/>
          </a:xfrm>
          <a:prstGeom prst="rect">
            <a:avLst/>
          </a:prstGeom>
        </p:spPr>
      </p:pic>
      <p:sp>
        <p:nvSpPr>
          <p:cNvPr id="8" name="Title 1">
            <a:extLst>
              <a:ext uri="{FF2B5EF4-FFF2-40B4-BE49-F238E27FC236}">
                <a16:creationId xmlns:a16="http://schemas.microsoft.com/office/drawing/2014/main" id="{12DF22C9-85A5-87F1-1854-5C7AE9493425}"/>
              </a:ext>
            </a:extLst>
          </p:cNvPr>
          <p:cNvSpPr>
            <a:spLocks noGrp="1"/>
          </p:cNvSpPr>
          <p:nvPr>
            <p:ph type="ctrTitle"/>
          </p:nvPr>
        </p:nvSpPr>
        <p:spPr>
          <a:xfrm>
            <a:off x="245165" y="2371238"/>
            <a:ext cx="11701669" cy="719689"/>
          </a:xfrm>
        </p:spPr>
        <p:txBody>
          <a:bodyPr anchor="t">
            <a:noAutofit/>
          </a:bodyPr>
          <a:lstStyle>
            <a:lvl1pPr algn="ctr">
              <a:defRPr sz="48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BC0EB8F4-E905-DB1E-41FF-5C464A677D93}"/>
              </a:ext>
            </a:extLst>
          </p:cNvPr>
          <p:cNvSpPr>
            <a:spLocks noGrp="1"/>
          </p:cNvSpPr>
          <p:nvPr>
            <p:ph type="subTitle" idx="1"/>
          </p:nvPr>
        </p:nvSpPr>
        <p:spPr>
          <a:xfrm>
            <a:off x="1523999" y="3195226"/>
            <a:ext cx="9144000" cy="528002"/>
          </a:xfrm>
        </p:spPr>
        <p:txBody>
          <a:bodyPr/>
          <a:lstStyle>
            <a:lvl1pPr marL="0" indent="0" algn="ctr">
              <a:buNone/>
              <a:defRPr sz="2400" b="0" i="0">
                <a:solidFill>
                  <a:schemeClr val="tx1"/>
                </a:solidFill>
                <a:latin typeface="Bagoss Standard" panose="020B0504060102020204" pitchFamily="34" charset="77"/>
                <a:ea typeface="Bagoss Standard" panose="020B0504060102020204" pitchFamily="34" charset="77"/>
                <a:cs typeface="Bagoss Standard" panose="020B05040601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3714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Pattern-2">
    <p:bg>
      <p:bgPr>
        <a:solidFill>
          <a:schemeClr val="accent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2C3B98-E4D1-46FD-39A7-0B7A4898A8F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5114"/>
            <a:ext cx="12192000" cy="6858000"/>
          </a:xfrm>
          <a:prstGeom prst="rect">
            <a:avLst/>
          </a:prstGeom>
        </p:spPr>
      </p:pic>
      <p:sp>
        <p:nvSpPr>
          <p:cNvPr id="7" name="Title 1">
            <a:extLst>
              <a:ext uri="{FF2B5EF4-FFF2-40B4-BE49-F238E27FC236}">
                <a16:creationId xmlns:a16="http://schemas.microsoft.com/office/drawing/2014/main" id="{61232F8C-0A94-89C7-1814-69A7D866E55C}"/>
              </a:ext>
            </a:extLst>
          </p:cNvPr>
          <p:cNvSpPr>
            <a:spLocks noGrp="1"/>
          </p:cNvSpPr>
          <p:nvPr>
            <p:ph type="ctrTitle"/>
          </p:nvPr>
        </p:nvSpPr>
        <p:spPr>
          <a:xfrm>
            <a:off x="245165" y="2371238"/>
            <a:ext cx="11701669" cy="719689"/>
          </a:xfrm>
        </p:spPr>
        <p:txBody>
          <a:bodyPr anchor="t">
            <a:noAutofit/>
          </a:bodyPr>
          <a:lstStyle>
            <a:lvl1pPr algn="ctr">
              <a:defRPr sz="4800">
                <a:solidFill>
                  <a:schemeClr val="tx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69767688-C852-D333-E5EC-16E66FB6C476}"/>
              </a:ext>
            </a:extLst>
          </p:cNvPr>
          <p:cNvSpPr>
            <a:spLocks noGrp="1"/>
          </p:cNvSpPr>
          <p:nvPr>
            <p:ph type="subTitle" idx="1"/>
          </p:nvPr>
        </p:nvSpPr>
        <p:spPr>
          <a:xfrm>
            <a:off x="1523999" y="3195226"/>
            <a:ext cx="9144000" cy="528002"/>
          </a:xfrm>
        </p:spPr>
        <p:txBody>
          <a:bodyPr/>
          <a:lstStyle>
            <a:lvl1pPr marL="0" indent="0" algn="ctr">
              <a:buNone/>
              <a:defRPr sz="2400" b="0" i="0">
                <a:solidFill>
                  <a:schemeClr val="tx1"/>
                </a:solidFill>
                <a:latin typeface="Bagoss Standard" panose="020B0504060102020204" pitchFamily="34" charset="77"/>
                <a:ea typeface="Bagoss Standard" panose="020B0504060102020204" pitchFamily="34" charset="77"/>
                <a:cs typeface="Bagoss Standard" panose="020B05040601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4983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2">
    <p:bg>
      <p:bgPr>
        <a:solidFill>
          <a:schemeClr val="accent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57373F1-71A1-3C20-DC9F-D0F32C3C6395}"/>
              </a:ext>
            </a:extLst>
          </p:cNvPr>
          <p:cNvSpPr/>
          <p:nvPr/>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1707C3-36C6-85F1-B8F0-A727941005DE}"/>
              </a:ext>
            </a:extLst>
          </p:cNvPr>
          <p:cNvSpPr>
            <a:spLocks noGrp="1"/>
          </p:cNvSpPr>
          <p:nvPr>
            <p:ph type="ctrTitle"/>
          </p:nvPr>
        </p:nvSpPr>
        <p:spPr>
          <a:xfrm>
            <a:off x="897994" y="2825912"/>
            <a:ext cx="6764047" cy="719689"/>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BB0A9B6-7FC8-EC63-8387-6FD7B4ED4AD6}"/>
              </a:ext>
            </a:extLst>
          </p:cNvPr>
          <p:cNvSpPr>
            <a:spLocks noGrp="1"/>
          </p:cNvSpPr>
          <p:nvPr>
            <p:ph type="subTitle" idx="1"/>
          </p:nvPr>
        </p:nvSpPr>
        <p:spPr>
          <a:xfrm>
            <a:off x="897994" y="3549139"/>
            <a:ext cx="6764047" cy="528002"/>
          </a:xfrm>
        </p:spPr>
        <p:txBody>
          <a:bodyPr/>
          <a:lstStyle>
            <a:lvl1pPr marL="0" indent="0" algn="l">
              <a:buNone/>
              <a:defRPr sz="2400" b="0" i="0">
                <a:solidFill>
                  <a:schemeClr val="tx1"/>
                </a:solidFill>
                <a:latin typeface="Helvetica" pitchFamily="2" charset="0"/>
                <a:ea typeface="Bagoss Standard" panose="020B0504060102020204" pitchFamily="34" charset="77"/>
                <a:cs typeface="Bagoss Standard" panose="020B05040601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reeform 3">
            <a:extLst>
              <a:ext uri="{FF2B5EF4-FFF2-40B4-BE49-F238E27FC236}">
                <a16:creationId xmlns:a16="http://schemas.microsoft.com/office/drawing/2014/main" id="{97317161-2CD7-7DFA-011F-A55C360C705F}"/>
              </a:ext>
            </a:extLst>
          </p:cNvPr>
          <p:cNvSpPr/>
          <p:nvPr/>
        </p:nvSpPr>
        <p:spPr>
          <a:xfrm>
            <a:off x="8917401" y="29276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320902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3">
    <p:bg>
      <p:bgPr>
        <a:solidFill>
          <a:schemeClr val="accent3"/>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57373F1-71A1-3C20-DC9F-D0F32C3C6395}"/>
              </a:ext>
            </a:extLst>
          </p:cNvPr>
          <p:cNvSpPr/>
          <p:nvPr/>
        </p:nvSpPr>
        <p:spPr>
          <a:xfrm>
            <a:off x="-1" y="-1"/>
            <a:ext cx="12192000" cy="6858000"/>
          </a:xfrm>
          <a:custGeom>
            <a:avLst/>
            <a:gdLst>
              <a:gd name="connsiteX0" fmla="*/ 245165 w 12192000"/>
              <a:gd name="connsiteY0" fmla="*/ 242472 h 6858000"/>
              <a:gd name="connsiteX1" fmla="*/ 245165 w 12192000"/>
              <a:gd name="connsiteY1" fmla="*/ 6615528 h 6858000"/>
              <a:gd name="connsiteX2" fmla="*/ 11470341 w 12192000"/>
              <a:gd name="connsiteY2" fmla="*/ 6615528 h 6858000"/>
              <a:gd name="connsiteX3" fmla="*/ 11470341 w 12192000"/>
              <a:gd name="connsiteY3" fmla="*/ 6212541 h 6858000"/>
              <a:gd name="connsiteX4" fmla="*/ 11936921 w 12192000"/>
              <a:gd name="connsiteY4" fmla="*/ 6212541 h 6858000"/>
              <a:gd name="connsiteX5" fmla="*/ 11936921 w 12192000"/>
              <a:gd name="connsiteY5" fmla="*/ 242472 h 6858000"/>
              <a:gd name="connsiteX6" fmla="*/ 0 w 12192000"/>
              <a:gd name="connsiteY6" fmla="*/ 0 h 6858000"/>
              <a:gd name="connsiteX7" fmla="*/ 12192000 w 12192000"/>
              <a:gd name="connsiteY7" fmla="*/ 0 h 6858000"/>
              <a:gd name="connsiteX8" fmla="*/ 12192000 w 12192000"/>
              <a:gd name="connsiteY8" fmla="*/ 6212541 h 6858000"/>
              <a:gd name="connsiteX9" fmla="*/ 12192000 w 12192000"/>
              <a:gd name="connsiteY9" fmla="*/ 6858000 h 6858000"/>
              <a:gd name="connsiteX10" fmla="*/ 11470341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45165" y="242472"/>
                </a:moveTo>
                <a:lnTo>
                  <a:pt x="245165" y="6615528"/>
                </a:lnTo>
                <a:lnTo>
                  <a:pt x="11470341" y="6615528"/>
                </a:lnTo>
                <a:lnTo>
                  <a:pt x="11470341" y="6212541"/>
                </a:lnTo>
                <a:lnTo>
                  <a:pt x="11936921" y="6212541"/>
                </a:lnTo>
                <a:lnTo>
                  <a:pt x="11936921" y="242472"/>
                </a:lnTo>
                <a:close/>
                <a:moveTo>
                  <a:pt x="0" y="0"/>
                </a:moveTo>
                <a:lnTo>
                  <a:pt x="12192000" y="0"/>
                </a:lnTo>
                <a:lnTo>
                  <a:pt x="12192000" y="6212541"/>
                </a:lnTo>
                <a:lnTo>
                  <a:pt x="12192000" y="6858000"/>
                </a:lnTo>
                <a:lnTo>
                  <a:pt x="11470341"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97317161-2CD7-7DFA-011F-A55C360C705F}"/>
              </a:ext>
            </a:extLst>
          </p:cNvPr>
          <p:cNvSpPr/>
          <p:nvPr/>
        </p:nvSpPr>
        <p:spPr>
          <a:xfrm>
            <a:off x="8917401" y="2927688"/>
            <a:ext cx="3019519" cy="3674852"/>
          </a:xfrm>
          <a:custGeom>
            <a:avLst/>
            <a:gdLst>
              <a:gd name="connsiteX0" fmla="*/ 676211 w 790892"/>
              <a:gd name="connsiteY0" fmla="*/ 962478 h 962541"/>
              <a:gd name="connsiteX1" fmla="*/ 24892 w 790892"/>
              <a:gd name="connsiteY1" fmla="*/ 962478 h 962541"/>
              <a:gd name="connsiteX2" fmla="*/ 444 w 790892"/>
              <a:gd name="connsiteY2" fmla="*/ 938030 h 962541"/>
              <a:gd name="connsiteX3" fmla="*/ 127 w 790892"/>
              <a:gd name="connsiteY3" fmla="*/ 366593 h 962541"/>
              <a:gd name="connsiteX4" fmla="*/ 0 w 790892"/>
              <a:gd name="connsiteY4" fmla="*/ 304744 h 962541"/>
              <a:gd name="connsiteX5" fmla="*/ 0 w 790892"/>
              <a:gd name="connsiteY5" fmla="*/ 262390 h 962541"/>
              <a:gd name="connsiteX6" fmla="*/ 11620 w 790892"/>
              <a:gd name="connsiteY6" fmla="*/ 242261 h 962541"/>
              <a:gd name="connsiteX7" fmla="*/ 388556 w 790892"/>
              <a:gd name="connsiteY7" fmla="*/ 2421 h 962541"/>
              <a:gd name="connsiteX8" fmla="*/ 405447 w 790892"/>
              <a:gd name="connsiteY8" fmla="*/ 2485 h 962541"/>
              <a:gd name="connsiteX9" fmla="*/ 779780 w 790892"/>
              <a:gd name="connsiteY9" fmla="*/ 242578 h 962541"/>
              <a:gd name="connsiteX10" fmla="*/ 790766 w 790892"/>
              <a:gd name="connsiteY10" fmla="*/ 261311 h 962541"/>
              <a:gd name="connsiteX11" fmla="*/ 790766 w 790892"/>
              <a:gd name="connsiteY11" fmla="*/ 295092 h 962541"/>
              <a:gd name="connsiteX12" fmla="*/ 790892 w 790892"/>
              <a:gd name="connsiteY12" fmla="*/ 364435 h 962541"/>
              <a:gd name="connsiteX13" fmla="*/ 790892 w 790892"/>
              <a:gd name="connsiteY13" fmla="*/ 938157 h 962541"/>
              <a:gd name="connsiteX14" fmla="*/ 766508 w 790892"/>
              <a:gd name="connsiteY14" fmla="*/ 962541 h 962541"/>
              <a:gd name="connsiteX15" fmla="*/ 676211 w 790892"/>
              <a:gd name="connsiteY15" fmla="*/ 962541 h 9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892" h="962541">
                <a:moveTo>
                  <a:pt x="676211" y="962478"/>
                </a:moveTo>
                <a:lnTo>
                  <a:pt x="24892" y="962478"/>
                </a:lnTo>
                <a:cubicBezTo>
                  <a:pt x="11493" y="962478"/>
                  <a:pt x="444" y="951429"/>
                  <a:pt x="444" y="938030"/>
                </a:cubicBezTo>
                <a:cubicBezTo>
                  <a:pt x="127" y="673806"/>
                  <a:pt x="127" y="624277"/>
                  <a:pt x="127" y="366593"/>
                </a:cubicBezTo>
                <a:lnTo>
                  <a:pt x="0" y="304744"/>
                </a:lnTo>
                <a:lnTo>
                  <a:pt x="0" y="262390"/>
                </a:lnTo>
                <a:cubicBezTo>
                  <a:pt x="127" y="254198"/>
                  <a:pt x="4699" y="246642"/>
                  <a:pt x="11620" y="242261"/>
                </a:cubicBezTo>
                <a:cubicBezTo>
                  <a:pt x="64262" y="208732"/>
                  <a:pt x="288036" y="66048"/>
                  <a:pt x="388556" y="2421"/>
                </a:cubicBezTo>
                <a:cubicBezTo>
                  <a:pt x="393700" y="-818"/>
                  <a:pt x="400303" y="-818"/>
                  <a:pt x="405447" y="2485"/>
                </a:cubicBezTo>
                <a:lnTo>
                  <a:pt x="779780" y="242578"/>
                </a:lnTo>
                <a:cubicBezTo>
                  <a:pt x="786257" y="246705"/>
                  <a:pt x="790194" y="253754"/>
                  <a:pt x="790766" y="261311"/>
                </a:cubicBezTo>
                <a:lnTo>
                  <a:pt x="790766" y="295092"/>
                </a:lnTo>
                <a:cubicBezTo>
                  <a:pt x="790766" y="295092"/>
                  <a:pt x="790892" y="364435"/>
                  <a:pt x="790892" y="364435"/>
                </a:cubicBezTo>
                <a:lnTo>
                  <a:pt x="790892" y="938157"/>
                </a:lnTo>
                <a:cubicBezTo>
                  <a:pt x="790892" y="951619"/>
                  <a:pt x="779970" y="962541"/>
                  <a:pt x="766508" y="962541"/>
                </a:cubicBezTo>
                <a:lnTo>
                  <a:pt x="676211" y="962541"/>
                </a:lnTo>
                <a:close/>
              </a:path>
            </a:pathLst>
          </a:custGeom>
          <a:solidFill>
            <a:schemeClr val="accent1"/>
          </a:solidFill>
          <a:ln w="6350" cap="flat">
            <a:noFill/>
            <a:prstDash val="solid"/>
            <a:miter/>
          </a:ln>
        </p:spPr>
        <p:txBody>
          <a:bodyPr rtlCol="0" anchor="ctr"/>
          <a:lstStyle/>
          <a:p>
            <a:endParaRPr lang="en-US"/>
          </a:p>
        </p:txBody>
      </p:sp>
      <p:sp>
        <p:nvSpPr>
          <p:cNvPr id="5" name="Title 1">
            <a:extLst>
              <a:ext uri="{FF2B5EF4-FFF2-40B4-BE49-F238E27FC236}">
                <a16:creationId xmlns:a16="http://schemas.microsoft.com/office/drawing/2014/main" id="{6582EB5B-084C-DCFD-141C-6E9AF1C450D9}"/>
              </a:ext>
            </a:extLst>
          </p:cNvPr>
          <p:cNvSpPr>
            <a:spLocks noGrp="1"/>
          </p:cNvSpPr>
          <p:nvPr>
            <p:ph type="ctrTitle"/>
          </p:nvPr>
        </p:nvSpPr>
        <p:spPr>
          <a:xfrm>
            <a:off x="897994" y="2825912"/>
            <a:ext cx="6764047" cy="719689"/>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6A1332AA-01BD-4DB9-F2AF-DD4CA84D3B30}"/>
              </a:ext>
            </a:extLst>
          </p:cNvPr>
          <p:cNvSpPr>
            <a:spLocks noGrp="1"/>
          </p:cNvSpPr>
          <p:nvPr>
            <p:ph type="subTitle" idx="1"/>
          </p:nvPr>
        </p:nvSpPr>
        <p:spPr>
          <a:xfrm>
            <a:off x="897994" y="3549139"/>
            <a:ext cx="6764047" cy="528002"/>
          </a:xfrm>
        </p:spPr>
        <p:txBody>
          <a:bodyPr/>
          <a:lstStyle>
            <a:lvl1pPr marL="0" indent="0" algn="l">
              <a:buNone/>
              <a:defRPr sz="2400" b="0" i="0">
                <a:solidFill>
                  <a:schemeClr val="tx1"/>
                </a:solidFill>
                <a:latin typeface="Helvetica" pitchFamily="2" charset="0"/>
                <a:ea typeface="Bagoss Standard" panose="020B0504060102020204" pitchFamily="34" charset="77"/>
                <a:cs typeface="Bagoss Standard" panose="020B05040601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5727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EE980-FCFE-DE05-1BFA-C0FE37C51611}"/>
              </a:ext>
            </a:extLst>
          </p:cNvPr>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261D15E-4AD5-1A11-E152-EDFB21439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p:txBody>
      </p:sp>
    </p:spTree>
    <p:extLst>
      <p:ext uri="{BB962C8B-B14F-4D97-AF65-F5344CB8AC3E}">
        <p14:creationId xmlns:p14="http://schemas.microsoft.com/office/powerpoint/2010/main" val="223491741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8" r:id="rId4"/>
    <p:sldLayoutId id="2147483729" r:id="rId5"/>
  </p:sldLayoutIdLst>
  <p:txStyles>
    <p:titleStyle>
      <a:lvl1pPr algn="ctr" defTabSz="914400" rtl="0" eaLnBrk="1" latinLnBrk="0" hangingPunct="1">
        <a:lnSpc>
          <a:spcPct val="100000"/>
        </a:lnSpc>
        <a:spcBef>
          <a:spcPct val="0"/>
        </a:spcBef>
        <a:buNone/>
        <a:defRPr sz="4400" b="1" i="0" kern="1200">
          <a:solidFill>
            <a:schemeClr val="tx1"/>
          </a:solidFill>
          <a:latin typeface="Helvetica" pitchFamily="2" charset="0"/>
          <a:ea typeface="Bagoss Condensed SemiBold" panose="020B0806060102020204" pitchFamily="34" charset="77"/>
          <a:cs typeface="Bagoss Condensed SemiBold" panose="020B0806060102020204" pitchFamily="34" charset="77"/>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EE980-FCFE-DE05-1BFA-C0FE37C51611}"/>
              </a:ext>
            </a:extLst>
          </p:cNvPr>
          <p:cNvSpPr>
            <a:spLocks noGrp="1"/>
          </p:cNvSpPr>
          <p:nvPr>
            <p:ph type="title"/>
          </p:nvPr>
        </p:nvSpPr>
        <p:spPr>
          <a:xfrm>
            <a:off x="838200" y="1047964"/>
            <a:ext cx="10515600" cy="642724"/>
          </a:xfrm>
          <a:prstGeom prst="rect">
            <a:avLst/>
          </a:prstGeom>
        </p:spPr>
        <p:txBody>
          <a:bodyPr vert="horz" lIns="91440" tIns="45720" rIns="91440" bIns="45720" numCol="1"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261D15E-4AD5-1A11-E152-EDFB21439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p:txBody>
      </p:sp>
      <p:pic>
        <p:nvPicPr>
          <p:cNvPr id="5" name="Picture 4" descr="A black background with a red sign&#10;&#10;AI-generated content may be incorrect.">
            <a:extLst>
              <a:ext uri="{FF2B5EF4-FFF2-40B4-BE49-F238E27FC236}">
                <a16:creationId xmlns:a16="http://schemas.microsoft.com/office/drawing/2014/main" id="{13BD13B8-ACF4-391D-1D03-57ED2EB73847}"/>
              </a:ext>
            </a:extLst>
          </p:cNvPr>
          <p:cNvPicPr>
            <a:picLocks noChangeAspect="1"/>
          </p:cNvPicPr>
          <p:nvPr userDrawn="1"/>
        </p:nvPicPr>
        <p:blipFill>
          <a:blip r:embed="rId13">
            <a:extLst>
              <a:ext uri="{28A0092B-C50C-407E-A947-70E740481C1C}">
                <a14:useLocalDpi xmlns:a14="http://schemas.microsoft.com/office/drawing/2010/main" val="0"/>
              </a:ext>
            </a:extLst>
          </a:blip>
          <a:srcRect b="79054"/>
          <a:stretch/>
        </p:blipFill>
        <p:spPr>
          <a:xfrm>
            <a:off x="374381" y="457591"/>
            <a:ext cx="1731821" cy="362744"/>
          </a:xfrm>
          <a:prstGeom prst="rect">
            <a:avLst/>
          </a:prstGeom>
        </p:spPr>
      </p:pic>
    </p:spTree>
    <p:extLst>
      <p:ext uri="{BB962C8B-B14F-4D97-AF65-F5344CB8AC3E}">
        <p14:creationId xmlns:p14="http://schemas.microsoft.com/office/powerpoint/2010/main" val="1672692415"/>
      </p:ext>
    </p:extLst>
  </p:cSld>
  <p:clrMap bg1="lt1" tx1="dk1" bg2="lt2" tx2="dk2" accent1="accent1" accent2="accent2" accent3="accent3" accent4="accent4" accent5="accent5" accent6="accent6" hlink="hlink" folHlink="folHlink"/>
  <p:sldLayoutIdLst>
    <p:sldLayoutId id="2147483734" r:id="rId1"/>
    <p:sldLayoutId id="2147483733" r:id="rId2"/>
    <p:sldLayoutId id="2147483736" r:id="rId3"/>
    <p:sldLayoutId id="2147483737" r:id="rId4"/>
    <p:sldLayoutId id="2147483738" r:id="rId5"/>
    <p:sldLayoutId id="2147483739" r:id="rId6"/>
    <p:sldLayoutId id="2147483740" r:id="rId7"/>
    <p:sldLayoutId id="2147483741" r:id="rId8"/>
    <p:sldLayoutId id="2147483742" r:id="rId9"/>
    <p:sldLayoutId id="2147483744" r:id="rId10"/>
    <p:sldLayoutId id="2147483763" r:id="rId11"/>
  </p:sldLayoutIdLst>
  <p:txStyles>
    <p:titleStyle>
      <a:lvl1pPr algn="ctr" defTabSz="914400" rtl="0" eaLnBrk="1" latinLnBrk="0" hangingPunct="1">
        <a:lnSpc>
          <a:spcPct val="100000"/>
        </a:lnSpc>
        <a:spcBef>
          <a:spcPct val="0"/>
        </a:spcBef>
        <a:buNone/>
        <a:defRPr sz="4400" b="1" i="0" kern="1200">
          <a:solidFill>
            <a:schemeClr val="tx1"/>
          </a:solidFill>
          <a:latin typeface="Helvetica" pitchFamily="2" charset="0"/>
          <a:ea typeface="Bagoss Condensed SemiBold" panose="020B0806060102020204" pitchFamily="34" charset="77"/>
          <a:cs typeface="Bagoss Condensed SemiBold" panose="020B0806060102020204" pitchFamily="34" charset="77"/>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etaSerifPro-Book" panose="02010604050101020104"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etaSerifPro-Book" panose="02010604050101020104"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MetaSerifPro-Book" panose="020106040501010201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etaSerifPro-Book" panose="020106040501010201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EE980-FCFE-DE05-1BFA-C0FE37C51611}"/>
              </a:ext>
            </a:extLst>
          </p:cNvPr>
          <p:cNvSpPr>
            <a:spLocks noGrp="1"/>
          </p:cNvSpPr>
          <p:nvPr>
            <p:ph type="title"/>
          </p:nvPr>
        </p:nvSpPr>
        <p:spPr>
          <a:xfrm>
            <a:off x="838200" y="924674"/>
            <a:ext cx="10515600" cy="766014"/>
          </a:xfrm>
          <a:prstGeom prst="rect">
            <a:avLst/>
          </a:prstGeom>
        </p:spPr>
        <p:txBody>
          <a:bodyPr vert="horz" lIns="91440" tIns="45720" rIns="91440" bIns="45720" numCol="1"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261D15E-4AD5-1A11-E152-EDFB21439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black background with a red sign&#10;&#10;AI-generated content may be incorrect.">
            <a:extLst>
              <a:ext uri="{FF2B5EF4-FFF2-40B4-BE49-F238E27FC236}">
                <a16:creationId xmlns:a16="http://schemas.microsoft.com/office/drawing/2014/main" id="{E2CF2826-EA15-7D5B-C7DA-53EE6EADA6D6}"/>
              </a:ext>
            </a:extLst>
          </p:cNvPr>
          <p:cNvPicPr>
            <a:picLocks noChangeAspect="1"/>
          </p:cNvPicPr>
          <p:nvPr userDrawn="1"/>
        </p:nvPicPr>
        <p:blipFill>
          <a:blip r:embed="rId14">
            <a:extLst>
              <a:ext uri="{28A0092B-C50C-407E-A947-70E740481C1C}">
                <a14:useLocalDpi xmlns:a14="http://schemas.microsoft.com/office/drawing/2010/main" val="0"/>
              </a:ext>
            </a:extLst>
          </a:blip>
          <a:srcRect b="79054"/>
          <a:stretch/>
        </p:blipFill>
        <p:spPr>
          <a:xfrm>
            <a:off x="374381" y="457591"/>
            <a:ext cx="1731821" cy="362744"/>
          </a:xfrm>
          <a:prstGeom prst="rect">
            <a:avLst/>
          </a:prstGeom>
        </p:spPr>
      </p:pic>
    </p:spTree>
    <p:extLst>
      <p:ext uri="{BB962C8B-B14F-4D97-AF65-F5344CB8AC3E}">
        <p14:creationId xmlns:p14="http://schemas.microsoft.com/office/powerpoint/2010/main" val="242317438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defTabSz="914400" rtl="0" eaLnBrk="1" latinLnBrk="0" hangingPunct="1">
        <a:lnSpc>
          <a:spcPct val="100000"/>
        </a:lnSpc>
        <a:spcBef>
          <a:spcPct val="0"/>
        </a:spcBef>
        <a:buNone/>
        <a:defRPr sz="4400" b="1" i="0" kern="1200">
          <a:solidFill>
            <a:schemeClr val="tx1"/>
          </a:solidFill>
          <a:latin typeface="Helvetica" pitchFamily="2" charset="0"/>
          <a:ea typeface="Bagoss Condensed SemiBold" panose="020B0806060102020204" pitchFamily="34" charset="77"/>
          <a:cs typeface="Bagoss Condensed SemiBold" panose="020B0806060102020204" pitchFamily="34" charset="77"/>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EE980-FCFE-DE05-1BFA-C0FE37C51611}"/>
              </a:ext>
            </a:extLst>
          </p:cNvPr>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261D15E-4AD5-1A11-E152-EDFB21439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p:txBody>
      </p:sp>
    </p:spTree>
    <p:extLst>
      <p:ext uri="{BB962C8B-B14F-4D97-AF65-F5344CB8AC3E}">
        <p14:creationId xmlns:p14="http://schemas.microsoft.com/office/powerpoint/2010/main" val="141983059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txStyles>
    <p:titleStyle>
      <a:lvl1pPr algn="ctr" defTabSz="914400" rtl="0" eaLnBrk="1" latinLnBrk="0" hangingPunct="1">
        <a:lnSpc>
          <a:spcPct val="100000"/>
        </a:lnSpc>
        <a:spcBef>
          <a:spcPct val="0"/>
        </a:spcBef>
        <a:buNone/>
        <a:defRPr sz="4400" b="1" i="0" kern="1200">
          <a:solidFill>
            <a:schemeClr val="tx1"/>
          </a:solidFill>
          <a:latin typeface="Helvetica" pitchFamily="2" charset="0"/>
          <a:ea typeface="Bagoss Condensed SemiBold" panose="020B0806060102020204" pitchFamily="34" charset="77"/>
          <a:cs typeface="Bagoss Condensed SemiBold" panose="020B0806060102020204" pitchFamily="34" charset="77"/>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644871"/>
      </p:ext>
    </p:extLst>
  </p:cSld>
  <p:clrMap bg1="lt1" tx1="dk1" bg2="lt2" tx2="dk2" accent1="accent1" accent2="accent2" accent3="accent3" accent4="accent4" accent5="accent5" accent6="accent6" hlink="hlink" folHlink="folHlink"/>
  <p:sldLayoutIdLst>
    <p:sldLayoutId id="2147483765" r:id="rId1"/>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comms@hbf.co.uk"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610D-E793-8B31-F12E-205CD607CA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443158-7265-1015-C3C9-491D59B6981D}"/>
              </a:ext>
            </a:extLst>
          </p:cNvPr>
          <p:cNvSpPr>
            <a:spLocks noGrp="1"/>
          </p:cNvSpPr>
          <p:nvPr>
            <p:ph type="ctrTitle"/>
          </p:nvPr>
        </p:nvSpPr>
        <p:spPr>
          <a:xfrm>
            <a:off x="744882" y="1930972"/>
            <a:ext cx="10702235" cy="719689"/>
          </a:xfrm>
        </p:spPr>
        <p:txBody>
          <a:bodyPr/>
          <a:lstStyle/>
          <a:p>
            <a:r>
              <a:rPr lang="en-GB" dirty="0"/>
              <a:t>Understanding changes to UK waste crime </a:t>
            </a:r>
            <a:r>
              <a:rPr lang="en-GB"/>
              <a:t>and enforcement</a:t>
            </a:r>
            <a:endParaRPr lang="en-GB" dirty="0"/>
          </a:p>
        </p:txBody>
      </p:sp>
    </p:spTree>
    <p:extLst>
      <p:ext uri="{BB962C8B-B14F-4D97-AF65-F5344CB8AC3E}">
        <p14:creationId xmlns:p14="http://schemas.microsoft.com/office/powerpoint/2010/main" val="265917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195072"/>
            <a:ext cx="11216640" cy="54864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What has changed, and when</a:t>
            </a:r>
            <a:endParaRPr lang="en-US" sz="2933">
              <a:solidFill>
                <a:prstClr val="black"/>
              </a:solidFill>
              <a:latin typeface="Calibri" panose="020F0502020204030204"/>
              <a:ea typeface="+mn-ea"/>
            </a:endParaRPr>
          </a:p>
        </p:txBody>
      </p:sp>
      <p:sp>
        <p:nvSpPr>
          <p:cNvPr id="3" name="Shape 1"/>
          <p:cNvSpPr/>
          <p:nvPr/>
        </p:nvSpPr>
        <p:spPr>
          <a:xfrm>
            <a:off x="487680" y="780288"/>
            <a:ext cx="121920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Text 2"/>
          <p:cNvSpPr/>
          <p:nvPr/>
        </p:nvSpPr>
        <p:spPr>
          <a:xfrm>
            <a:off x="487680" y="877824"/>
            <a:ext cx="11216640" cy="29260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i="1">
                <a:solidFill>
                  <a:srgbClr val="475467"/>
                </a:solidFill>
                <a:latin typeface="Calibri" pitchFamily="34" charset="0"/>
                <a:ea typeface="Calibri" pitchFamily="34" charset="-122"/>
                <a:cs typeface="Calibri" pitchFamily="34" charset="-120"/>
              </a:rPr>
              <a:t>The acceleration: £50.6m committed, enforcement at scale, October 2026 changes everything</a:t>
            </a:r>
            <a:endParaRPr lang="en-US" sz="1333">
              <a:solidFill>
                <a:prstClr val="black"/>
              </a:solidFill>
              <a:latin typeface="Calibri" panose="020F0502020204030204"/>
              <a:ea typeface="+mn-ea"/>
            </a:endParaRPr>
          </a:p>
        </p:txBody>
      </p:sp>
      <p:sp>
        <p:nvSpPr>
          <p:cNvPr id="5" name="Shape 3"/>
          <p:cNvSpPr/>
          <p:nvPr/>
        </p:nvSpPr>
        <p:spPr>
          <a:xfrm>
            <a:off x="1682496" y="1219200"/>
            <a:ext cx="48768" cy="481584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Shape 4"/>
          <p:cNvSpPr/>
          <p:nvPr/>
        </p:nvSpPr>
        <p:spPr>
          <a:xfrm>
            <a:off x="1280160" y="1316736"/>
            <a:ext cx="877824" cy="512064"/>
          </a:xfrm>
          <a:prstGeom prst="rect">
            <a:avLst/>
          </a:prstGeom>
          <a:solidFill>
            <a:srgbClr val="121541"/>
          </a:solidFill>
          <a:ln w="9525">
            <a:solidFill>
              <a:srgbClr val="121541"/>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1280160" y="1316736"/>
            <a:ext cx="877824" cy="51206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2024</a:t>
            </a:r>
            <a:endParaRPr lang="en-US" sz="1467">
              <a:solidFill>
                <a:prstClr val="black"/>
              </a:solidFill>
              <a:latin typeface="Calibri" panose="020F0502020204030204"/>
              <a:ea typeface="+mn-ea"/>
            </a:endParaRPr>
          </a:p>
        </p:txBody>
      </p:sp>
      <p:sp>
        <p:nvSpPr>
          <p:cNvPr id="8" name="Shape 6"/>
          <p:cNvSpPr/>
          <p:nvPr/>
        </p:nvSpPr>
        <p:spPr>
          <a:xfrm>
            <a:off x="2157984" y="1524000"/>
            <a:ext cx="268224" cy="48768"/>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2560320" y="1194816"/>
            <a:ext cx="9265920"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EA Economic Crime Unit launched, waste crime formally becomes financial crime</a:t>
            </a:r>
            <a:endParaRPr lang="en-US" sz="1600">
              <a:solidFill>
                <a:prstClr val="black"/>
              </a:solidFill>
              <a:latin typeface="Calibri" panose="020F0502020204030204"/>
              <a:ea typeface="+mn-ea"/>
            </a:endParaRPr>
          </a:p>
        </p:txBody>
      </p:sp>
      <p:sp>
        <p:nvSpPr>
          <p:cNvPr id="10" name="Text 8"/>
          <p:cNvSpPr/>
          <p:nvPr/>
        </p:nvSpPr>
        <p:spPr>
          <a:xfrm>
            <a:off x="2560320" y="1584960"/>
            <a:ext cx="9265920" cy="112166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5 February 2024. A dedicated unit targeting the financial proceeds of waste crime under POCA 2002, not environmental breaches, the money. Two teams: Asset Denial (freeze and seize) and Money Laundering Investigations. 26 active investigations and 42 confiscation orders secured since launch. (Source: GOV.UK press release, February 2024)</a:t>
            </a:r>
            <a:endParaRPr lang="en-US" sz="1267">
              <a:solidFill>
                <a:prstClr val="black"/>
              </a:solidFill>
              <a:latin typeface="Calibri" panose="020F0502020204030204"/>
              <a:ea typeface="+mn-ea"/>
            </a:endParaRPr>
          </a:p>
        </p:txBody>
      </p:sp>
      <p:sp>
        <p:nvSpPr>
          <p:cNvPr id="11" name="Shape 9"/>
          <p:cNvSpPr/>
          <p:nvPr/>
        </p:nvSpPr>
        <p:spPr>
          <a:xfrm>
            <a:off x="2560320" y="2755392"/>
            <a:ext cx="926592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2" name="Shape 10"/>
          <p:cNvSpPr/>
          <p:nvPr/>
        </p:nvSpPr>
        <p:spPr>
          <a:xfrm>
            <a:off x="1280160" y="2962656"/>
            <a:ext cx="877824" cy="512064"/>
          </a:xfrm>
          <a:prstGeom prst="rect">
            <a:avLst/>
          </a:prstGeom>
          <a:solidFill>
            <a:srgbClr val="121541"/>
          </a:solidFill>
          <a:ln w="9525">
            <a:solidFill>
              <a:srgbClr val="121541"/>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3" name="Text 11"/>
          <p:cNvSpPr/>
          <p:nvPr/>
        </p:nvSpPr>
        <p:spPr>
          <a:xfrm>
            <a:off x="1280160" y="2962656"/>
            <a:ext cx="877824" cy="51206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2025</a:t>
            </a:r>
            <a:endParaRPr lang="en-US" sz="1467">
              <a:solidFill>
                <a:prstClr val="black"/>
              </a:solidFill>
              <a:latin typeface="Calibri" panose="020F0502020204030204"/>
              <a:ea typeface="+mn-ea"/>
            </a:endParaRPr>
          </a:p>
        </p:txBody>
      </p:sp>
      <p:sp>
        <p:nvSpPr>
          <p:cNvPr id="14" name="Shape 12"/>
          <p:cNvSpPr/>
          <p:nvPr/>
        </p:nvSpPr>
        <p:spPr>
          <a:xfrm>
            <a:off x="2157984" y="3169920"/>
            <a:ext cx="268224" cy="48768"/>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5" name="Text 13"/>
          <p:cNvSpPr/>
          <p:nvPr/>
        </p:nvSpPr>
        <p:spPr>
          <a:xfrm>
            <a:off x="2560320" y="2840736"/>
            <a:ext cx="9265920"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£50.6m government commitment, rate surges 21.6% in a single year</a:t>
            </a:r>
            <a:endParaRPr lang="en-US" sz="1600">
              <a:solidFill>
                <a:prstClr val="black"/>
              </a:solidFill>
              <a:latin typeface="Calibri" panose="020F0502020204030204"/>
              <a:ea typeface="+mn-ea"/>
            </a:endParaRPr>
          </a:p>
        </p:txBody>
      </p:sp>
      <p:sp>
        <p:nvSpPr>
          <p:cNvPr id="16" name="Text 14"/>
          <p:cNvSpPr/>
          <p:nvPr/>
        </p:nvSpPr>
        <p:spPr>
          <a:xfrm>
            <a:off x="2560320" y="3230880"/>
            <a:ext cx="9265920" cy="112166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Budget 2025/26: £5.6m enforcement uplift, more than 50% increase on the prior year's budget. Plus £45m committed over the following three financial years. Total new commitment: £50.6m. Rate April 2025: £126.15/tonne, the largest single-year increase in a generation, adjusted for accumulated inflation 2022 to 2024. (Source: GOV.UK Waste Crime Action Plan March 2026; OBR)</a:t>
            </a:r>
            <a:endParaRPr lang="en-US" sz="1267">
              <a:solidFill>
                <a:prstClr val="black"/>
              </a:solidFill>
              <a:latin typeface="Calibri" panose="020F0502020204030204"/>
              <a:ea typeface="+mn-ea"/>
            </a:endParaRPr>
          </a:p>
        </p:txBody>
      </p:sp>
      <p:sp>
        <p:nvSpPr>
          <p:cNvPr id="17" name="Shape 15"/>
          <p:cNvSpPr/>
          <p:nvPr/>
        </p:nvSpPr>
        <p:spPr>
          <a:xfrm>
            <a:off x="2560320" y="4401312"/>
            <a:ext cx="926592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8" name="Shape 16"/>
          <p:cNvSpPr/>
          <p:nvPr/>
        </p:nvSpPr>
        <p:spPr>
          <a:xfrm>
            <a:off x="1280160" y="4608576"/>
            <a:ext cx="877824" cy="512064"/>
          </a:xfrm>
          <a:prstGeom prst="rect">
            <a:avLst/>
          </a:prstGeom>
          <a:solidFill>
            <a:srgbClr val="121541"/>
          </a:solidFill>
          <a:ln w="9525">
            <a:solidFill>
              <a:srgbClr val="121541"/>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9" name="Text 17"/>
          <p:cNvSpPr/>
          <p:nvPr/>
        </p:nvSpPr>
        <p:spPr>
          <a:xfrm>
            <a:off x="1280160" y="4608576"/>
            <a:ext cx="877824" cy="51206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2026</a:t>
            </a:r>
            <a:endParaRPr lang="en-US" sz="1467">
              <a:solidFill>
                <a:prstClr val="black"/>
              </a:solidFill>
              <a:latin typeface="Calibri" panose="020F0502020204030204"/>
              <a:ea typeface="+mn-ea"/>
            </a:endParaRPr>
          </a:p>
        </p:txBody>
      </p:sp>
      <p:sp>
        <p:nvSpPr>
          <p:cNvPr id="20" name="Shape 18"/>
          <p:cNvSpPr/>
          <p:nvPr/>
        </p:nvSpPr>
        <p:spPr>
          <a:xfrm>
            <a:off x="2157984" y="4815840"/>
            <a:ext cx="268224" cy="48768"/>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1" name="Text 19"/>
          <p:cNvSpPr/>
          <p:nvPr/>
        </p:nvSpPr>
        <p:spPr>
          <a:xfrm>
            <a:off x="2560320" y="4486656"/>
            <a:ext cx="9265920"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Today, £130.75/tonne, 43 new staff operational, DWT mandatory October</a:t>
            </a:r>
            <a:endParaRPr lang="en-US" sz="1600">
              <a:solidFill>
                <a:prstClr val="black"/>
              </a:solidFill>
              <a:latin typeface="Calibri" panose="020F0502020204030204"/>
              <a:ea typeface="+mn-ea"/>
            </a:endParaRPr>
          </a:p>
        </p:txBody>
      </p:sp>
      <p:sp>
        <p:nvSpPr>
          <p:cNvPr id="22" name="Text 20"/>
          <p:cNvSpPr/>
          <p:nvPr/>
        </p:nvSpPr>
        <p:spPr>
          <a:xfrm>
            <a:off x="2560320" y="4876800"/>
            <a:ext cx="9265920" cy="112166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Standard rate £130.75/tonne from 1 April 2026. Lower rate more than doubled to £8.85/tonne, largest uplift to that rate in a decade. 43 new frontline criminal enforcement staff operational this financial year. Digital Waste Tracking mandatory for all permitted receiving sites from 1 October 2026. The EA will receive a live digital feed of every waste movement into every permitted facility in England, no tip-off, no site visit required. (Source: GOV.UK; HMRC; Waste Crime Action Plan)</a:t>
            </a:r>
            <a:endParaRPr lang="en-US" sz="1267">
              <a:solidFill>
                <a:prstClr val="black"/>
              </a:solidFill>
              <a:latin typeface="Calibri" panose="020F0502020204030204"/>
              <a:ea typeface="+mn-ea"/>
            </a:endParaRPr>
          </a:p>
        </p:txBody>
      </p:sp>
      <p:sp>
        <p:nvSpPr>
          <p:cNvPr id="23" name="Text 21"/>
          <p:cNvSpPr/>
          <p:nvPr/>
        </p:nvSpPr>
        <p:spPr>
          <a:xfrm>
            <a:off x="487680" y="6278880"/>
            <a:ext cx="11216640" cy="21945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00" i="1">
                <a:solidFill>
                  <a:srgbClr val="98A2B3"/>
                </a:solidFill>
                <a:latin typeface="Calibri" pitchFamily="34" charset="0"/>
                <a:ea typeface="Calibri" pitchFamily="34" charset="-122"/>
                <a:cs typeface="Calibri" pitchFamily="34" charset="-120"/>
              </a:rPr>
              <a:t>Sources: GOV.UK EA Economic Crime Unit press release February 2024; GOV.UK Waste Crime Action Plan March 2026; OBR Landfill Tax page; HMRC Landfill Tax rates; Digital Waste Tracking (England) Regulations 2026.</a:t>
            </a:r>
            <a:endParaRPr lang="en-US" sz="1000">
              <a:solidFill>
                <a:prstClr val="black"/>
              </a:solidFill>
              <a:latin typeface="Calibri" panose="020F0502020204030204"/>
              <a:ea typeface="+mn-ea"/>
            </a:endParaRPr>
          </a:p>
        </p:txBody>
      </p:sp>
      <p:sp>
        <p:nvSpPr>
          <p:cNvPr id="24" name="Shape 22"/>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5" name="Text 23"/>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6" name="Text 24"/>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01, The Regulatory Shift  (2 of 2)</a:t>
            </a:r>
            <a:endParaRPr lang="en-US" sz="933">
              <a:solidFill>
                <a:prstClr val="black"/>
              </a:solidFill>
              <a:latin typeface="Calibri" panose="020F0502020204030204"/>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2000" cy="128016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 name="Text 1"/>
          <p:cNvSpPr/>
          <p:nvPr/>
        </p:nvSpPr>
        <p:spPr>
          <a:xfrm>
            <a:off x="487680" y="170688"/>
            <a:ext cx="7315200" cy="51206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3200" b="1">
                <a:solidFill>
                  <a:srgbClr val="FFFFFF"/>
                </a:solidFill>
                <a:latin typeface="Calibri" pitchFamily="34" charset="0"/>
                <a:ea typeface="Calibri" pitchFamily="34" charset="-122"/>
                <a:cs typeface="Calibri" pitchFamily="34" charset="-120"/>
              </a:rPr>
              <a:t>You are already visible.</a:t>
            </a:r>
            <a:endParaRPr lang="en-US" sz="3200">
              <a:solidFill>
                <a:prstClr val="black"/>
              </a:solidFill>
              <a:latin typeface="Calibri" panose="020F0502020204030204"/>
              <a:ea typeface="+mn-ea"/>
            </a:endParaRPr>
          </a:p>
        </p:txBody>
      </p:sp>
      <p:sp>
        <p:nvSpPr>
          <p:cNvPr id="4" name="Shape 2"/>
          <p:cNvSpPr/>
          <p:nvPr/>
        </p:nvSpPr>
        <p:spPr>
          <a:xfrm>
            <a:off x="487680" y="731520"/>
            <a:ext cx="146304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5" name="Text 3"/>
          <p:cNvSpPr/>
          <p:nvPr/>
        </p:nvSpPr>
        <p:spPr>
          <a:xfrm>
            <a:off x="487680" y="853440"/>
            <a:ext cx="1121664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i="1">
                <a:solidFill>
                  <a:srgbClr val="EAECF0"/>
                </a:solidFill>
                <a:latin typeface="Calibri" pitchFamily="34" charset="0"/>
                <a:ea typeface="Calibri" pitchFamily="34" charset="-122"/>
                <a:cs typeface="Calibri" pitchFamily="34" charset="-120"/>
              </a:rPr>
              <a:t>Seven ways enforcement finds you, before October 2026 adds an eighth that operates automatically at scale.</a:t>
            </a:r>
            <a:endParaRPr lang="en-US" sz="1333">
              <a:solidFill>
                <a:prstClr val="black"/>
              </a:solidFill>
              <a:latin typeface="Calibri" panose="020F0502020204030204"/>
              <a:ea typeface="+mn-ea"/>
            </a:endParaRPr>
          </a:p>
        </p:txBody>
      </p:sp>
      <p:sp>
        <p:nvSpPr>
          <p:cNvPr id="6" name="Shape 4"/>
          <p:cNvSpPr/>
          <p:nvPr/>
        </p:nvSpPr>
        <p:spPr>
          <a:xfrm>
            <a:off x="426720" y="1438656"/>
            <a:ext cx="5705856" cy="1194816"/>
          </a:xfrm>
          <a:prstGeom prst="rect">
            <a:avLst/>
          </a:prstGeom>
          <a:solidFill>
            <a:srgbClr val="FFFFFF"/>
          </a:solidFill>
          <a:ln w="9525">
            <a:solidFill>
              <a:srgbClr val="EAECF0"/>
            </a:solidFill>
            <a:prstDash val="solid"/>
          </a:ln>
          <a:effectLst>
            <a:outerShdw blurRad="50800" dist="12700" dir="8100000" algn="bl" rotWithShape="0">
              <a:srgbClr val="000000">
                <a:alpha val="5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573024" y="1560576"/>
            <a:ext cx="463296"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98A2B3"/>
                </a:solidFill>
                <a:latin typeface="Calibri" pitchFamily="34" charset="0"/>
                <a:ea typeface="Calibri" pitchFamily="34" charset="-122"/>
                <a:cs typeface="Calibri" pitchFamily="34" charset="-120"/>
              </a:rPr>
              <a:t>01</a:t>
            </a:r>
            <a:endParaRPr lang="en-US" sz="1333">
              <a:solidFill>
                <a:prstClr val="black"/>
              </a:solidFill>
              <a:latin typeface="Calibri" panose="020F0502020204030204"/>
              <a:ea typeface="+mn-ea"/>
            </a:endParaRPr>
          </a:p>
        </p:txBody>
      </p:sp>
      <p:sp>
        <p:nvSpPr>
          <p:cNvPr id="8" name="Text 6"/>
          <p:cNvSpPr/>
          <p:nvPr/>
        </p:nvSpPr>
        <p:spPr>
          <a:xfrm>
            <a:off x="1085088" y="1536192"/>
            <a:ext cx="4876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Supply chain contamination</a:t>
            </a:r>
            <a:endParaRPr lang="en-US" sz="1333">
              <a:solidFill>
                <a:prstClr val="black"/>
              </a:solidFill>
              <a:latin typeface="Calibri" panose="020F0502020204030204"/>
              <a:ea typeface="+mn-ea"/>
            </a:endParaRPr>
          </a:p>
        </p:txBody>
      </p:sp>
      <p:sp>
        <p:nvSpPr>
          <p:cNvPr id="9" name="Text 7"/>
          <p:cNvSpPr/>
          <p:nvPr/>
        </p:nvSpPr>
        <p:spPr>
          <a:xfrm>
            <a:off x="1085088" y="1865376"/>
            <a:ext cx="48768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67">
                <a:solidFill>
                  <a:srgbClr val="475467"/>
                </a:solidFill>
                <a:latin typeface="Calibri" pitchFamily="34" charset="0"/>
                <a:ea typeface="Calibri" pitchFamily="34" charset="-122"/>
                <a:cs typeface="Calibri" pitchFamily="34" charset="-120"/>
              </a:rPr>
              <a:t>Your carrier or disposal site is investigated. Investigators request producer records as standard. You are pulled into an investigation you didn't start, your records determine your position.</a:t>
            </a:r>
            <a:endParaRPr lang="en-US" sz="1067">
              <a:solidFill>
                <a:prstClr val="black"/>
              </a:solidFill>
              <a:latin typeface="Calibri" panose="020F0502020204030204"/>
              <a:ea typeface="+mn-ea"/>
            </a:endParaRPr>
          </a:p>
        </p:txBody>
      </p:sp>
      <p:sp>
        <p:nvSpPr>
          <p:cNvPr id="10" name="Shape 8"/>
          <p:cNvSpPr/>
          <p:nvPr/>
        </p:nvSpPr>
        <p:spPr>
          <a:xfrm>
            <a:off x="6376416" y="1438656"/>
            <a:ext cx="5705856" cy="1194816"/>
          </a:xfrm>
          <a:prstGeom prst="rect">
            <a:avLst/>
          </a:prstGeom>
          <a:solidFill>
            <a:srgbClr val="FFFFFF"/>
          </a:solidFill>
          <a:ln w="9525">
            <a:solidFill>
              <a:srgbClr val="EAECF0"/>
            </a:solidFill>
            <a:prstDash val="solid"/>
          </a:ln>
          <a:effectLst>
            <a:outerShdw blurRad="50800" dist="12700" dir="8100000" algn="bl" rotWithShape="0">
              <a:srgbClr val="000000">
                <a:alpha val="5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1" name="Text 9"/>
          <p:cNvSpPr/>
          <p:nvPr/>
        </p:nvSpPr>
        <p:spPr>
          <a:xfrm>
            <a:off x="6522720" y="1560576"/>
            <a:ext cx="463296"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98A2B3"/>
                </a:solidFill>
                <a:latin typeface="Calibri" pitchFamily="34" charset="0"/>
                <a:ea typeface="Calibri" pitchFamily="34" charset="-122"/>
                <a:cs typeface="Calibri" pitchFamily="34" charset="-120"/>
              </a:rPr>
              <a:t>02</a:t>
            </a:r>
            <a:endParaRPr lang="en-US" sz="1333">
              <a:solidFill>
                <a:prstClr val="black"/>
              </a:solidFill>
              <a:latin typeface="Calibri" panose="020F0502020204030204"/>
              <a:ea typeface="+mn-ea"/>
            </a:endParaRPr>
          </a:p>
        </p:txBody>
      </p:sp>
      <p:sp>
        <p:nvSpPr>
          <p:cNvPr id="12" name="Text 10"/>
          <p:cNvSpPr/>
          <p:nvPr/>
        </p:nvSpPr>
        <p:spPr>
          <a:xfrm>
            <a:off x="7034784" y="1536192"/>
            <a:ext cx="4876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ANPR vehicle tracking</a:t>
            </a:r>
            <a:endParaRPr lang="en-US" sz="1333">
              <a:solidFill>
                <a:prstClr val="black"/>
              </a:solidFill>
              <a:latin typeface="Calibri" panose="020F0502020204030204"/>
              <a:ea typeface="+mn-ea"/>
            </a:endParaRPr>
          </a:p>
        </p:txBody>
      </p:sp>
      <p:sp>
        <p:nvSpPr>
          <p:cNvPr id="13" name="Text 11"/>
          <p:cNvSpPr/>
          <p:nvPr/>
        </p:nvSpPr>
        <p:spPr>
          <a:xfrm>
            <a:off x="7034784" y="1865376"/>
            <a:ext cx="48768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67">
                <a:solidFill>
                  <a:srgbClr val="475467"/>
                </a:solidFill>
                <a:latin typeface="Calibri" pitchFamily="34" charset="0"/>
                <a:ea typeface="Calibri" pitchFamily="34" charset="-122"/>
                <a:cs typeface="Calibri" pitchFamily="34" charset="-120"/>
              </a:rPr>
              <a:t>Since April 2022, the EA has had access to the National Automatic Number Plate Recognition Service. Vehicles travelling to known illegal sites or on routes inconsistent with declared destinations are flagged automatically. (Source: EA blog, February 2024; Clyde &amp; Co, 2024)</a:t>
            </a:r>
            <a:endParaRPr lang="en-US" sz="1067">
              <a:solidFill>
                <a:prstClr val="black"/>
              </a:solidFill>
              <a:latin typeface="Calibri" panose="020F0502020204030204"/>
              <a:ea typeface="+mn-ea"/>
            </a:endParaRPr>
          </a:p>
        </p:txBody>
      </p:sp>
      <p:sp>
        <p:nvSpPr>
          <p:cNvPr id="14" name="Shape 12"/>
          <p:cNvSpPr/>
          <p:nvPr/>
        </p:nvSpPr>
        <p:spPr>
          <a:xfrm>
            <a:off x="426720" y="2731008"/>
            <a:ext cx="5705856" cy="1194816"/>
          </a:xfrm>
          <a:prstGeom prst="rect">
            <a:avLst/>
          </a:prstGeom>
          <a:solidFill>
            <a:srgbClr val="FFFFFF"/>
          </a:solidFill>
          <a:ln w="9525">
            <a:solidFill>
              <a:srgbClr val="EAECF0"/>
            </a:solidFill>
            <a:prstDash val="solid"/>
          </a:ln>
          <a:effectLst>
            <a:outerShdw blurRad="50800" dist="12700" dir="8100000" algn="bl" rotWithShape="0">
              <a:srgbClr val="000000">
                <a:alpha val="5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5" name="Text 13"/>
          <p:cNvSpPr/>
          <p:nvPr/>
        </p:nvSpPr>
        <p:spPr>
          <a:xfrm>
            <a:off x="573024" y="2852928"/>
            <a:ext cx="463296"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98A2B3"/>
                </a:solidFill>
                <a:latin typeface="Calibri" pitchFamily="34" charset="0"/>
                <a:ea typeface="Calibri" pitchFamily="34" charset="-122"/>
                <a:cs typeface="Calibri" pitchFamily="34" charset="-120"/>
              </a:rPr>
              <a:t>03</a:t>
            </a:r>
            <a:endParaRPr lang="en-US" sz="1333">
              <a:solidFill>
                <a:prstClr val="black"/>
              </a:solidFill>
              <a:latin typeface="Calibri" panose="020F0502020204030204"/>
              <a:ea typeface="+mn-ea"/>
            </a:endParaRPr>
          </a:p>
        </p:txBody>
      </p:sp>
      <p:sp>
        <p:nvSpPr>
          <p:cNvPr id="16" name="Text 14"/>
          <p:cNvSpPr/>
          <p:nvPr/>
        </p:nvSpPr>
        <p:spPr>
          <a:xfrm>
            <a:off x="1085088" y="2828544"/>
            <a:ext cx="4876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Financial intelligence, HMRC cross-referencing</a:t>
            </a:r>
            <a:endParaRPr lang="en-US" sz="1333">
              <a:solidFill>
                <a:prstClr val="black"/>
              </a:solidFill>
              <a:latin typeface="Calibri" panose="020F0502020204030204"/>
              <a:ea typeface="+mn-ea"/>
            </a:endParaRPr>
          </a:p>
        </p:txBody>
      </p:sp>
      <p:sp>
        <p:nvSpPr>
          <p:cNvPr id="17" name="Text 15"/>
          <p:cNvSpPr/>
          <p:nvPr/>
        </p:nvSpPr>
        <p:spPr>
          <a:xfrm>
            <a:off x="1085088" y="3157728"/>
            <a:ext cx="48768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67">
                <a:solidFill>
                  <a:srgbClr val="475467"/>
                </a:solidFill>
                <a:latin typeface="Calibri" pitchFamily="34" charset="0"/>
                <a:ea typeface="Calibri" pitchFamily="34" charset="-122"/>
                <a:cs typeface="Calibri" pitchFamily="34" charset="-120"/>
              </a:rPr>
              <a:t>Disposal costs anomalously low vs market rates trigger review. Landfill Tax declarations are cross-referenced against EA permit data and WTN records. Discrepancies between declared and recorded movements initiate investigation.</a:t>
            </a:r>
            <a:endParaRPr lang="en-US" sz="1067">
              <a:solidFill>
                <a:prstClr val="black"/>
              </a:solidFill>
              <a:latin typeface="Calibri" panose="020F0502020204030204"/>
              <a:ea typeface="+mn-ea"/>
            </a:endParaRPr>
          </a:p>
        </p:txBody>
      </p:sp>
      <p:sp>
        <p:nvSpPr>
          <p:cNvPr id="18" name="Shape 16"/>
          <p:cNvSpPr/>
          <p:nvPr/>
        </p:nvSpPr>
        <p:spPr>
          <a:xfrm>
            <a:off x="6376416" y="2731008"/>
            <a:ext cx="5705856" cy="1194816"/>
          </a:xfrm>
          <a:prstGeom prst="rect">
            <a:avLst/>
          </a:prstGeom>
          <a:solidFill>
            <a:srgbClr val="FFFFFF"/>
          </a:solidFill>
          <a:ln w="9525">
            <a:solidFill>
              <a:srgbClr val="EAECF0"/>
            </a:solidFill>
            <a:prstDash val="solid"/>
          </a:ln>
          <a:effectLst>
            <a:outerShdw blurRad="50800" dist="12700" dir="8100000" algn="bl" rotWithShape="0">
              <a:srgbClr val="000000">
                <a:alpha val="5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9" name="Text 17"/>
          <p:cNvSpPr/>
          <p:nvPr/>
        </p:nvSpPr>
        <p:spPr>
          <a:xfrm>
            <a:off x="6522720" y="2852928"/>
            <a:ext cx="463296"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98A2B3"/>
                </a:solidFill>
                <a:latin typeface="Calibri" pitchFamily="34" charset="0"/>
                <a:ea typeface="Calibri" pitchFamily="34" charset="-122"/>
                <a:cs typeface="Calibri" pitchFamily="34" charset="-120"/>
              </a:rPr>
              <a:t>04</a:t>
            </a:r>
            <a:endParaRPr lang="en-US" sz="1333">
              <a:solidFill>
                <a:prstClr val="black"/>
              </a:solidFill>
              <a:latin typeface="Calibri" panose="020F0502020204030204"/>
              <a:ea typeface="+mn-ea"/>
            </a:endParaRPr>
          </a:p>
        </p:txBody>
      </p:sp>
      <p:sp>
        <p:nvSpPr>
          <p:cNvPr id="20" name="Text 18"/>
          <p:cNvSpPr/>
          <p:nvPr/>
        </p:nvSpPr>
        <p:spPr>
          <a:xfrm>
            <a:off x="7034784" y="2828544"/>
            <a:ext cx="4876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Satellite and drone surveillance</a:t>
            </a:r>
            <a:endParaRPr lang="en-US" sz="1333">
              <a:solidFill>
                <a:prstClr val="black"/>
              </a:solidFill>
              <a:latin typeface="Calibri" panose="020F0502020204030204"/>
              <a:ea typeface="+mn-ea"/>
            </a:endParaRPr>
          </a:p>
        </p:txBody>
      </p:sp>
      <p:sp>
        <p:nvSpPr>
          <p:cNvPr id="21" name="Text 19"/>
          <p:cNvSpPr/>
          <p:nvPr/>
        </p:nvSpPr>
        <p:spPr>
          <a:xfrm>
            <a:off x="7034784" y="3157728"/>
            <a:ext cx="48768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67">
                <a:solidFill>
                  <a:srgbClr val="475467"/>
                </a:solidFill>
                <a:latin typeface="Calibri" pitchFamily="34" charset="0"/>
                <a:ea typeface="Calibri" pitchFamily="34" charset="-122"/>
                <a:cs typeface="Calibri" pitchFamily="34" charset="-120"/>
              </a:rPr>
              <a:t>The new Operational Waste Intelligence and Analysis Unit uses satellite imagery and drone surveillance to identify illegal site activity, volumes deposited, timing, site patterns. No site visit required to build the intelligence picture.</a:t>
            </a:r>
            <a:endParaRPr lang="en-US" sz="1067">
              <a:solidFill>
                <a:prstClr val="black"/>
              </a:solidFill>
              <a:latin typeface="Calibri" panose="020F0502020204030204"/>
              <a:ea typeface="+mn-ea"/>
            </a:endParaRPr>
          </a:p>
        </p:txBody>
      </p:sp>
      <p:sp>
        <p:nvSpPr>
          <p:cNvPr id="22" name="Shape 20"/>
          <p:cNvSpPr/>
          <p:nvPr/>
        </p:nvSpPr>
        <p:spPr>
          <a:xfrm>
            <a:off x="426720" y="4023360"/>
            <a:ext cx="5705856" cy="1194816"/>
          </a:xfrm>
          <a:prstGeom prst="rect">
            <a:avLst/>
          </a:prstGeom>
          <a:solidFill>
            <a:srgbClr val="FFFFFF"/>
          </a:solidFill>
          <a:ln w="9525">
            <a:solidFill>
              <a:srgbClr val="EAECF0"/>
            </a:solidFill>
            <a:prstDash val="solid"/>
          </a:ln>
          <a:effectLst>
            <a:outerShdw blurRad="50800" dist="12700" dir="8100000" algn="bl" rotWithShape="0">
              <a:srgbClr val="000000">
                <a:alpha val="5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3" name="Text 21"/>
          <p:cNvSpPr/>
          <p:nvPr/>
        </p:nvSpPr>
        <p:spPr>
          <a:xfrm>
            <a:off x="573024" y="4145280"/>
            <a:ext cx="463296"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98A2B3"/>
                </a:solidFill>
                <a:latin typeface="Calibri" pitchFamily="34" charset="0"/>
                <a:ea typeface="Calibri" pitchFamily="34" charset="-122"/>
                <a:cs typeface="Calibri" pitchFamily="34" charset="-120"/>
              </a:rPr>
              <a:t>05</a:t>
            </a:r>
            <a:endParaRPr lang="en-US" sz="1333">
              <a:solidFill>
                <a:prstClr val="black"/>
              </a:solidFill>
              <a:latin typeface="Calibri" panose="020F0502020204030204"/>
              <a:ea typeface="+mn-ea"/>
            </a:endParaRPr>
          </a:p>
        </p:txBody>
      </p:sp>
      <p:sp>
        <p:nvSpPr>
          <p:cNvPr id="24" name="Text 22"/>
          <p:cNvSpPr/>
          <p:nvPr/>
        </p:nvSpPr>
        <p:spPr>
          <a:xfrm>
            <a:off x="1085088" y="4120896"/>
            <a:ext cx="4876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Whistleblowers and Crimestoppers</a:t>
            </a:r>
            <a:endParaRPr lang="en-US" sz="1333">
              <a:solidFill>
                <a:prstClr val="black"/>
              </a:solidFill>
              <a:latin typeface="Calibri" panose="020F0502020204030204"/>
              <a:ea typeface="+mn-ea"/>
            </a:endParaRPr>
          </a:p>
        </p:txBody>
      </p:sp>
      <p:sp>
        <p:nvSpPr>
          <p:cNvPr id="25" name="Text 23"/>
          <p:cNvSpPr/>
          <p:nvPr/>
        </p:nvSpPr>
        <p:spPr>
          <a:xfrm>
            <a:off x="1085088" y="4450080"/>
            <a:ext cx="48768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67">
                <a:solidFill>
                  <a:srgbClr val="475467"/>
                </a:solidFill>
                <a:latin typeface="Calibri" pitchFamily="34" charset="0"/>
                <a:ea typeface="Calibri" pitchFamily="34" charset="-122"/>
                <a:cs typeface="Calibri" pitchFamily="34" charset="-120"/>
              </a:rPr>
              <a:t>The EA has worked with Crimestoppers since 2013. Reports from competitors, former employees, site neighbours and the public are actively sought. 16,773 reports of suspected waste crime recorded in England in 2023 and 2024 alone. (Source: EA heatmap, July 2025)</a:t>
            </a:r>
            <a:endParaRPr lang="en-US" sz="1067">
              <a:solidFill>
                <a:prstClr val="black"/>
              </a:solidFill>
              <a:latin typeface="Calibri" panose="020F0502020204030204"/>
              <a:ea typeface="+mn-ea"/>
            </a:endParaRPr>
          </a:p>
        </p:txBody>
      </p:sp>
      <p:sp>
        <p:nvSpPr>
          <p:cNvPr id="26" name="Shape 24"/>
          <p:cNvSpPr/>
          <p:nvPr/>
        </p:nvSpPr>
        <p:spPr>
          <a:xfrm>
            <a:off x="6376416" y="4023360"/>
            <a:ext cx="5705856" cy="1194816"/>
          </a:xfrm>
          <a:prstGeom prst="rect">
            <a:avLst/>
          </a:prstGeom>
          <a:solidFill>
            <a:srgbClr val="FFFFFF"/>
          </a:solidFill>
          <a:ln w="9525">
            <a:solidFill>
              <a:srgbClr val="EAECF0"/>
            </a:solidFill>
            <a:prstDash val="solid"/>
          </a:ln>
          <a:effectLst>
            <a:outerShdw blurRad="50800" dist="12700" dir="8100000" algn="bl" rotWithShape="0">
              <a:srgbClr val="000000">
                <a:alpha val="5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7" name="Text 25"/>
          <p:cNvSpPr/>
          <p:nvPr/>
        </p:nvSpPr>
        <p:spPr>
          <a:xfrm>
            <a:off x="6522720" y="4145280"/>
            <a:ext cx="463296"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98A2B3"/>
                </a:solidFill>
                <a:latin typeface="Calibri" pitchFamily="34" charset="0"/>
                <a:ea typeface="Calibri" pitchFamily="34" charset="-122"/>
                <a:cs typeface="Calibri" pitchFamily="34" charset="-120"/>
              </a:rPr>
              <a:t>06</a:t>
            </a:r>
            <a:endParaRPr lang="en-US" sz="1333">
              <a:solidFill>
                <a:prstClr val="black"/>
              </a:solidFill>
              <a:latin typeface="Calibri" panose="020F0502020204030204"/>
              <a:ea typeface="+mn-ea"/>
            </a:endParaRPr>
          </a:p>
        </p:txBody>
      </p:sp>
      <p:sp>
        <p:nvSpPr>
          <p:cNvPr id="28" name="Text 26"/>
          <p:cNvSpPr/>
          <p:nvPr/>
        </p:nvSpPr>
        <p:spPr>
          <a:xfrm>
            <a:off x="7034784" y="4120896"/>
            <a:ext cx="4876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Planning and permit scrutiny</a:t>
            </a:r>
            <a:endParaRPr lang="en-US" sz="1333">
              <a:solidFill>
                <a:prstClr val="black"/>
              </a:solidFill>
              <a:latin typeface="Calibri" panose="020F0502020204030204"/>
              <a:ea typeface="+mn-ea"/>
            </a:endParaRPr>
          </a:p>
        </p:txBody>
      </p:sp>
      <p:sp>
        <p:nvSpPr>
          <p:cNvPr id="29" name="Text 27"/>
          <p:cNvSpPr/>
          <p:nvPr/>
        </p:nvSpPr>
        <p:spPr>
          <a:xfrm>
            <a:off x="7034784" y="4450080"/>
            <a:ext cx="48768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67">
                <a:solidFill>
                  <a:srgbClr val="475467"/>
                </a:solidFill>
                <a:latin typeface="Calibri" pitchFamily="34" charset="0"/>
                <a:ea typeface="Calibri" pitchFamily="34" charset="-122"/>
                <a:cs typeface="Calibri" pitchFamily="34" charset="-120"/>
              </a:rPr>
              <a:t>Applications for planning consent or environmental permits increasingly trigger compliance record checks. For developers with active planning pipelines, non-compliance in waste management creates a direct operational risk beyond the enforcement exposure.</a:t>
            </a:r>
            <a:endParaRPr lang="en-US" sz="1067">
              <a:solidFill>
                <a:prstClr val="black"/>
              </a:solidFill>
              <a:latin typeface="Calibri" panose="020F0502020204030204"/>
              <a:ea typeface="+mn-ea"/>
            </a:endParaRPr>
          </a:p>
        </p:txBody>
      </p:sp>
      <p:sp>
        <p:nvSpPr>
          <p:cNvPr id="30" name="Shape 28"/>
          <p:cNvSpPr/>
          <p:nvPr/>
        </p:nvSpPr>
        <p:spPr>
          <a:xfrm>
            <a:off x="426720" y="5315712"/>
            <a:ext cx="5705856" cy="1194816"/>
          </a:xfrm>
          <a:prstGeom prst="rect">
            <a:avLst/>
          </a:prstGeom>
          <a:solidFill>
            <a:srgbClr val="FFFFFF"/>
          </a:solidFill>
          <a:ln w="9525">
            <a:solidFill>
              <a:srgbClr val="EAECF0"/>
            </a:solidFill>
            <a:prstDash val="solid"/>
          </a:ln>
          <a:effectLst>
            <a:outerShdw blurRad="50800" dist="12700" dir="8100000" algn="bl" rotWithShape="0">
              <a:srgbClr val="000000">
                <a:alpha val="5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1" name="Text 29"/>
          <p:cNvSpPr/>
          <p:nvPr/>
        </p:nvSpPr>
        <p:spPr>
          <a:xfrm>
            <a:off x="573024" y="5437632"/>
            <a:ext cx="463296"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98A2B3"/>
                </a:solidFill>
                <a:latin typeface="Calibri" pitchFamily="34" charset="0"/>
                <a:ea typeface="Calibri" pitchFamily="34" charset="-122"/>
                <a:cs typeface="Calibri" pitchFamily="34" charset="-120"/>
              </a:rPr>
              <a:t>07</a:t>
            </a:r>
            <a:endParaRPr lang="en-US" sz="1333">
              <a:solidFill>
                <a:prstClr val="black"/>
              </a:solidFill>
              <a:latin typeface="Calibri" panose="020F0502020204030204"/>
              <a:ea typeface="+mn-ea"/>
            </a:endParaRPr>
          </a:p>
        </p:txBody>
      </p:sp>
      <p:sp>
        <p:nvSpPr>
          <p:cNvPr id="32" name="Text 30"/>
          <p:cNvSpPr/>
          <p:nvPr/>
        </p:nvSpPr>
        <p:spPr>
          <a:xfrm>
            <a:off x="1085088" y="5413248"/>
            <a:ext cx="4876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EA and HMRC direct records requests</a:t>
            </a:r>
            <a:endParaRPr lang="en-US" sz="1333">
              <a:solidFill>
                <a:prstClr val="black"/>
              </a:solidFill>
              <a:latin typeface="Calibri" panose="020F0502020204030204"/>
              <a:ea typeface="+mn-ea"/>
            </a:endParaRPr>
          </a:p>
        </p:txBody>
      </p:sp>
      <p:sp>
        <p:nvSpPr>
          <p:cNvPr id="33" name="Text 31"/>
          <p:cNvSpPr/>
          <p:nvPr/>
        </p:nvSpPr>
        <p:spPr>
          <a:xfrm>
            <a:off x="1085088" y="5742432"/>
            <a:ext cx="48768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67">
                <a:solidFill>
                  <a:srgbClr val="475467"/>
                </a:solidFill>
                <a:latin typeface="Calibri" pitchFamily="34" charset="0"/>
                <a:ea typeface="Calibri" pitchFamily="34" charset="-122"/>
                <a:cs typeface="Calibri" pitchFamily="34" charset="-120"/>
              </a:rPr>
              <a:t>A formal EA records request gives you not less than 7 days to respond. HMRC can request records as part of a Landfill Tax investigation. Without a centralised, retrievable compliance record, the response is manual, incomplete and indefensible.</a:t>
            </a:r>
            <a:endParaRPr lang="en-US" sz="1067">
              <a:solidFill>
                <a:prstClr val="black"/>
              </a:solidFill>
              <a:latin typeface="Calibri" panose="020F0502020204030204"/>
              <a:ea typeface="+mn-ea"/>
            </a:endParaRPr>
          </a:p>
        </p:txBody>
      </p:sp>
      <p:sp>
        <p:nvSpPr>
          <p:cNvPr id="34" name="Shape 32"/>
          <p:cNvSpPr/>
          <p:nvPr/>
        </p:nvSpPr>
        <p:spPr>
          <a:xfrm>
            <a:off x="6376416" y="5315712"/>
            <a:ext cx="5705856" cy="1194816"/>
          </a:xfrm>
          <a:prstGeom prst="rect">
            <a:avLst/>
          </a:prstGeom>
          <a:solidFill>
            <a:srgbClr val="FAFAFA"/>
          </a:solidFill>
          <a:ln w="19050">
            <a:solidFill>
              <a:srgbClr val="F7EC33"/>
            </a:solidFill>
            <a:prstDash val="solid"/>
          </a:ln>
          <a:effectLst>
            <a:outerShdw blurRad="50800" dist="12700" dir="8100000" algn="bl" rotWithShape="0">
              <a:srgbClr val="000000">
                <a:alpha val="5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5" name="Text 33"/>
          <p:cNvSpPr/>
          <p:nvPr/>
        </p:nvSpPr>
        <p:spPr>
          <a:xfrm>
            <a:off x="6522720" y="5437632"/>
            <a:ext cx="463296"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08</a:t>
            </a:r>
            <a:endParaRPr lang="en-US" sz="1333">
              <a:solidFill>
                <a:prstClr val="black"/>
              </a:solidFill>
              <a:latin typeface="Calibri" panose="020F0502020204030204"/>
              <a:ea typeface="+mn-ea"/>
            </a:endParaRPr>
          </a:p>
        </p:txBody>
      </p:sp>
      <p:sp>
        <p:nvSpPr>
          <p:cNvPr id="36" name="Text 34"/>
          <p:cNvSpPr/>
          <p:nvPr/>
        </p:nvSpPr>
        <p:spPr>
          <a:xfrm>
            <a:off x="7034784" y="5413248"/>
            <a:ext cx="4876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Digital Waste Tracking, October 2026</a:t>
            </a:r>
            <a:endParaRPr lang="en-US" sz="1333">
              <a:solidFill>
                <a:prstClr val="black"/>
              </a:solidFill>
              <a:latin typeface="Calibri" panose="020F0502020204030204"/>
              <a:ea typeface="+mn-ea"/>
            </a:endParaRPr>
          </a:p>
        </p:txBody>
      </p:sp>
      <p:sp>
        <p:nvSpPr>
          <p:cNvPr id="37" name="Text 35"/>
          <p:cNvSpPr/>
          <p:nvPr/>
        </p:nvSpPr>
        <p:spPr>
          <a:xfrm>
            <a:off x="7034784" y="5742432"/>
            <a:ext cx="48768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67">
                <a:solidFill>
                  <a:srgbClr val="475467"/>
                </a:solidFill>
                <a:latin typeface="Calibri" pitchFamily="34" charset="0"/>
                <a:ea typeface="Calibri" pitchFamily="34" charset="-122"/>
                <a:cs typeface="Calibri" pitchFamily="34" charset="-120"/>
              </a:rPr>
              <a:t>From 1 October 2026, every permitted receiving site logs your waste digitally in real time. The EA receives a live data feed. Volume anomalies, EWC mismatches and permit breaches surface automatically, no tip-off, no visit, no warning.</a:t>
            </a:r>
            <a:endParaRPr lang="en-US" sz="1067">
              <a:solidFill>
                <a:prstClr val="black"/>
              </a:solidFill>
              <a:latin typeface="Calibri" panose="020F0502020204030204"/>
              <a:ea typeface="+mn-ea"/>
            </a:endParaRPr>
          </a:p>
        </p:txBody>
      </p:sp>
      <p:sp>
        <p:nvSpPr>
          <p:cNvPr id="38" name="Shape 36"/>
          <p:cNvSpPr/>
          <p:nvPr/>
        </p:nvSpPr>
        <p:spPr>
          <a:xfrm>
            <a:off x="11131296" y="5437632"/>
            <a:ext cx="731520" cy="26822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9" name="Text 37"/>
          <p:cNvSpPr/>
          <p:nvPr/>
        </p:nvSpPr>
        <p:spPr>
          <a:xfrm>
            <a:off x="11131296" y="5437632"/>
            <a:ext cx="731520" cy="26822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933" b="1">
                <a:solidFill>
                  <a:srgbClr val="121541"/>
                </a:solidFill>
                <a:latin typeface="Calibri" pitchFamily="34" charset="0"/>
                <a:ea typeface="Calibri" pitchFamily="34" charset="-122"/>
                <a:cs typeface="Calibri" pitchFamily="34" charset="-120"/>
              </a:rPr>
              <a:t>OCT 2026</a:t>
            </a:r>
            <a:endParaRPr lang="en-US" sz="933">
              <a:solidFill>
                <a:prstClr val="black"/>
              </a:solidFill>
              <a:latin typeface="Calibri" panose="020F0502020204030204"/>
              <a:ea typeface="+mn-ea"/>
            </a:endParaRPr>
          </a:p>
        </p:txBody>
      </p:sp>
      <p:sp>
        <p:nvSpPr>
          <p:cNvPr id="40" name="Shape 38"/>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1" name="Text 39"/>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42" name="Text 40"/>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01, The Regulatory Shift</a:t>
            </a:r>
            <a:endParaRPr lang="en-US" sz="933">
              <a:solidFill>
                <a:prstClr val="black"/>
              </a:solidFill>
              <a:latin typeface="Calibri" panose="020F0502020204030204"/>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The enforcement architecture has changed</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Shape 2"/>
          <p:cNvSpPr/>
          <p:nvPr/>
        </p:nvSpPr>
        <p:spPr>
          <a:xfrm>
            <a:off x="487680" y="1316736"/>
            <a:ext cx="85344" cy="8534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5" name="Text 3"/>
          <p:cNvSpPr/>
          <p:nvPr/>
        </p:nvSpPr>
        <p:spPr>
          <a:xfrm>
            <a:off x="755904" y="1170432"/>
            <a:ext cx="10972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The infrastructure has been in place since 2020, what has changed is the resource</a:t>
            </a:r>
            <a:endParaRPr lang="en-US" sz="1467">
              <a:solidFill>
                <a:prstClr val="black"/>
              </a:solidFill>
              <a:latin typeface="Calibri" panose="020F0502020204030204"/>
              <a:ea typeface="+mn-ea"/>
            </a:endParaRPr>
          </a:p>
        </p:txBody>
      </p:sp>
      <p:sp>
        <p:nvSpPr>
          <p:cNvPr id="6" name="Text 4"/>
          <p:cNvSpPr/>
          <p:nvPr/>
        </p:nvSpPr>
        <p:spPr>
          <a:xfrm>
            <a:off x="755904" y="1511808"/>
            <a:ext cx="1097280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The Joint Unit for Waste Crime launched in January 2020, bringing EA, HMRC, the National Crime Agency and police forces under one coordinated enforcement operation. It has always existed. What is new is what is being put into it.</a:t>
            </a:r>
            <a:endParaRPr lang="en-US" sz="1333">
              <a:solidFill>
                <a:prstClr val="black"/>
              </a:solidFill>
              <a:latin typeface="Calibri" panose="020F0502020204030204"/>
              <a:ea typeface="+mn-ea"/>
            </a:endParaRPr>
          </a:p>
        </p:txBody>
      </p:sp>
      <p:sp>
        <p:nvSpPr>
          <p:cNvPr id="7" name="Shape 5"/>
          <p:cNvSpPr/>
          <p:nvPr/>
        </p:nvSpPr>
        <p:spPr>
          <a:xfrm>
            <a:off x="487680" y="2121408"/>
            <a:ext cx="1121664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8" name="Shape 6"/>
          <p:cNvSpPr/>
          <p:nvPr/>
        </p:nvSpPr>
        <p:spPr>
          <a:xfrm>
            <a:off x="487680" y="2316480"/>
            <a:ext cx="85344" cy="8534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755904" y="2170176"/>
            <a:ext cx="10972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43 new frontline enforcement staff added in 2025/26 alone</a:t>
            </a:r>
            <a:endParaRPr lang="en-US" sz="1467">
              <a:solidFill>
                <a:prstClr val="black"/>
              </a:solidFill>
              <a:latin typeface="Calibri" panose="020F0502020204030204"/>
              <a:ea typeface="+mn-ea"/>
            </a:endParaRPr>
          </a:p>
        </p:txBody>
      </p:sp>
      <p:sp>
        <p:nvSpPr>
          <p:cNvPr id="10" name="Text 8"/>
          <p:cNvSpPr/>
          <p:nvPr/>
        </p:nvSpPr>
        <p:spPr>
          <a:xfrm>
            <a:off x="755904" y="2511552"/>
            <a:ext cx="1097280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The 2025/26 budget uplift directly funds 43 additional frontline criminal enforcement staff across the JUWC and EA area environmental crime teams. This is not a future plan. These people are operational now.</a:t>
            </a:r>
            <a:endParaRPr lang="en-US" sz="1333">
              <a:solidFill>
                <a:prstClr val="black"/>
              </a:solidFill>
              <a:latin typeface="Calibri" panose="020F0502020204030204"/>
              <a:ea typeface="+mn-ea"/>
            </a:endParaRPr>
          </a:p>
        </p:txBody>
      </p:sp>
      <p:sp>
        <p:nvSpPr>
          <p:cNvPr id="11" name="Shape 9"/>
          <p:cNvSpPr/>
          <p:nvPr/>
        </p:nvSpPr>
        <p:spPr>
          <a:xfrm>
            <a:off x="487680" y="3121152"/>
            <a:ext cx="1121664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2" name="Shape 10"/>
          <p:cNvSpPr/>
          <p:nvPr/>
        </p:nvSpPr>
        <p:spPr>
          <a:xfrm>
            <a:off x="487680" y="3316224"/>
            <a:ext cx="85344" cy="8534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3" name="Text 11"/>
          <p:cNvSpPr/>
          <p:nvPr/>
        </p:nvSpPr>
        <p:spPr>
          <a:xfrm>
            <a:off x="755904" y="3169920"/>
            <a:ext cx="10972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The output: more than three sites stopped every working day</a:t>
            </a:r>
            <a:endParaRPr lang="en-US" sz="1467">
              <a:solidFill>
                <a:prstClr val="black"/>
              </a:solidFill>
              <a:latin typeface="Calibri" panose="020F0502020204030204"/>
              <a:ea typeface="+mn-ea"/>
            </a:endParaRPr>
          </a:p>
        </p:txBody>
      </p:sp>
      <p:sp>
        <p:nvSpPr>
          <p:cNvPr id="14" name="Text 12"/>
          <p:cNvSpPr/>
          <p:nvPr/>
        </p:nvSpPr>
        <p:spPr>
          <a:xfrm>
            <a:off x="755904" y="3511296"/>
            <a:ext cx="1097280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From July 2024 to end of 2025, the EA shut down 1,205 illegal waste sites and secured 122 prosecutions including 10 immediate custodial sentences. That is more than three sites every single working day for eighteen consecutive months. (EA direct enforcement figures, separate from JUWC joint operations.)</a:t>
            </a:r>
            <a:endParaRPr lang="en-US" sz="1333">
              <a:solidFill>
                <a:prstClr val="black"/>
              </a:solidFill>
              <a:latin typeface="Calibri" panose="020F0502020204030204"/>
              <a:ea typeface="+mn-ea"/>
            </a:endParaRPr>
          </a:p>
        </p:txBody>
      </p:sp>
      <p:sp>
        <p:nvSpPr>
          <p:cNvPr id="15" name="Shape 13"/>
          <p:cNvSpPr/>
          <p:nvPr/>
        </p:nvSpPr>
        <p:spPr>
          <a:xfrm>
            <a:off x="487680" y="4120896"/>
            <a:ext cx="1121664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6" name="Shape 14"/>
          <p:cNvSpPr/>
          <p:nvPr/>
        </p:nvSpPr>
        <p:spPr>
          <a:xfrm>
            <a:off x="487680" y="4315968"/>
            <a:ext cx="85344" cy="8534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7" name="Text 15"/>
          <p:cNvSpPr/>
          <p:nvPr/>
        </p:nvSpPr>
        <p:spPr>
          <a:xfrm>
            <a:off x="755904" y="4169664"/>
            <a:ext cx="10972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EA Economic Crime Unit, launched February 2024</a:t>
            </a:r>
            <a:endParaRPr lang="en-US" sz="1467">
              <a:solidFill>
                <a:prstClr val="black"/>
              </a:solidFill>
              <a:latin typeface="Calibri" panose="020F0502020204030204"/>
              <a:ea typeface="+mn-ea"/>
            </a:endParaRPr>
          </a:p>
        </p:txBody>
      </p:sp>
      <p:sp>
        <p:nvSpPr>
          <p:cNvPr id="18" name="Text 16"/>
          <p:cNvSpPr/>
          <p:nvPr/>
        </p:nvSpPr>
        <p:spPr>
          <a:xfrm>
            <a:off x="755904" y="4511040"/>
            <a:ext cx="1097280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Dedicated unit investigating the financial proceeds of waste crime under POCA 2002. Not environmental breaches, the money. 26 active money laundering investigations. 42 confiscation orders secured since launch.</a:t>
            </a:r>
            <a:endParaRPr lang="en-US" sz="1333">
              <a:solidFill>
                <a:prstClr val="black"/>
              </a:solidFill>
              <a:latin typeface="Calibri" panose="020F0502020204030204"/>
              <a:ea typeface="+mn-ea"/>
            </a:endParaRPr>
          </a:p>
        </p:txBody>
      </p:sp>
      <p:sp>
        <p:nvSpPr>
          <p:cNvPr id="19" name="Shape 17"/>
          <p:cNvSpPr/>
          <p:nvPr/>
        </p:nvSpPr>
        <p:spPr>
          <a:xfrm>
            <a:off x="487680" y="5120640"/>
            <a:ext cx="1121664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0" name="Shape 18"/>
          <p:cNvSpPr/>
          <p:nvPr/>
        </p:nvSpPr>
        <p:spPr>
          <a:xfrm>
            <a:off x="487680" y="5315712"/>
            <a:ext cx="85344" cy="8534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1" name="Text 19"/>
          <p:cNvSpPr/>
          <p:nvPr/>
        </p:nvSpPr>
        <p:spPr>
          <a:xfrm>
            <a:off x="755904" y="5169408"/>
            <a:ext cx="1097280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Intelligence-led targeting: they already have the picture before they arrive</a:t>
            </a:r>
            <a:endParaRPr lang="en-US" sz="1467">
              <a:solidFill>
                <a:prstClr val="black"/>
              </a:solidFill>
              <a:latin typeface="Calibri" panose="020F0502020204030204"/>
              <a:ea typeface="+mn-ea"/>
            </a:endParaRPr>
          </a:p>
        </p:txBody>
      </p:sp>
      <p:sp>
        <p:nvSpPr>
          <p:cNvPr id="22" name="Text 20"/>
          <p:cNvSpPr/>
          <p:nvPr/>
        </p:nvSpPr>
        <p:spPr>
          <a:xfrm>
            <a:off x="755904" y="5510784"/>
            <a:ext cx="1097280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New Operational Waste Intelligence and Analysis Unit combining satellite imagery, drone surveillance, financial data and criminal intelligence. This is proactive identification of targets, not reactive response. By the time enforcement visits, the investigation has already started. Your records are your defence.</a:t>
            </a:r>
            <a:endParaRPr lang="en-US" sz="1333">
              <a:solidFill>
                <a:prstClr val="black"/>
              </a:solidFill>
              <a:latin typeface="Calibri" panose="020F0502020204030204"/>
              <a:ea typeface="+mn-ea"/>
            </a:endParaRPr>
          </a:p>
        </p:txBody>
      </p:sp>
      <p:sp>
        <p:nvSpPr>
          <p:cNvPr id="23" name="Shape 21"/>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4" name="Text 22"/>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5" name="Text 23"/>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01, The Regulatory Shift</a:t>
            </a:r>
            <a:endParaRPr lang="en-US" sz="933">
              <a:solidFill>
                <a:prstClr val="black"/>
              </a:solidFill>
              <a:latin typeface="Calibri" panose="020F0502020204030204"/>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4754880" cy="685800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 name="Text 1"/>
          <p:cNvSpPr/>
          <p:nvPr/>
        </p:nvSpPr>
        <p:spPr>
          <a:xfrm>
            <a:off x="365760" y="4389120"/>
            <a:ext cx="4023360" cy="1950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66" b="1">
                <a:solidFill>
                  <a:srgbClr val="F7EC33">
                    <a:alpha val="85000"/>
                  </a:srgbClr>
                </a:solidFill>
                <a:latin typeface="Calibri" pitchFamily="34" charset="0"/>
                <a:ea typeface="Calibri" pitchFamily="34" charset="-122"/>
                <a:cs typeface="Calibri" pitchFamily="34" charset="-120"/>
              </a:rPr>
              <a:t>02</a:t>
            </a:r>
            <a:endParaRPr lang="en-US" sz="14666">
              <a:solidFill>
                <a:prstClr val="black"/>
              </a:solidFill>
              <a:latin typeface="Calibri" panose="020F0502020204030204"/>
              <a:ea typeface="+mn-ea"/>
            </a:endParaRPr>
          </a:p>
        </p:txBody>
      </p:sp>
      <p:sp>
        <p:nvSpPr>
          <p:cNvPr id="4" name="Text 2"/>
          <p:cNvSpPr/>
          <p:nvPr/>
        </p:nvSpPr>
        <p:spPr>
          <a:xfrm>
            <a:off x="426720" y="463296"/>
            <a:ext cx="390144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00" b="1" kern="0" spc="667">
                <a:solidFill>
                  <a:srgbClr val="F7EC33"/>
                </a:solidFill>
                <a:latin typeface="Calibri" pitchFamily="34" charset="0"/>
                <a:ea typeface="Calibri" pitchFamily="34" charset="-122"/>
                <a:cs typeface="Calibri" pitchFamily="34" charset="-120"/>
              </a:rPr>
              <a:t>SECTION</a:t>
            </a:r>
            <a:endParaRPr lang="en-US" sz="1200">
              <a:solidFill>
                <a:prstClr val="black"/>
              </a:solidFill>
              <a:latin typeface="Calibri" panose="020F0502020204030204"/>
              <a:ea typeface="+mn-ea"/>
            </a:endParaRPr>
          </a:p>
        </p:txBody>
      </p:sp>
      <p:sp>
        <p:nvSpPr>
          <p:cNvPr id="5" name="Text 3"/>
          <p:cNvSpPr/>
          <p:nvPr/>
        </p:nvSpPr>
        <p:spPr>
          <a:xfrm>
            <a:off x="5120640" y="1950720"/>
            <a:ext cx="6705600" cy="17068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Your Legal</a:t>
            </a:r>
            <a:endParaRPr lang="en-US" sz="4533">
              <a:solidFill>
                <a:prstClr val="black"/>
              </a:solidFill>
              <a:latin typeface="Calibri" panose="020F0502020204030204"/>
              <a:ea typeface="+mn-ea"/>
            </a:endParaRPr>
          </a:p>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Exposure</a:t>
            </a:r>
            <a:endParaRPr lang="en-US" sz="4533">
              <a:solidFill>
                <a:prstClr val="black"/>
              </a:solidFill>
              <a:latin typeface="Calibri" panose="020F0502020204030204"/>
              <a:ea typeface="+mn-ea"/>
            </a:endParaRPr>
          </a:p>
        </p:txBody>
      </p:sp>
      <p:sp>
        <p:nvSpPr>
          <p:cNvPr id="6" name="Shape 4"/>
          <p:cNvSpPr/>
          <p:nvPr/>
        </p:nvSpPr>
        <p:spPr>
          <a:xfrm>
            <a:off x="5120640" y="3755136"/>
            <a:ext cx="1706880" cy="8534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5120640" y="3998976"/>
            <a:ext cx="67056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a:solidFill>
                  <a:srgbClr val="475467"/>
                </a:solidFill>
                <a:latin typeface="Calibri" pitchFamily="34" charset="0"/>
                <a:ea typeface="Calibri" pitchFamily="34" charset="-122"/>
                <a:cs typeface="Calibri" pitchFamily="34" charset="-120"/>
              </a:rPr>
              <a:t>Duty of care. The law does not care who you hired.</a:t>
            </a:r>
            <a:endParaRPr lang="en-US" sz="1733">
              <a:solidFill>
                <a:prstClr val="black"/>
              </a:solidFill>
              <a:latin typeface="Calibri" panose="020F0502020204030204"/>
              <a:ea typeface="+mn-ea"/>
            </a:endParaRPr>
          </a:p>
        </p:txBody>
      </p:sp>
      <p:sp>
        <p:nvSpPr>
          <p:cNvPr id="8" name="Shape 6"/>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Duty of care: what the law requires of you</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Shape 2"/>
          <p:cNvSpPr/>
          <p:nvPr/>
        </p:nvSpPr>
        <p:spPr>
          <a:xfrm>
            <a:off x="487680" y="1121664"/>
            <a:ext cx="11216640" cy="877824"/>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5" name="Shape 3"/>
          <p:cNvSpPr/>
          <p:nvPr/>
        </p:nvSpPr>
        <p:spPr>
          <a:xfrm>
            <a:off x="487680" y="1121664"/>
            <a:ext cx="73152" cy="877824"/>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Text 4"/>
          <p:cNvSpPr/>
          <p:nvPr/>
        </p:nvSpPr>
        <p:spPr>
          <a:xfrm>
            <a:off x="731520" y="1170432"/>
            <a:ext cx="1072896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Section 34, Environmental Protection Act 1990</a:t>
            </a:r>
            <a:endParaRPr lang="en-US" sz="1467">
              <a:solidFill>
                <a:prstClr val="black"/>
              </a:solidFill>
              <a:latin typeface="Calibri" panose="020F0502020204030204"/>
              <a:ea typeface="+mn-ea"/>
            </a:endParaRPr>
          </a:p>
        </p:txBody>
      </p:sp>
      <p:sp>
        <p:nvSpPr>
          <p:cNvPr id="7" name="Text 5"/>
          <p:cNvSpPr/>
          <p:nvPr/>
        </p:nvSpPr>
        <p:spPr>
          <a:xfrm>
            <a:off x="731520" y="1487424"/>
            <a:ext cx="1072896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Anyone who produces, carries, keeps, treats or disposes of controlled waste carries a statutory duty of care. As a housebuilder, every waste movement from your sites is within scope from the moment waste is generated.</a:t>
            </a:r>
            <a:endParaRPr lang="en-US" sz="1267">
              <a:solidFill>
                <a:prstClr val="black"/>
              </a:solidFill>
              <a:latin typeface="Calibri" panose="020F0502020204030204"/>
              <a:ea typeface="+mn-ea"/>
            </a:endParaRPr>
          </a:p>
        </p:txBody>
      </p:sp>
      <p:sp>
        <p:nvSpPr>
          <p:cNvPr id="8" name="Shape 6"/>
          <p:cNvSpPr/>
          <p:nvPr/>
        </p:nvSpPr>
        <p:spPr>
          <a:xfrm>
            <a:off x="487680" y="2218944"/>
            <a:ext cx="3608832" cy="359664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Shape 7"/>
          <p:cNvSpPr/>
          <p:nvPr/>
        </p:nvSpPr>
        <p:spPr>
          <a:xfrm>
            <a:off x="487680" y="2218944"/>
            <a:ext cx="360883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0" name="Text 8"/>
          <p:cNvSpPr/>
          <p:nvPr/>
        </p:nvSpPr>
        <p:spPr>
          <a:xfrm>
            <a:off x="731520" y="2438400"/>
            <a:ext cx="3108960" cy="7924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000" b="1">
                <a:solidFill>
                  <a:srgbClr val="121541"/>
                </a:solidFill>
                <a:latin typeface="Calibri" pitchFamily="34" charset="0"/>
                <a:ea typeface="Calibri" pitchFamily="34" charset="-122"/>
                <a:cs typeface="Calibri" pitchFamily="34" charset="-120"/>
              </a:rPr>
              <a:t>You must</a:t>
            </a:r>
            <a:endParaRPr lang="en-US" sz="2000">
              <a:solidFill>
                <a:prstClr val="black"/>
              </a:solidFill>
              <a:latin typeface="Calibri" panose="020F0502020204030204"/>
              <a:ea typeface="+mn-ea"/>
            </a:endParaRPr>
          </a:p>
          <a:p>
            <a:pPr defTabSz="1219170" eaLnBrk="1" fontAlgn="auto" hangingPunct="1">
              <a:spcBef>
                <a:spcPts val="0"/>
              </a:spcBef>
              <a:spcAft>
                <a:spcPts val="0"/>
              </a:spcAft>
            </a:pPr>
            <a:r>
              <a:rPr lang="en-US" sz="2000" b="1">
                <a:solidFill>
                  <a:srgbClr val="121541"/>
                </a:solidFill>
                <a:latin typeface="Calibri" pitchFamily="34" charset="0"/>
                <a:ea typeface="Calibri" pitchFamily="34" charset="-122"/>
                <a:cs typeface="Calibri" pitchFamily="34" charset="-120"/>
              </a:rPr>
              <a:t>prevent</a:t>
            </a:r>
            <a:endParaRPr lang="en-US" sz="2000">
              <a:solidFill>
                <a:prstClr val="black"/>
              </a:solidFill>
              <a:latin typeface="Calibri" panose="020F0502020204030204"/>
              <a:ea typeface="+mn-ea"/>
            </a:endParaRPr>
          </a:p>
        </p:txBody>
      </p:sp>
      <p:sp>
        <p:nvSpPr>
          <p:cNvPr id="11" name="Text 9"/>
          <p:cNvSpPr/>
          <p:nvPr/>
        </p:nvSpPr>
        <p:spPr>
          <a:xfrm>
            <a:off x="731520" y="3291840"/>
            <a:ext cx="3108960" cy="115824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Unauthorised deposit, treatment or disposal of waste, and escape of waste from your control.</a:t>
            </a:r>
            <a:endParaRPr lang="en-US" sz="1333">
              <a:solidFill>
                <a:prstClr val="black"/>
              </a:solidFill>
              <a:latin typeface="Calibri" panose="020F0502020204030204"/>
              <a:ea typeface="+mn-ea"/>
            </a:endParaRPr>
          </a:p>
        </p:txBody>
      </p:sp>
      <p:sp>
        <p:nvSpPr>
          <p:cNvPr id="12" name="Shape 10"/>
          <p:cNvSpPr/>
          <p:nvPr/>
        </p:nvSpPr>
        <p:spPr>
          <a:xfrm>
            <a:off x="4291584" y="2218944"/>
            <a:ext cx="3608832" cy="359664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3" name="Shape 11"/>
          <p:cNvSpPr/>
          <p:nvPr/>
        </p:nvSpPr>
        <p:spPr>
          <a:xfrm>
            <a:off x="4291584" y="2218944"/>
            <a:ext cx="360883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4" name="Text 12"/>
          <p:cNvSpPr/>
          <p:nvPr/>
        </p:nvSpPr>
        <p:spPr>
          <a:xfrm>
            <a:off x="4535424" y="2438400"/>
            <a:ext cx="3108960" cy="7924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000" b="1">
                <a:solidFill>
                  <a:srgbClr val="121541"/>
                </a:solidFill>
                <a:latin typeface="Calibri" pitchFamily="34" charset="0"/>
                <a:ea typeface="Calibri" pitchFamily="34" charset="-122"/>
                <a:cs typeface="Calibri" pitchFamily="34" charset="-120"/>
              </a:rPr>
              <a:t>You must</a:t>
            </a:r>
            <a:endParaRPr lang="en-US" sz="2000">
              <a:solidFill>
                <a:prstClr val="black"/>
              </a:solidFill>
              <a:latin typeface="Calibri" panose="020F0502020204030204"/>
              <a:ea typeface="+mn-ea"/>
            </a:endParaRPr>
          </a:p>
          <a:p>
            <a:pPr defTabSz="1219170" eaLnBrk="1" fontAlgn="auto" hangingPunct="1">
              <a:spcBef>
                <a:spcPts val="0"/>
              </a:spcBef>
              <a:spcAft>
                <a:spcPts val="0"/>
              </a:spcAft>
            </a:pPr>
            <a:r>
              <a:rPr lang="en-US" sz="2000" b="1">
                <a:solidFill>
                  <a:srgbClr val="121541"/>
                </a:solidFill>
                <a:latin typeface="Calibri" pitchFamily="34" charset="0"/>
                <a:ea typeface="Calibri" pitchFamily="34" charset="-122"/>
                <a:cs typeface="Calibri" pitchFamily="34" charset="-120"/>
              </a:rPr>
              <a:t>verify</a:t>
            </a:r>
            <a:endParaRPr lang="en-US" sz="2000">
              <a:solidFill>
                <a:prstClr val="black"/>
              </a:solidFill>
              <a:latin typeface="Calibri" panose="020F0502020204030204"/>
              <a:ea typeface="+mn-ea"/>
            </a:endParaRPr>
          </a:p>
        </p:txBody>
      </p:sp>
      <p:sp>
        <p:nvSpPr>
          <p:cNvPr id="15" name="Text 13"/>
          <p:cNvSpPr/>
          <p:nvPr/>
        </p:nvSpPr>
        <p:spPr>
          <a:xfrm>
            <a:off x="4535424" y="3291840"/>
            <a:ext cx="3108960" cy="115824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That waste is transferred only to a registered carrier, and that it goes to a facility permitted to accept that specific waste type.</a:t>
            </a:r>
            <a:endParaRPr lang="en-US" sz="1333">
              <a:solidFill>
                <a:prstClr val="black"/>
              </a:solidFill>
              <a:latin typeface="Calibri" panose="020F0502020204030204"/>
              <a:ea typeface="+mn-ea"/>
            </a:endParaRPr>
          </a:p>
        </p:txBody>
      </p:sp>
      <p:sp>
        <p:nvSpPr>
          <p:cNvPr id="16" name="Shape 14"/>
          <p:cNvSpPr/>
          <p:nvPr/>
        </p:nvSpPr>
        <p:spPr>
          <a:xfrm>
            <a:off x="8095488" y="2218944"/>
            <a:ext cx="3608832" cy="359664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7" name="Shape 15"/>
          <p:cNvSpPr/>
          <p:nvPr/>
        </p:nvSpPr>
        <p:spPr>
          <a:xfrm>
            <a:off x="8095488" y="2218944"/>
            <a:ext cx="360883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8" name="Text 16"/>
          <p:cNvSpPr/>
          <p:nvPr/>
        </p:nvSpPr>
        <p:spPr>
          <a:xfrm>
            <a:off x="8339328" y="2438400"/>
            <a:ext cx="3108960" cy="7924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000" b="1">
                <a:solidFill>
                  <a:srgbClr val="121541"/>
                </a:solidFill>
                <a:latin typeface="Calibri" pitchFamily="34" charset="0"/>
                <a:ea typeface="Calibri" pitchFamily="34" charset="-122"/>
                <a:cs typeface="Calibri" pitchFamily="34" charset="-120"/>
              </a:rPr>
              <a:t>You must</a:t>
            </a:r>
            <a:endParaRPr lang="en-US" sz="2000">
              <a:solidFill>
                <a:prstClr val="black"/>
              </a:solidFill>
              <a:latin typeface="Calibri" panose="020F0502020204030204"/>
              <a:ea typeface="+mn-ea"/>
            </a:endParaRPr>
          </a:p>
          <a:p>
            <a:pPr defTabSz="1219170" eaLnBrk="1" fontAlgn="auto" hangingPunct="1">
              <a:spcBef>
                <a:spcPts val="0"/>
              </a:spcBef>
              <a:spcAft>
                <a:spcPts val="0"/>
              </a:spcAft>
            </a:pPr>
            <a:r>
              <a:rPr lang="en-US" sz="2000" b="1">
                <a:solidFill>
                  <a:srgbClr val="121541"/>
                </a:solidFill>
                <a:latin typeface="Calibri" pitchFamily="34" charset="0"/>
                <a:ea typeface="Calibri" pitchFamily="34" charset="-122"/>
                <a:cs typeface="Calibri" pitchFamily="34" charset="-120"/>
              </a:rPr>
              <a:t>evidence</a:t>
            </a:r>
            <a:endParaRPr lang="en-US" sz="2000">
              <a:solidFill>
                <a:prstClr val="black"/>
              </a:solidFill>
              <a:latin typeface="Calibri" panose="020F0502020204030204"/>
              <a:ea typeface="+mn-ea"/>
            </a:endParaRPr>
          </a:p>
        </p:txBody>
      </p:sp>
      <p:sp>
        <p:nvSpPr>
          <p:cNvPr id="19" name="Text 17"/>
          <p:cNvSpPr/>
          <p:nvPr/>
        </p:nvSpPr>
        <p:spPr>
          <a:xfrm>
            <a:off x="8339328" y="3291840"/>
            <a:ext cx="3108960" cy="115824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That you took reasonable steps, even when the package is subcontracted. The duty does not transfer with the contract. You need a mechanism that gives you assurance the work is being done compliantly.</a:t>
            </a:r>
            <a:endParaRPr lang="en-US" sz="1333">
              <a:solidFill>
                <a:prstClr val="black"/>
              </a:solidFill>
              <a:latin typeface="Calibri" panose="020F0502020204030204"/>
              <a:ea typeface="+mn-ea"/>
            </a:endParaRPr>
          </a:p>
        </p:txBody>
      </p:sp>
      <p:sp>
        <p:nvSpPr>
          <p:cNvPr id="20" name="Shape 18"/>
          <p:cNvSpPr/>
          <p:nvPr/>
        </p:nvSpPr>
        <p:spPr>
          <a:xfrm>
            <a:off x="0" y="6035040"/>
            <a:ext cx="12192000" cy="463296"/>
          </a:xfrm>
          <a:prstGeom prst="rect">
            <a:avLst/>
          </a:prstGeom>
          <a:solidFill>
            <a:srgbClr val="FF331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1" name="Text 19"/>
          <p:cNvSpPr/>
          <p:nvPr/>
        </p:nvSpPr>
        <p:spPr>
          <a:xfrm>
            <a:off x="487680" y="6035040"/>
            <a:ext cx="1121664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00" b="1">
                <a:solidFill>
                  <a:srgbClr val="FFFFFF"/>
                </a:solidFill>
                <a:latin typeface="Calibri" pitchFamily="34" charset="0"/>
                <a:ea typeface="Calibri" pitchFamily="34" charset="-122"/>
                <a:cs typeface="Calibri" pitchFamily="34" charset="-120"/>
              </a:rPr>
              <a:t>You cannot contract out your duty of care. You can delegate the activity. You cannot delegate the obligation to evidence it.</a:t>
            </a:r>
            <a:endParaRPr lang="en-US" sz="1400">
              <a:solidFill>
                <a:prstClr val="black"/>
              </a:solidFill>
              <a:latin typeface="Calibri" panose="020F0502020204030204"/>
              <a:ea typeface="+mn-ea"/>
            </a:endParaRPr>
          </a:p>
        </p:txBody>
      </p:sp>
      <p:sp>
        <p:nvSpPr>
          <p:cNvPr id="22" name="Shape 20"/>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3" name="Text 21"/>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4" name="Text 22"/>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02, Your Legal Exposure</a:t>
            </a:r>
            <a:endParaRPr lang="en-US" sz="933">
              <a:solidFill>
                <a:prstClr val="black"/>
              </a:solidFill>
              <a:latin typeface="Calibri" panose="020F0502020204030204"/>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Knowingly cause or knowingly permit</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Text 2"/>
          <p:cNvSpPr/>
          <p:nvPr/>
        </p:nvSpPr>
        <p:spPr>
          <a:xfrm>
            <a:off x="487680" y="1036320"/>
            <a:ext cx="1121664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i="1">
                <a:solidFill>
                  <a:srgbClr val="475467"/>
                </a:solidFill>
                <a:latin typeface="Calibri" pitchFamily="34" charset="0"/>
                <a:ea typeface="Calibri" pitchFamily="34" charset="-122"/>
                <a:cs typeface="Calibri" pitchFamily="34" charset="-120"/>
              </a:rPr>
              <a:t>Environmental Permitting Regulations 2016, Regulation 38</a:t>
            </a:r>
            <a:endParaRPr lang="en-US" sz="1467">
              <a:solidFill>
                <a:prstClr val="black"/>
              </a:solidFill>
              <a:latin typeface="Calibri" panose="020F0502020204030204"/>
              <a:ea typeface="+mn-ea"/>
            </a:endParaRPr>
          </a:p>
        </p:txBody>
      </p:sp>
      <p:sp>
        <p:nvSpPr>
          <p:cNvPr id="5" name="Text 3"/>
          <p:cNvSpPr/>
          <p:nvPr/>
        </p:nvSpPr>
        <p:spPr>
          <a:xfrm>
            <a:off x="487680" y="1219200"/>
            <a:ext cx="524256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b="1">
                <a:solidFill>
                  <a:srgbClr val="121541"/>
                </a:solidFill>
                <a:latin typeface="Calibri" pitchFamily="34" charset="0"/>
                <a:ea typeface="Calibri" pitchFamily="34" charset="-122"/>
                <a:cs typeface="Calibri" pitchFamily="34" charset="-120"/>
              </a:rPr>
              <a:t>What the law says</a:t>
            </a:r>
            <a:endParaRPr lang="en-US" sz="1733">
              <a:solidFill>
                <a:prstClr val="black"/>
              </a:solidFill>
              <a:latin typeface="Calibri" panose="020F0502020204030204"/>
              <a:ea typeface="+mn-ea"/>
            </a:endParaRPr>
          </a:p>
        </p:txBody>
      </p:sp>
      <p:sp>
        <p:nvSpPr>
          <p:cNvPr id="6" name="Shape 4"/>
          <p:cNvSpPr/>
          <p:nvPr/>
        </p:nvSpPr>
        <p:spPr>
          <a:xfrm>
            <a:off x="487680" y="1682496"/>
            <a:ext cx="5242560" cy="36576"/>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Shape 5"/>
          <p:cNvSpPr/>
          <p:nvPr/>
        </p:nvSpPr>
        <p:spPr>
          <a:xfrm>
            <a:off x="487680" y="2036064"/>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8" name="Text 6"/>
          <p:cNvSpPr/>
          <p:nvPr/>
        </p:nvSpPr>
        <p:spPr>
          <a:xfrm>
            <a:off x="731520" y="1889760"/>
            <a:ext cx="4754880" cy="75590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344054"/>
                </a:solidFill>
                <a:latin typeface="Calibri" pitchFamily="34" charset="0"/>
                <a:ea typeface="Calibri" pitchFamily="34" charset="-122"/>
                <a:cs typeface="Calibri" pitchFamily="34" charset="-120"/>
              </a:rPr>
              <a:t>An organisation does not need to have directly committed the offence to be liable.</a:t>
            </a:r>
            <a:endParaRPr lang="en-US" sz="1333">
              <a:solidFill>
                <a:prstClr val="black"/>
              </a:solidFill>
              <a:latin typeface="Calibri" panose="020F0502020204030204"/>
              <a:ea typeface="+mn-ea"/>
            </a:endParaRPr>
          </a:p>
        </p:txBody>
      </p:sp>
      <p:sp>
        <p:nvSpPr>
          <p:cNvPr id="9" name="Shape 7"/>
          <p:cNvSpPr/>
          <p:nvPr/>
        </p:nvSpPr>
        <p:spPr>
          <a:xfrm>
            <a:off x="487680" y="2889504"/>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0" name="Text 8"/>
          <p:cNvSpPr/>
          <p:nvPr/>
        </p:nvSpPr>
        <p:spPr>
          <a:xfrm>
            <a:off x="731520" y="2743200"/>
            <a:ext cx="4754880" cy="75590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344054"/>
                </a:solidFill>
                <a:latin typeface="Calibri" pitchFamily="34" charset="0"/>
                <a:ea typeface="Calibri" pitchFamily="34" charset="-122"/>
                <a:cs typeface="Calibri" pitchFamily="34" charset="-120"/>
              </a:rPr>
              <a:t>If it knowingly caused or knowingly permitted non-compliant activity, it is exposed.</a:t>
            </a:r>
            <a:endParaRPr lang="en-US" sz="1333">
              <a:solidFill>
                <a:prstClr val="black"/>
              </a:solidFill>
              <a:latin typeface="Calibri" panose="020F0502020204030204"/>
              <a:ea typeface="+mn-ea"/>
            </a:endParaRPr>
          </a:p>
        </p:txBody>
      </p:sp>
      <p:sp>
        <p:nvSpPr>
          <p:cNvPr id="11" name="Shape 9"/>
          <p:cNvSpPr/>
          <p:nvPr/>
        </p:nvSpPr>
        <p:spPr>
          <a:xfrm>
            <a:off x="487680" y="3742944"/>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2" name="Text 10"/>
          <p:cNvSpPr/>
          <p:nvPr/>
        </p:nvSpPr>
        <p:spPr>
          <a:xfrm>
            <a:off x="731520" y="3596640"/>
            <a:ext cx="4754880" cy="75590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344054"/>
                </a:solidFill>
                <a:latin typeface="Calibri" pitchFamily="34" charset="0"/>
                <a:ea typeface="Calibri" pitchFamily="34" charset="-122"/>
                <a:cs typeface="Calibri" pitchFamily="34" charset="-120"/>
              </a:rPr>
              <a:t>Delegation to a subcontractor does not extinguish liability. It requires you to evidence that you exercised oversight.</a:t>
            </a:r>
            <a:endParaRPr lang="en-US" sz="1333">
              <a:solidFill>
                <a:prstClr val="black"/>
              </a:solidFill>
              <a:latin typeface="Calibri" panose="020F0502020204030204"/>
              <a:ea typeface="+mn-ea"/>
            </a:endParaRPr>
          </a:p>
        </p:txBody>
      </p:sp>
      <p:sp>
        <p:nvSpPr>
          <p:cNvPr id="13" name="Shape 11"/>
          <p:cNvSpPr/>
          <p:nvPr/>
        </p:nvSpPr>
        <p:spPr>
          <a:xfrm>
            <a:off x="487680" y="4596384"/>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4" name="Text 12"/>
          <p:cNvSpPr/>
          <p:nvPr/>
        </p:nvSpPr>
        <p:spPr>
          <a:xfrm>
            <a:off x="731520" y="4450080"/>
            <a:ext cx="4754880" cy="75590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344054"/>
                </a:solidFill>
                <a:latin typeface="Calibri" pitchFamily="34" charset="0"/>
                <a:ea typeface="Calibri" pitchFamily="34" charset="-122"/>
                <a:cs typeface="Calibri" pitchFamily="34" charset="-120"/>
              </a:rPr>
              <a:t>Absence of oversight does not reduce risk. It creates it.</a:t>
            </a:r>
            <a:endParaRPr lang="en-US" sz="1333">
              <a:solidFill>
                <a:prstClr val="black"/>
              </a:solidFill>
              <a:latin typeface="Calibri" panose="020F0502020204030204"/>
              <a:ea typeface="+mn-ea"/>
            </a:endParaRPr>
          </a:p>
        </p:txBody>
      </p:sp>
      <p:sp>
        <p:nvSpPr>
          <p:cNvPr id="15" name="Shape 13"/>
          <p:cNvSpPr/>
          <p:nvPr/>
        </p:nvSpPr>
        <p:spPr>
          <a:xfrm>
            <a:off x="6096000" y="1158240"/>
            <a:ext cx="36576" cy="5120640"/>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6" name="Text 14"/>
          <p:cNvSpPr/>
          <p:nvPr/>
        </p:nvSpPr>
        <p:spPr>
          <a:xfrm>
            <a:off x="6339840" y="1219200"/>
            <a:ext cx="542544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b="1">
                <a:solidFill>
                  <a:srgbClr val="121541"/>
                </a:solidFill>
                <a:latin typeface="Calibri" pitchFamily="34" charset="0"/>
                <a:ea typeface="Calibri" pitchFamily="34" charset="-122"/>
                <a:cs typeface="Calibri" pitchFamily="34" charset="-120"/>
              </a:rPr>
              <a:t>Where HMRC and the EA focus</a:t>
            </a:r>
            <a:endParaRPr lang="en-US" sz="1733">
              <a:solidFill>
                <a:prstClr val="black"/>
              </a:solidFill>
              <a:latin typeface="Calibri" panose="020F0502020204030204"/>
              <a:ea typeface="+mn-ea"/>
            </a:endParaRPr>
          </a:p>
        </p:txBody>
      </p:sp>
      <p:sp>
        <p:nvSpPr>
          <p:cNvPr id="17" name="Shape 15"/>
          <p:cNvSpPr/>
          <p:nvPr/>
        </p:nvSpPr>
        <p:spPr>
          <a:xfrm>
            <a:off x="6339840" y="1682496"/>
            <a:ext cx="5425440" cy="36576"/>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8" name="Text 16"/>
          <p:cNvSpPr/>
          <p:nvPr/>
        </p:nvSpPr>
        <p:spPr>
          <a:xfrm>
            <a:off x="6339840" y="1901952"/>
            <a:ext cx="542544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EWC code accuracy</a:t>
            </a:r>
            <a:endParaRPr lang="en-US" sz="1467">
              <a:solidFill>
                <a:prstClr val="black"/>
              </a:solidFill>
              <a:latin typeface="Calibri" panose="020F0502020204030204"/>
              <a:ea typeface="+mn-ea"/>
            </a:endParaRPr>
          </a:p>
        </p:txBody>
      </p:sp>
      <p:sp>
        <p:nvSpPr>
          <p:cNvPr id="19" name="Text 17"/>
          <p:cNvSpPr/>
          <p:nvPr/>
        </p:nvSpPr>
        <p:spPr>
          <a:xfrm>
            <a:off x="6339840" y="2243328"/>
            <a:ext cx="542544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Misclassified codes are the primary mechanism of Landfill Tax evasion. Accepting a WTN without checking EWC code accuracy is undisclosed liability.</a:t>
            </a:r>
            <a:endParaRPr lang="en-US" sz="1267">
              <a:solidFill>
                <a:prstClr val="black"/>
              </a:solidFill>
              <a:latin typeface="Calibri" panose="020F0502020204030204"/>
              <a:ea typeface="+mn-ea"/>
            </a:endParaRPr>
          </a:p>
        </p:txBody>
      </p:sp>
      <p:sp>
        <p:nvSpPr>
          <p:cNvPr id="20" name="Shape 18"/>
          <p:cNvSpPr/>
          <p:nvPr/>
        </p:nvSpPr>
        <p:spPr>
          <a:xfrm>
            <a:off x="6339840" y="3023616"/>
            <a:ext cx="524256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1" name="Text 19"/>
          <p:cNvSpPr/>
          <p:nvPr/>
        </p:nvSpPr>
        <p:spPr>
          <a:xfrm>
            <a:off x="6339840" y="3096768"/>
            <a:ext cx="542544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Waste Transfer Note assurance</a:t>
            </a:r>
            <a:endParaRPr lang="en-US" sz="1467">
              <a:solidFill>
                <a:prstClr val="black"/>
              </a:solidFill>
              <a:latin typeface="Calibri" panose="020F0502020204030204"/>
              <a:ea typeface="+mn-ea"/>
            </a:endParaRPr>
          </a:p>
        </p:txBody>
      </p:sp>
      <p:sp>
        <p:nvSpPr>
          <p:cNvPr id="22" name="Text 20"/>
          <p:cNvSpPr/>
          <p:nvPr/>
        </p:nvSpPr>
        <p:spPr>
          <a:xfrm>
            <a:off x="6339840" y="3438144"/>
            <a:ext cx="542544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A WTN filed on receipt provides no protection if it goes unchecked. Reasonable steps requires a demonstrable process for assurance. HMRC's scrutiny of EWC misclassification is a separate and sharper exposure.</a:t>
            </a:r>
            <a:endParaRPr lang="en-US" sz="1267">
              <a:solidFill>
                <a:prstClr val="black"/>
              </a:solidFill>
              <a:latin typeface="Calibri" panose="020F0502020204030204"/>
              <a:ea typeface="+mn-ea"/>
            </a:endParaRPr>
          </a:p>
        </p:txBody>
      </p:sp>
      <p:sp>
        <p:nvSpPr>
          <p:cNvPr id="23" name="Shape 21"/>
          <p:cNvSpPr/>
          <p:nvPr/>
        </p:nvSpPr>
        <p:spPr>
          <a:xfrm>
            <a:off x="6339840" y="4218432"/>
            <a:ext cx="524256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4" name="Text 22"/>
          <p:cNvSpPr/>
          <p:nvPr/>
        </p:nvSpPr>
        <p:spPr>
          <a:xfrm>
            <a:off x="6339840" y="4291584"/>
            <a:ext cx="542544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Landfill Tax joint liability</a:t>
            </a:r>
            <a:endParaRPr lang="en-US" sz="1467">
              <a:solidFill>
                <a:prstClr val="black"/>
              </a:solidFill>
              <a:latin typeface="Calibri" panose="020F0502020204030204"/>
              <a:ea typeface="+mn-ea"/>
            </a:endParaRPr>
          </a:p>
        </p:txBody>
      </p:sp>
      <p:sp>
        <p:nvSpPr>
          <p:cNvPr id="25" name="Text 23"/>
          <p:cNvSpPr/>
          <p:nvPr/>
        </p:nvSpPr>
        <p:spPr>
          <a:xfrm>
            <a:off x="6339840" y="4632960"/>
            <a:ext cx="542544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From April 2018, those who cause or facilitate disposal at an unauthorised site share the tax liability. Standard rate: £130.75 per tonne.</a:t>
            </a:r>
            <a:endParaRPr lang="en-US" sz="1267">
              <a:solidFill>
                <a:prstClr val="black"/>
              </a:solidFill>
              <a:latin typeface="Calibri" panose="020F0502020204030204"/>
              <a:ea typeface="+mn-ea"/>
            </a:endParaRPr>
          </a:p>
        </p:txBody>
      </p:sp>
      <p:sp>
        <p:nvSpPr>
          <p:cNvPr id="26" name="Shape 24"/>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7" name="Text 25"/>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8" name="Text 26"/>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02, Your Legal Exposure</a:t>
            </a:r>
            <a:endParaRPr lang="en-US" sz="933">
              <a:solidFill>
                <a:prstClr val="black"/>
              </a:solidFill>
              <a:latin typeface="Calibri" panose="020F0502020204030204"/>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4754880" cy="685800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 name="Text 1"/>
          <p:cNvSpPr/>
          <p:nvPr/>
        </p:nvSpPr>
        <p:spPr>
          <a:xfrm>
            <a:off x="365760" y="4389120"/>
            <a:ext cx="4023360" cy="1950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66" b="1">
                <a:solidFill>
                  <a:srgbClr val="F7EC33">
                    <a:alpha val="85000"/>
                  </a:srgbClr>
                </a:solidFill>
                <a:latin typeface="Calibri" pitchFamily="34" charset="0"/>
                <a:ea typeface="Calibri" pitchFamily="34" charset="-122"/>
                <a:cs typeface="Calibri" pitchFamily="34" charset="-120"/>
              </a:rPr>
              <a:t>03</a:t>
            </a:r>
            <a:endParaRPr lang="en-US" sz="14666">
              <a:solidFill>
                <a:prstClr val="black"/>
              </a:solidFill>
              <a:latin typeface="Calibri" panose="020F0502020204030204"/>
              <a:ea typeface="+mn-ea"/>
            </a:endParaRPr>
          </a:p>
        </p:txBody>
      </p:sp>
      <p:sp>
        <p:nvSpPr>
          <p:cNvPr id="4" name="Text 2"/>
          <p:cNvSpPr/>
          <p:nvPr/>
        </p:nvSpPr>
        <p:spPr>
          <a:xfrm>
            <a:off x="426720" y="463296"/>
            <a:ext cx="390144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00" b="1" kern="0" spc="667">
                <a:solidFill>
                  <a:srgbClr val="F7EC33"/>
                </a:solidFill>
                <a:latin typeface="Calibri" pitchFamily="34" charset="0"/>
                <a:ea typeface="Calibri" pitchFamily="34" charset="-122"/>
                <a:cs typeface="Calibri" pitchFamily="34" charset="-120"/>
              </a:rPr>
              <a:t>SECTION</a:t>
            </a:r>
            <a:endParaRPr lang="en-US" sz="1200">
              <a:solidFill>
                <a:prstClr val="black"/>
              </a:solidFill>
              <a:latin typeface="Calibri" panose="020F0502020204030204"/>
              <a:ea typeface="+mn-ea"/>
            </a:endParaRPr>
          </a:p>
        </p:txBody>
      </p:sp>
      <p:sp>
        <p:nvSpPr>
          <p:cNvPr id="5" name="Text 3"/>
          <p:cNvSpPr/>
          <p:nvPr/>
        </p:nvSpPr>
        <p:spPr>
          <a:xfrm>
            <a:off x="5120640" y="1950720"/>
            <a:ext cx="6705600" cy="17068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The Supply Chain</a:t>
            </a:r>
            <a:endParaRPr lang="en-US" sz="4533">
              <a:solidFill>
                <a:prstClr val="black"/>
              </a:solidFill>
              <a:latin typeface="Calibri" panose="020F0502020204030204"/>
              <a:ea typeface="+mn-ea"/>
            </a:endParaRPr>
          </a:p>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Blind Spot</a:t>
            </a:r>
            <a:endParaRPr lang="en-US" sz="4533">
              <a:solidFill>
                <a:prstClr val="black"/>
              </a:solidFill>
              <a:latin typeface="Calibri" panose="020F0502020204030204"/>
              <a:ea typeface="+mn-ea"/>
            </a:endParaRPr>
          </a:p>
        </p:txBody>
      </p:sp>
      <p:sp>
        <p:nvSpPr>
          <p:cNvPr id="6" name="Shape 4"/>
          <p:cNvSpPr/>
          <p:nvPr/>
        </p:nvSpPr>
        <p:spPr>
          <a:xfrm>
            <a:off x="5120640" y="3755136"/>
            <a:ext cx="1706880" cy="8534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5120640" y="3998976"/>
            <a:ext cx="67056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a:solidFill>
                  <a:srgbClr val="475467"/>
                </a:solidFill>
                <a:latin typeface="Calibri" pitchFamily="34" charset="0"/>
                <a:ea typeface="Calibri" pitchFamily="34" charset="-122"/>
                <a:cs typeface="Calibri" pitchFamily="34" charset="-120"/>
              </a:rPr>
              <a:t>Most organisations have a policy. Very few have evidence.</a:t>
            </a:r>
            <a:endParaRPr lang="en-US" sz="1733">
              <a:solidFill>
                <a:prstClr val="black"/>
              </a:solidFill>
              <a:latin typeface="Calibri" panose="020F0502020204030204"/>
              <a:ea typeface="+mn-ea"/>
            </a:endParaRPr>
          </a:p>
        </p:txBody>
      </p:sp>
      <p:sp>
        <p:nvSpPr>
          <p:cNvPr id="8" name="Shape 6"/>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Shape 0"/>
          <p:cNvSpPr/>
          <p:nvPr/>
        </p:nvSpPr>
        <p:spPr>
          <a:xfrm>
            <a:off x="0" y="0"/>
            <a:ext cx="12192000" cy="128016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 name="Text 1"/>
          <p:cNvSpPr/>
          <p:nvPr/>
        </p:nvSpPr>
        <p:spPr>
          <a:xfrm>
            <a:off x="487680" y="316992"/>
            <a:ext cx="11216640" cy="63398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FFFFFF"/>
                </a:solidFill>
                <a:latin typeface="Calibri" pitchFamily="34" charset="0"/>
                <a:ea typeface="Calibri" pitchFamily="34" charset="-122"/>
                <a:cs typeface="Calibri" pitchFamily="34" charset="-120"/>
              </a:rPr>
              <a:t>Ask yourself, right now</a:t>
            </a:r>
            <a:endParaRPr lang="en-US" sz="2933">
              <a:solidFill>
                <a:prstClr val="black"/>
              </a:solidFill>
              <a:latin typeface="Calibri" panose="020F0502020204030204"/>
              <a:ea typeface="+mn-ea"/>
            </a:endParaRPr>
          </a:p>
        </p:txBody>
      </p:sp>
      <p:sp>
        <p:nvSpPr>
          <p:cNvPr id="4" name="Shape 2"/>
          <p:cNvSpPr/>
          <p:nvPr/>
        </p:nvSpPr>
        <p:spPr>
          <a:xfrm>
            <a:off x="487680" y="999744"/>
            <a:ext cx="134112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5" name="Shape 3"/>
          <p:cNvSpPr/>
          <p:nvPr/>
        </p:nvSpPr>
        <p:spPr>
          <a:xfrm>
            <a:off x="0" y="1438656"/>
            <a:ext cx="12192000" cy="707136"/>
          </a:xfrm>
          <a:prstGeom prst="rect">
            <a:avLst/>
          </a:prstGeom>
          <a:solidFill>
            <a:srgbClr val="FFFFF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Shape 4"/>
          <p:cNvSpPr/>
          <p:nvPr/>
        </p:nvSpPr>
        <p:spPr>
          <a:xfrm>
            <a:off x="487680" y="1658112"/>
            <a:ext cx="268224" cy="268224"/>
          </a:xfrm>
          <a:prstGeom prst="rect">
            <a:avLst/>
          </a:prstGeom>
          <a:solidFill>
            <a:srgbClr val="FFFFFF"/>
          </a:solidFill>
          <a:ln w="19050">
            <a:solidFill>
              <a:srgbClr val="F7EC33"/>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950976" y="1560576"/>
            <a:ext cx="1097280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a:solidFill>
                  <a:srgbClr val="344054"/>
                </a:solidFill>
                <a:latin typeface="Calibri" pitchFamily="34" charset="0"/>
                <a:ea typeface="Calibri" pitchFamily="34" charset="-122"/>
                <a:cs typeface="Calibri" pitchFamily="34" charset="-120"/>
              </a:rPr>
              <a:t>Can you confirm the final destination of every waste movement from every active site?</a:t>
            </a:r>
            <a:endParaRPr lang="en-US" sz="1467">
              <a:solidFill>
                <a:prstClr val="black"/>
              </a:solidFill>
              <a:latin typeface="Calibri" panose="020F0502020204030204"/>
              <a:ea typeface="+mn-ea"/>
            </a:endParaRPr>
          </a:p>
        </p:txBody>
      </p:sp>
      <p:sp>
        <p:nvSpPr>
          <p:cNvPr id="8" name="Shape 6"/>
          <p:cNvSpPr/>
          <p:nvPr/>
        </p:nvSpPr>
        <p:spPr>
          <a:xfrm>
            <a:off x="0" y="2170176"/>
            <a:ext cx="12192000" cy="707136"/>
          </a:xfrm>
          <a:prstGeom prst="rect">
            <a:avLst/>
          </a:prstGeom>
          <a:solidFill>
            <a:srgbClr val="FAFAFA"/>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Shape 7"/>
          <p:cNvSpPr/>
          <p:nvPr/>
        </p:nvSpPr>
        <p:spPr>
          <a:xfrm>
            <a:off x="487680" y="2389632"/>
            <a:ext cx="268224" cy="268224"/>
          </a:xfrm>
          <a:prstGeom prst="rect">
            <a:avLst/>
          </a:prstGeom>
          <a:solidFill>
            <a:srgbClr val="FFFFFF"/>
          </a:solidFill>
          <a:ln w="19050">
            <a:solidFill>
              <a:srgbClr val="F7EC33"/>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0" name="Text 8"/>
          <p:cNvSpPr/>
          <p:nvPr/>
        </p:nvSpPr>
        <p:spPr>
          <a:xfrm>
            <a:off x="950976" y="2292096"/>
            <a:ext cx="1097280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a:solidFill>
                  <a:srgbClr val="344054"/>
                </a:solidFill>
                <a:latin typeface="Calibri" pitchFamily="34" charset="0"/>
                <a:ea typeface="Calibri" pitchFamily="34" charset="-122"/>
                <a:cs typeface="Calibri" pitchFamily="34" charset="-120"/>
              </a:rPr>
              <a:t>Are Waste Transfer Notes being validated, or simply filed on receipt?</a:t>
            </a:r>
            <a:endParaRPr lang="en-US" sz="1467">
              <a:solidFill>
                <a:prstClr val="black"/>
              </a:solidFill>
              <a:latin typeface="Calibri" panose="020F0502020204030204"/>
              <a:ea typeface="+mn-ea"/>
            </a:endParaRPr>
          </a:p>
        </p:txBody>
      </p:sp>
      <p:sp>
        <p:nvSpPr>
          <p:cNvPr id="11" name="Shape 9"/>
          <p:cNvSpPr/>
          <p:nvPr/>
        </p:nvSpPr>
        <p:spPr>
          <a:xfrm>
            <a:off x="0" y="2901696"/>
            <a:ext cx="12192000" cy="707136"/>
          </a:xfrm>
          <a:prstGeom prst="rect">
            <a:avLst/>
          </a:prstGeom>
          <a:solidFill>
            <a:srgbClr val="FFFFF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2" name="Shape 10"/>
          <p:cNvSpPr/>
          <p:nvPr/>
        </p:nvSpPr>
        <p:spPr>
          <a:xfrm>
            <a:off x="487680" y="3121152"/>
            <a:ext cx="268224" cy="268224"/>
          </a:xfrm>
          <a:prstGeom prst="rect">
            <a:avLst/>
          </a:prstGeom>
          <a:solidFill>
            <a:srgbClr val="FFFFFF"/>
          </a:solidFill>
          <a:ln w="19050">
            <a:solidFill>
              <a:srgbClr val="F7EC33"/>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3" name="Text 11"/>
          <p:cNvSpPr/>
          <p:nvPr/>
        </p:nvSpPr>
        <p:spPr>
          <a:xfrm>
            <a:off x="950976" y="3023616"/>
            <a:ext cx="1097280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a:solidFill>
                  <a:srgbClr val="344054"/>
                </a:solidFill>
                <a:latin typeface="Calibri" pitchFamily="34" charset="0"/>
                <a:ea typeface="Calibri" pitchFamily="34" charset="-122"/>
                <a:cs typeface="Calibri" pitchFamily="34" charset="-120"/>
              </a:rPr>
              <a:t>Do you have a process to verify EWC code accuracy, and does your supply chain know you apply a zero trust policy on classification?</a:t>
            </a:r>
            <a:endParaRPr lang="en-US" sz="1467">
              <a:solidFill>
                <a:prstClr val="black"/>
              </a:solidFill>
              <a:latin typeface="Calibri" panose="020F0502020204030204"/>
              <a:ea typeface="+mn-ea"/>
            </a:endParaRPr>
          </a:p>
        </p:txBody>
      </p:sp>
      <p:sp>
        <p:nvSpPr>
          <p:cNvPr id="14" name="Shape 12"/>
          <p:cNvSpPr/>
          <p:nvPr/>
        </p:nvSpPr>
        <p:spPr>
          <a:xfrm>
            <a:off x="0" y="3633216"/>
            <a:ext cx="12192000" cy="707136"/>
          </a:xfrm>
          <a:prstGeom prst="rect">
            <a:avLst/>
          </a:prstGeom>
          <a:solidFill>
            <a:srgbClr val="FAFAFA"/>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5" name="Shape 13"/>
          <p:cNvSpPr/>
          <p:nvPr/>
        </p:nvSpPr>
        <p:spPr>
          <a:xfrm>
            <a:off x="487680" y="3852672"/>
            <a:ext cx="268224" cy="268224"/>
          </a:xfrm>
          <a:prstGeom prst="rect">
            <a:avLst/>
          </a:prstGeom>
          <a:solidFill>
            <a:srgbClr val="FFFFFF"/>
          </a:solidFill>
          <a:ln w="19050">
            <a:solidFill>
              <a:srgbClr val="F7EC33"/>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6" name="Text 14"/>
          <p:cNvSpPr/>
          <p:nvPr/>
        </p:nvSpPr>
        <p:spPr>
          <a:xfrm>
            <a:off x="950976" y="3755136"/>
            <a:ext cx="1097280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a:solidFill>
                  <a:srgbClr val="344054"/>
                </a:solidFill>
                <a:latin typeface="Calibri" pitchFamily="34" charset="0"/>
                <a:ea typeface="Calibri" pitchFamily="34" charset="-122"/>
                <a:cs typeface="Calibri" pitchFamily="34" charset="-120"/>
              </a:rPr>
              <a:t>Are waste carrier licence registrations being verified, and monitored for expiry?</a:t>
            </a:r>
            <a:endParaRPr lang="en-US" sz="1467">
              <a:solidFill>
                <a:prstClr val="black"/>
              </a:solidFill>
              <a:latin typeface="Calibri" panose="020F0502020204030204"/>
              <a:ea typeface="+mn-ea"/>
            </a:endParaRPr>
          </a:p>
        </p:txBody>
      </p:sp>
      <p:sp>
        <p:nvSpPr>
          <p:cNvPr id="17" name="Shape 15"/>
          <p:cNvSpPr/>
          <p:nvPr/>
        </p:nvSpPr>
        <p:spPr>
          <a:xfrm>
            <a:off x="0" y="4364736"/>
            <a:ext cx="12192000" cy="707136"/>
          </a:xfrm>
          <a:prstGeom prst="rect">
            <a:avLst/>
          </a:prstGeom>
          <a:solidFill>
            <a:srgbClr val="FFFFF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8" name="Shape 16"/>
          <p:cNvSpPr/>
          <p:nvPr/>
        </p:nvSpPr>
        <p:spPr>
          <a:xfrm>
            <a:off x="487680" y="4584192"/>
            <a:ext cx="268224" cy="268224"/>
          </a:xfrm>
          <a:prstGeom prst="rect">
            <a:avLst/>
          </a:prstGeom>
          <a:solidFill>
            <a:srgbClr val="FFFFFF"/>
          </a:solidFill>
          <a:ln w="19050">
            <a:solidFill>
              <a:srgbClr val="F7EC33"/>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9" name="Text 17"/>
          <p:cNvSpPr/>
          <p:nvPr/>
        </p:nvSpPr>
        <p:spPr>
          <a:xfrm>
            <a:off x="950976" y="4486656"/>
            <a:ext cx="1097280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a:solidFill>
                  <a:srgbClr val="344054"/>
                </a:solidFill>
                <a:latin typeface="Calibri" pitchFamily="34" charset="0"/>
                <a:ea typeface="Calibri" pitchFamily="34" charset="-122"/>
                <a:cs typeface="Calibri" pitchFamily="34" charset="-120"/>
              </a:rPr>
              <a:t>When a carrier, broker or disposal facility changes, is that change captured and approved?</a:t>
            </a:r>
            <a:endParaRPr lang="en-US" sz="1467">
              <a:solidFill>
                <a:prstClr val="black"/>
              </a:solidFill>
              <a:latin typeface="Calibri" panose="020F0502020204030204"/>
              <a:ea typeface="+mn-ea"/>
            </a:endParaRPr>
          </a:p>
        </p:txBody>
      </p:sp>
      <p:sp>
        <p:nvSpPr>
          <p:cNvPr id="20" name="Shape 18"/>
          <p:cNvSpPr/>
          <p:nvPr/>
        </p:nvSpPr>
        <p:spPr>
          <a:xfrm>
            <a:off x="0" y="5096256"/>
            <a:ext cx="12192000" cy="707136"/>
          </a:xfrm>
          <a:prstGeom prst="rect">
            <a:avLst/>
          </a:prstGeom>
          <a:solidFill>
            <a:srgbClr val="FAFAFA"/>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1" name="Shape 19"/>
          <p:cNvSpPr/>
          <p:nvPr/>
        </p:nvSpPr>
        <p:spPr>
          <a:xfrm>
            <a:off x="487680" y="5315712"/>
            <a:ext cx="268224" cy="268224"/>
          </a:xfrm>
          <a:prstGeom prst="rect">
            <a:avLst/>
          </a:prstGeom>
          <a:solidFill>
            <a:srgbClr val="FFFFFF"/>
          </a:solidFill>
          <a:ln w="19050">
            <a:solidFill>
              <a:srgbClr val="F7EC33"/>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2" name="Text 20"/>
          <p:cNvSpPr/>
          <p:nvPr/>
        </p:nvSpPr>
        <p:spPr>
          <a:xfrm>
            <a:off x="950976" y="5218176"/>
            <a:ext cx="1097280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a:solidFill>
                  <a:srgbClr val="344054"/>
                </a:solidFill>
                <a:latin typeface="Calibri" pitchFamily="34" charset="0"/>
                <a:ea typeface="Calibri" pitchFamily="34" charset="-122"/>
                <a:cs typeface="Calibri" pitchFamily="34" charset="-120"/>
              </a:rPr>
              <a:t>Are records stored centrally, or distributed across site managers and email inboxes?</a:t>
            </a:r>
            <a:endParaRPr lang="en-US" sz="1467">
              <a:solidFill>
                <a:prstClr val="black"/>
              </a:solidFill>
              <a:latin typeface="Calibri" panose="020F0502020204030204"/>
              <a:ea typeface="+mn-ea"/>
            </a:endParaRPr>
          </a:p>
        </p:txBody>
      </p:sp>
      <p:sp>
        <p:nvSpPr>
          <p:cNvPr id="23" name="Shape 21"/>
          <p:cNvSpPr/>
          <p:nvPr/>
        </p:nvSpPr>
        <p:spPr>
          <a:xfrm>
            <a:off x="0" y="5827776"/>
            <a:ext cx="12192000" cy="707136"/>
          </a:xfrm>
          <a:prstGeom prst="rect">
            <a:avLst/>
          </a:prstGeom>
          <a:solidFill>
            <a:srgbClr val="FFFFF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4" name="Shape 22"/>
          <p:cNvSpPr/>
          <p:nvPr/>
        </p:nvSpPr>
        <p:spPr>
          <a:xfrm>
            <a:off x="487680" y="6047232"/>
            <a:ext cx="268224" cy="268224"/>
          </a:xfrm>
          <a:prstGeom prst="rect">
            <a:avLst/>
          </a:prstGeom>
          <a:solidFill>
            <a:srgbClr val="FFFFFF"/>
          </a:solidFill>
          <a:ln w="19050">
            <a:solidFill>
              <a:srgbClr val="F7EC33"/>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5" name="Text 23"/>
          <p:cNvSpPr/>
          <p:nvPr/>
        </p:nvSpPr>
        <p:spPr>
          <a:xfrm>
            <a:off x="950976" y="5949696"/>
            <a:ext cx="1097280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a:solidFill>
                  <a:srgbClr val="344054"/>
                </a:solidFill>
                <a:latin typeface="Calibri" pitchFamily="34" charset="0"/>
                <a:ea typeface="Calibri" pitchFamily="34" charset="-122"/>
                <a:cs typeface="Calibri" pitchFamily="34" charset="-120"/>
              </a:rPr>
              <a:t>If the Environment Agency issued a formal records request today, could you respond within a defensible timeframe?</a:t>
            </a:r>
            <a:endParaRPr lang="en-US" sz="1467">
              <a:solidFill>
                <a:prstClr val="black"/>
              </a:solidFill>
              <a:latin typeface="Calibri" panose="020F0502020204030204"/>
              <a:ea typeface="+mn-ea"/>
            </a:endParaRPr>
          </a:p>
        </p:txBody>
      </p:sp>
      <p:sp>
        <p:nvSpPr>
          <p:cNvPr id="26" name="Shape 24"/>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7" name="Text 25"/>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8" name="Text 26"/>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03, Supply Chain Blind Spot</a:t>
            </a:r>
            <a:endParaRPr lang="en-US" sz="933">
              <a:solidFill>
                <a:prstClr val="black"/>
              </a:solidFill>
              <a:latin typeface="Calibri" panose="020F0502020204030204"/>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The risk profile by organisation type</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Shape 2"/>
          <p:cNvSpPr/>
          <p:nvPr/>
        </p:nvSpPr>
        <p:spPr>
          <a:xfrm>
            <a:off x="487680" y="1097280"/>
            <a:ext cx="3608832" cy="5145024"/>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5" name="Shape 3"/>
          <p:cNvSpPr/>
          <p:nvPr/>
        </p:nvSpPr>
        <p:spPr>
          <a:xfrm>
            <a:off x="487680" y="1097280"/>
            <a:ext cx="360883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Text 4"/>
          <p:cNvSpPr/>
          <p:nvPr/>
        </p:nvSpPr>
        <p:spPr>
          <a:xfrm>
            <a:off x="731520" y="1292352"/>
            <a:ext cx="3121152"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867" b="1">
                <a:solidFill>
                  <a:srgbClr val="121541"/>
                </a:solidFill>
                <a:latin typeface="Calibri" pitchFamily="34" charset="0"/>
                <a:ea typeface="Calibri" pitchFamily="34" charset="-122"/>
                <a:cs typeface="Calibri" pitchFamily="34" charset="-120"/>
              </a:rPr>
              <a:t>SME Developer</a:t>
            </a:r>
            <a:endParaRPr lang="en-US" sz="1867">
              <a:solidFill>
                <a:prstClr val="black"/>
              </a:solidFill>
              <a:latin typeface="Calibri" panose="020F0502020204030204"/>
              <a:ea typeface="+mn-ea"/>
            </a:endParaRPr>
          </a:p>
        </p:txBody>
      </p:sp>
      <p:sp>
        <p:nvSpPr>
          <p:cNvPr id="7" name="Text 5"/>
          <p:cNvSpPr/>
          <p:nvPr/>
        </p:nvSpPr>
        <p:spPr>
          <a:xfrm>
            <a:off x="731520" y="1804416"/>
            <a:ext cx="3121152"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FF331F"/>
                </a:solidFill>
                <a:latin typeface="Calibri" pitchFamily="34" charset="0"/>
                <a:ea typeface="Calibri" pitchFamily="34" charset="-122"/>
                <a:cs typeface="Calibri" pitchFamily="34" charset="-120"/>
              </a:rPr>
              <a:t>Low volume, high exposure</a:t>
            </a:r>
            <a:endParaRPr lang="en-US" sz="1333">
              <a:solidFill>
                <a:prstClr val="black"/>
              </a:solidFill>
              <a:latin typeface="Calibri" panose="020F0502020204030204"/>
              <a:ea typeface="+mn-ea"/>
            </a:endParaRPr>
          </a:p>
        </p:txBody>
      </p:sp>
      <p:sp>
        <p:nvSpPr>
          <p:cNvPr id="8" name="Shape 6"/>
          <p:cNvSpPr/>
          <p:nvPr/>
        </p:nvSpPr>
        <p:spPr>
          <a:xfrm>
            <a:off x="731520" y="2145792"/>
            <a:ext cx="3121152"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731520" y="2267712"/>
            <a:ext cx="3121152" cy="35356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Waste activity fully outsourced. No internal verification process. A single non-compliant movement can trigger Landfill Tax at £130.75 per tonne, joint enforcement and investigation, without prior warning.</a:t>
            </a:r>
            <a:endParaRPr lang="en-US" sz="1333">
              <a:solidFill>
                <a:prstClr val="black"/>
              </a:solidFill>
              <a:latin typeface="Calibri" panose="020F0502020204030204"/>
              <a:ea typeface="+mn-ea"/>
            </a:endParaRPr>
          </a:p>
          <a:p>
            <a:pPr defTabSz="1219170" eaLnBrk="1" fontAlgn="auto" hangingPunct="1">
              <a:spcBef>
                <a:spcPts val="0"/>
              </a:spcBef>
              <a:spcAft>
                <a:spcPts val="0"/>
              </a:spcAft>
            </a:pPr>
            <a:endParaRPr lang="en-US" sz="1333">
              <a:solidFill>
                <a:prstClr val="black"/>
              </a:solidFill>
              <a:latin typeface="Calibri" panose="020F0502020204030204"/>
              <a:ea typeface="+mn-ea"/>
            </a:endParaRPr>
          </a:p>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Small site count does not mean small risk.</a:t>
            </a:r>
            <a:endParaRPr lang="en-US" sz="1333">
              <a:solidFill>
                <a:prstClr val="black"/>
              </a:solidFill>
              <a:latin typeface="Calibri" panose="020F0502020204030204"/>
              <a:ea typeface="+mn-ea"/>
            </a:endParaRPr>
          </a:p>
        </p:txBody>
      </p:sp>
      <p:sp>
        <p:nvSpPr>
          <p:cNvPr id="10" name="Shape 8"/>
          <p:cNvSpPr/>
          <p:nvPr/>
        </p:nvSpPr>
        <p:spPr>
          <a:xfrm>
            <a:off x="4291584" y="1097280"/>
            <a:ext cx="3608832" cy="5145024"/>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1" name="Shape 9"/>
          <p:cNvSpPr/>
          <p:nvPr/>
        </p:nvSpPr>
        <p:spPr>
          <a:xfrm>
            <a:off x="4291584" y="1097280"/>
            <a:ext cx="360883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2" name="Text 10"/>
          <p:cNvSpPr/>
          <p:nvPr/>
        </p:nvSpPr>
        <p:spPr>
          <a:xfrm>
            <a:off x="4535424" y="1292352"/>
            <a:ext cx="3121152"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867" b="1">
                <a:solidFill>
                  <a:srgbClr val="121541"/>
                </a:solidFill>
                <a:latin typeface="Calibri" pitchFamily="34" charset="0"/>
                <a:ea typeface="Calibri" pitchFamily="34" charset="-122"/>
                <a:cs typeface="Calibri" pitchFamily="34" charset="-120"/>
              </a:rPr>
              <a:t>Regional Housebuilder</a:t>
            </a:r>
            <a:endParaRPr lang="en-US" sz="1867">
              <a:solidFill>
                <a:prstClr val="black"/>
              </a:solidFill>
              <a:latin typeface="Calibri" panose="020F0502020204030204"/>
              <a:ea typeface="+mn-ea"/>
            </a:endParaRPr>
          </a:p>
        </p:txBody>
      </p:sp>
      <p:sp>
        <p:nvSpPr>
          <p:cNvPr id="13" name="Text 11"/>
          <p:cNvSpPr/>
          <p:nvPr/>
        </p:nvSpPr>
        <p:spPr>
          <a:xfrm>
            <a:off x="4535424" y="1804416"/>
            <a:ext cx="3121152"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FF331F"/>
                </a:solidFill>
                <a:latin typeface="Calibri" pitchFamily="34" charset="0"/>
                <a:ea typeface="Calibri" pitchFamily="34" charset="-122"/>
                <a:cs typeface="Calibri" pitchFamily="34" charset="-120"/>
              </a:rPr>
              <a:t>Risk compounds across sites</a:t>
            </a:r>
            <a:endParaRPr lang="en-US" sz="1333">
              <a:solidFill>
                <a:prstClr val="black"/>
              </a:solidFill>
              <a:latin typeface="Calibri" panose="020F0502020204030204"/>
              <a:ea typeface="+mn-ea"/>
            </a:endParaRPr>
          </a:p>
        </p:txBody>
      </p:sp>
      <p:sp>
        <p:nvSpPr>
          <p:cNvPr id="14" name="Shape 12"/>
          <p:cNvSpPr/>
          <p:nvPr/>
        </p:nvSpPr>
        <p:spPr>
          <a:xfrm>
            <a:off x="4535424" y="2145792"/>
            <a:ext cx="3121152"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5" name="Text 13"/>
          <p:cNvSpPr/>
          <p:nvPr/>
        </p:nvSpPr>
        <p:spPr>
          <a:xfrm>
            <a:off x="4535424" y="2267712"/>
            <a:ext cx="3121152" cy="35356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Multiple sites, multiple subcontractors, inconsistent documentation. Central policy exists but site-level application is uneven. Records are fragmented. This profile produces the failures most likely to go undetected until they surface in enforcement.</a:t>
            </a:r>
            <a:endParaRPr lang="en-US" sz="1333">
              <a:solidFill>
                <a:prstClr val="black"/>
              </a:solidFill>
              <a:latin typeface="Calibri" panose="020F0502020204030204"/>
              <a:ea typeface="+mn-ea"/>
            </a:endParaRPr>
          </a:p>
        </p:txBody>
      </p:sp>
      <p:sp>
        <p:nvSpPr>
          <p:cNvPr id="16" name="Shape 14"/>
          <p:cNvSpPr/>
          <p:nvPr/>
        </p:nvSpPr>
        <p:spPr>
          <a:xfrm>
            <a:off x="8095488" y="1097280"/>
            <a:ext cx="3608832" cy="5145024"/>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7" name="Shape 15"/>
          <p:cNvSpPr/>
          <p:nvPr/>
        </p:nvSpPr>
        <p:spPr>
          <a:xfrm>
            <a:off x="8095488" y="1097280"/>
            <a:ext cx="360883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8" name="Text 16"/>
          <p:cNvSpPr/>
          <p:nvPr/>
        </p:nvSpPr>
        <p:spPr>
          <a:xfrm>
            <a:off x="8339328" y="1292352"/>
            <a:ext cx="3121152"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867" b="1">
                <a:solidFill>
                  <a:srgbClr val="121541"/>
                </a:solidFill>
                <a:latin typeface="Calibri" pitchFamily="34" charset="0"/>
                <a:ea typeface="Calibri" pitchFamily="34" charset="-122"/>
                <a:cs typeface="Calibri" pitchFamily="34" charset="-120"/>
              </a:rPr>
              <a:t>National PLC</a:t>
            </a:r>
            <a:endParaRPr lang="en-US" sz="1867">
              <a:solidFill>
                <a:prstClr val="black"/>
              </a:solidFill>
              <a:latin typeface="Calibri" panose="020F0502020204030204"/>
              <a:ea typeface="+mn-ea"/>
            </a:endParaRPr>
          </a:p>
        </p:txBody>
      </p:sp>
      <p:sp>
        <p:nvSpPr>
          <p:cNvPr id="19" name="Text 17"/>
          <p:cNvSpPr/>
          <p:nvPr/>
        </p:nvSpPr>
        <p:spPr>
          <a:xfrm>
            <a:off x="8339328" y="1804416"/>
            <a:ext cx="3121152"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FF331F"/>
                </a:solidFill>
                <a:latin typeface="Calibri" pitchFamily="34" charset="0"/>
                <a:ea typeface="Calibri" pitchFamily="34" charset="-122"/>
                <a:cs typeface="Calibri" pitchFamily="34" charset="-120"/>
              </a:rPr>
              <a:t>Strategic and reputational exposure</a:t>
            </a:r>
            <a:endParaRPr lang="en-US" sz="1333">
              <a:solidFill>
                <a:prstClr val="black"/>
              </a:solidFill>
              <a:latin typeface="Calibri" panose="020F0502020204030204"/>
              <a:ea typeface="+mn-ea"/>
            </a:endParaRPr>
          </a:p>
        </p:txBody>
      </p:sp>
      <p:sp>
        <p:nvSpPr>
          <p:cNvPr id="20" name="Shape 18"/>
          <p:cNvSpPr/>
          <p:nvPr/>
        </p:nvSpPr>
        <p:spPr>
          <a:xfrm>
            <a:off x="8339328" y="2145792"/>
            <a:ext cx="3121152"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1" name="Text 19"/>
          <p:cNvSpPr/>
          <p:nvPr/>
        </p:nvSpPr>
        <p:spPr>
          <a:xfrm>
            <a:off x="8339328" y="2267712"/>
            <a:ext cx="3121152" cy="35356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The compliance architecture exists. The gap is between central policy and site-level evidence. Investigations span years and hundreds of sites. Inability to produce an auditable chain of custody becomes a board-level disclosure event.</a:t>
            </a:r>
            <a:endParaRPr lang="en-US" sz="1333">
              <a:solidFill>
                <a:prstClr val="black"/>
              </a:solidFill>
              <a:latin typeface="Calibri" panose="020F0502020204030204"/>
              <a:ea typeface="+mn-ea"/>
            </a:endParaRPr>
          </a:p>
        </p:txBody>
      </p:sp>
      <p:sp>
        <p:nvSpPr>
          <p:cNvPr id="22" name="Shape 20"/>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3" name="Text 21"/>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4" name="Text 22"/>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03, Supply Chain Blind Spot</a:t>
            </a:r>
            <a:endParaRPr lang="en-US" sz="933">
              <a:solidFill>
                <a:prstClr val="black"/>
              </a:solidFill>
              <a:latin typeface="Calibri" panose="020F0502020204030204"/>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4754880" cy="685800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 name="Text 1"/>
          <p:cNvSpPr/>
          <p:nvPr/>
        </p:nvSpPr>
        <p:spPr>
          <a:xfrm>
            <a:off x="365760" y="4389120"/>
            <a:ext cx="4023360" cy="1950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66" b="1">
                <a:solidFill>
                  <a:srgbClr val="F7EC33">
                    <a:alpha val="85000"/>
                  </a:srgbClr>
                </a:solidFill>
                <a:latin typeface="Calibri" pitchFamily="34" charset="0"/>
                <a:ea typeface="Calibri" pitchFamily="34" charset="-122"/>
                <a:cs typeface="Calibri" pitchFamily="34" charset="-120"/>
              </a:rPr>
              <a:t>04</a:t>
            </a:r>
            <a:endParaRPr lang="en-US" sz="14666">
              <a:solidFill>
                <a:prstClr val="black"/>
              </a:solidFill>
              <a:latin typeface="Calibri" panose="020F0502020204030204"/>
              <a:ea typeface="+mn-ea"/>
            </a:endParaRPr>
          </a:p>
        </p:txBody>
      </p:sp>
      <p:sp>
        <p:nvSpPr>
          <p:cNvPr id="4" name="Text 2"/>
          <p:cNvSpPr/>
          <p:nvPr/>
        </p:nvSpPr>
        <p:spPr>
          <a:xfrm>
            <a:off x="426720" y="463296"/>
            <a:ext cx="390144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00" b="1" kern="0" spc="667">
                <a:solidFill>
                  <a:srgbClr val="F7EC33"/>
                </a:solidFill>
                <a:latin typeface="Calibri" pitchFamily="34" charset="0"/>
                <a:ea typeface="Calibri" pitchFamily="34" charset="-122"/>
                <a:cs typeface="Calibri" pitchFamily="34" charset="-120"/>
              </a:rPr>
              <a:t>SECTION</a:t>
            </a:r>
            <a:endParaRPr lang="en-US" sz="1200">
              <a:solidFill>
                <a:prstClr val="black"/>
              </a:solidFill>
              <a:latin typeface="Calibri" panose="020F0502020204030204"/>
              <a:ea typeface="+mn-ea"/>
            </a:endParaRPr>
          </a:p>
        </p:txBody>
      </p:sp>
      <p:sp>
        <p:nvSpPr>
          <p:cNvPr id="5" name="Text 3"/>
          <p:cNvSpPr/>
          <p:nvPr/>
        </p:nvSpPr>
        <p:spPr>
          <a:xfrm>
            <a:off x="5120640" y="1950720"/>
            <a:ext cx="6705600" cy="17068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The Financial</a:t>
            </a:r>
            <a:endParaRPr lang="en-US" sz="4533">
              <a:solidFill>
                <a:prstClr val="black"/>
              </a:solidFill>
              <a:latin typeface="Calibri" panose="020F0502020204030204"/>
              <a:ea typeface="+mn-ea"/>
            </a:endParaRPr>
          </a:p>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Consequences</a:t>
            </a:r>
            <a:endParaRPr lang="en-US" sz="4533">
              <a:solidFill>
                <a:prstClr val="black"/>
              </a:solidFill>
              <a:latin typeface="Calibri" panose="020F0502020204030204"/>
              <a:ea typeface="+mn-ea"/>
            </a:endParaRPr>
          </a:p>
        </p:txBody>
      </p:sp>
      <p:sp>
        <p:nvSpPr>
          <p:cNvPr id="6" name="Shape 4"/>
          <p:cNvSpPr/>
          <p:nvPr/>
        </p:nvSpPr>
        <p:spPr>
          <a:xfrm>
            <a:off x="5120640" y="3755136"/>
            <a:ext cx="1706880" cy="8534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5120640" y="3998976"/>
            <a:ext cx="67056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a:solidFill>
                  <a:srgbClr val="475467"/>
                </a:solidFill>
                <a:latin typeface="Calibri" pitchFamily="34" charset="0"/>
                <a:ea typeface="Calibri" pitchFamily="34" charset="-122"/>
                <a:cs typeface="Calibri" pitchFamily="34" charset="-120"/>
              </a:rPr>
              <a:t>What non-compliance actually costs, in hard numbers.</a:t>
            </a:r>
            <a:endParaRPr lang="en-US" sz="1733">
              <a:solidFill>
                <a:prstClr val="black"/>
              </a:solidFill>
              <a:latin typeface="Calibri" panose="020F0502020204030204"/>
              <a:ea typeface="+mn-ea"/>
            </a:endParaRPr>
          </a:p>
        </p:txBody>
      </p:sp>
      <p:sp>
        <p:nvSpPr>
          <p:cNvPr id="8" name="Shape 6"/>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32488F-E5C2-3CBD-5EA9-4F9B210CB971}"/>
              </a:ext>
            </a:extLst>
          </p:cNvPr>
          <p:cNvSpPr txBox="1"/>
          <p:nvPr/>
        </p:nvSpPr>
        <p:spPr>
          <a:xfrm>
            <a:off x="803412" y="4632438"/>
            <a:ext cx="10585176" cy="1754326"/>
          </a:xfrm>
          <a:prstGeom prst="rect">
            <a:avLst/>
          </a:prstGeom>
          <a:noFill/>
        </p:spPr>
        <p:txBody>
          <a:bodyPr wrap="square" lIns="91440" tIns="45720" rIns="91440" bIns="45720" rtlCol="0" anchor="t">
            <a:spAutoFit/>
          </a:bodyPr>
          <a:lstStyle/>
          <a:p>
            <a:r>
              <a:rPr lang="en-GB" sz="3600" b="1" dirty="0">
                <a:solidFill>
                  <a:schemeClr val="bg1"/>
                </a:solidFill>
                <a:latin typeface="Arial"/>
                <a:ea typeface="ＭＳ Ｐゴシック"/>
                <a:cs typeface="Arial"/>
              </a:rPr>
              <a:t>Rhodri Williams</a:t>
            </a:r>
          </a:p>
          <a:p>
            <a:r>
              <a:rPr lang="en-GB" sz="3600" dirty="0">
                <a:solidFill>
                  <a:schemeClr val="bg1"/>
                </a:solidFill>
                <a:latin typeface="Arial"/>
                <a:ea typeface="ＭＳ Ｐゴシック"/>
                <a:cs typeface="Arial"/>
              </a:rPr>
              <a:t>Technical and Sustainability Director</a:t>
            </a:r>
          </a:p>
          <a:p>
            <a:r>
              <a:rPr lang="en-GB" sz="3600" dirty="0">
                <a:solidFill>
                  <a:schemeClr val="bg1"/>
                </a:solidFill>
                <a:latin typeface="Arial"/>
                <a:ea typeface="ＭＳ Ｐゴシック"/>
                <a:cs typeface="Arial"/>
              </a:rPr>
              <a:t>Home Builders Federation</a:t>
            </a:r>
          </a:p>
        </p:txBody>
      </p:sp>
      <p:pic>
        <p:nvPicPr>
          <p:cNvPr id="3" name="Picture 2" descr="A black background with a red sign&#10;&#10;AI-generated content may be incorrect.">
            <a:extLst>
              <a:ext uri="{FF2B5EF4-FFF2-40B4-BE49-F238E27FC236}">
                <a16:creationId xmlns:a16="http://schemas.microsoft.com/office/drawing/2014/main" id="{3AFA4938-D4CC-E1E5-CA15-1FADB25DC45E}"/>
              </a:ext>
            </a:extLst>
          </p:cNvPr>
          <p:cNvPicPr>
            <a:picLocks noChangeAspect="1"/>
          </p:cNvPicPr>
          <p:nvPr/>
        </p:nvPicPr>
        <p:blipFill>
          <a:blip r:embed="rId2">
            <a:extLst>
              <a:ext uri="{28A0092B-C50C-407E-A947-70E740481C1C}">
                <a14:useLocalDpi xmlns:a14="http://schemas.microsoft.com/office/drawing/2010/main" val="0"/>
              </a:ext>
            </a:extLst>
          </a:blip>
          <a:srcRect b="79054"/>
          <a:stretch/>
        </p:blipFill>
        <p:spPr>
          <a:xfrm>
            <a:off x="374381" y="457591"/>
            <a:ext cx="1731821" cy="362744"/>
          </a:xfrm>
          <a:prstGeom prst="rect">
            <a:avLst/>
          </a:prstGeom>
        </p:spPr>
      </p:pic>
    </p:spTree>
    <p:extLst>
      <p:ext uri="{BB962C8B-B14F-4D97-AF65-F5344CB8AC3E}">
        <p14:creationId xmlns:p14="http://schemas.microsoft.com/office/powerpoint/2010/main" val="3291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A single compliance failure: the worst case</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Text 2"/>
          <p:cNvSpPr/>
          <p:nvPr/>
        </p:nvSpPr>
        <p:spPr>
          <a:xfrm>
            <a:off x="487680" y="1072896"/>
            <a:ext cx="853440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i="1">
                <a:solidFill>
                  <a:srgbClr val="475467"/>
                </a:solidFill>
                <a:latin typeface="Calibri" pitchFamily="34" charset="0"/>
                <a:ea typeface="Calibri" pitchFamily="34" charset="-122"/>
                <a:cs typeface="Calibri" pitchFamily="34" charset="-120"/>
              </a:rPr>
              <a:t>Scenario: 5,000 tonnes declared as topsoil, sent to an unauthorised site</a:t>
            </a:r>
            <a:endParaRPr lang="en-US" sz="1467">
              <a:solidFill>
                <a:prstClr val="black"/>
              </a:solidFill>
              <a:latin typeface="Calibri" panose="020F0502020204030204"/>
              <a:ea typeface="+mn-ea"/>
            </a:endParaRPr>
          </a:p>
        </p:txBody>
      </p:sp>
      <p:sp>
        <p:nvSpPr>
          <p:cNvPr id="5" name="Text 3"/>
          <p:cNvSpPr/>
          <p:nvPr/>
        </p:nvSpPr>
        <p:spPr>
          <a:xfrm>
            <a:off x="9144000" y="1072896"/>
            <a:ext cx="2316480" cy="316992"/>
          </a:xfrm>
          <a:prstGeom prst="rect">
            <a:avLst/>
          </a:prstGeom>
          <a:noFill/>
          <a:ln/>
        </p:spPr>
        <p:txBody>
          <a:bodyPr wrap="square" lIns="0" tIns="0" rIns="0" bIns="0" rtlCol="0" anchor="ctr"/>
          <a:lstStyle/>
          <a:p>
            <a:pPr algn="r" defTabSz="1219170" eaLnBrk="1" fontAlgn="auto" hangingPunct="1">
              <a:spcBef>
                <a:spcPts val="0"/>
              </a:spcBef>
              <a:spcAft>
                <a:spcPts val="0"/>
              </a:spcAft>
            </a:pPr>
            <a:r>
              <a:rPr lang="en-US" sz="1333" b="1">
                <a:solidFill>
                  <a:srgbClr val="FF331F"/>
                </a:solidFill>
                <a:latin typeface="Calibri" pitchFamily="34" charset="0"/>
                <a:ea typeface="Calibri" pitchFamily="34" charset="-122"/>
                <a:cs typeface="Calibri" pitchFamily="34" charset="-120"/>
              </a:rPr>
              <a:t>WORST CASE</a:t>
            </a:r>
            <a:endParaRPr lang="en-US" sz="1333">
              <a:solidFill>
                <a:prstClr val="black"/>
              </a:solidFill>
              <a:latin typeface="Calibri" panose="020F0502020204030204"/>
              <a:ea typeface="+mn-ea"/>
            </a:endParaRPr>
          </a:p>
        </p:txBody>
      </p:sp>
      <p:sp>
        <p:nvSpPr>
          <p:cNvPr id="6" name="Shape 4"/>
          <p:cNvSpPr/>
          <p:nvPr/>
        </p:nvSpPr>
        <p:spPr>
          <a:xfrm>
            <a:off x="487680" y="1487424"/>
            <a:ext cx="11216640" cy="755904"/>
          </a:xfrm>
          <a:prstGeom prst="rect">
            <a:avLst/>
          </a:prstGeom>
          <a:solidFill>
            <a:srgbClr val="FFFFFF"/>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731520" y="1658112"/>
            <a:ext cx="816864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00">
                <a:solidFill>
                  <a:srgbClr val="344054"/>
                </a:solidFill>
                <a:latin typeface="Calibri" pitchFamily="34" charset="0"/>
                <a:ea typeface="Calibri" pitchFamily="34" charset="-122"/>
                <a:cs typeface="Calibri" pitchFamily="34" charset="-120"/>
              </a:rPr>
              <a:t>Landfill Tax, standard rate £130.75/tonne applies to ALL material at an unauthorised site</a:t>
            </a:r>
            <a:endParaRPr lang="en-US" sz="1400">
              <a:solidFill>
                <a:prstClr val="black"/>
              </a:solidFill>
              <a:latin typeface="Calibri" panose="020F0502020204030204"/>
              <a:ea typeface="+mn-ea"/>
            </a:endParaRPr>
          </a:p>
        </p:txBody>
      </p:sp>
      <p:sp>
        <p:nvSpPr>
          <p:cNvPr id="8" name="Text 6"/>
          <p:cNvSpPr/>
          <p:nvPr/>
        </p:nvSpPr>
        <p:spPr>
          <a:xfrm>
            <a:off x="9022080" y="1658112"/>
            <a:ext cx="2438400" cy="426720"/>
          </a:xfrm>
          <a:prstGeom prst="rect">
            <a:avLst/>
          </a:prstGeom>
          <a:noFill/>
          <a:ln/>
        </p:spPr>
        <p:txBody>
          <a:bodyPr wrap="square" lIns="0" tIns="0" rIns="0" bIns="0" rtlCol="0" anchor="ctr"/>
          <a:lstStyle/>
          <a:p>
            <a:pPr algn="r" defTabSz="1219170" eaLnBrk="1" fontAlgn="auto" hangingPunct="1">
              <a:spcBef>
                <a:spcPts val="0"/>
              </a:spcBef>
              <a:spcAft>
                <a:spcPts val="0"/>
              </a:spcAft>
            </a:pPr>
            <a:r>
              <a:rPr lang="en-US" sz="1467" b="1">
                <a:solidFill>
                  <a:srgbClr val="FF331F"/>
                </a:solidFill>
                <a:latin typeface="Calibri" pitchFamily="34" charset="0"/>
                <a:ea typeface="Calibri" pitchFamily="34" charset="-122"/>
                <a:cs typeface="Calibri" pitchFamily="34" charset="-120"/>
              </a:rPr>
              <a:t>£653,750</a:t>
            </a:r>
            <a:endParaRPr lang="en-US" sz="1467">
              <a:solidFill>
                <a:prstClr val="black"/>
              </a:solidFill>
              <a:latin typeface="Calibri" panose="020F0502020204030204"/>
              <a:ea typeface="+mn-ea"/>
            </a:endParaRPr>
          </a:p>
        </p:txBody>
      </p:sp>
      <p:sp>
        <p:nvSpPr>
          <p:cNvPr id="9" name="Shape 7"/>
          <p:cNvSpPr/>
          <p:nvPr/>
        </p:nvSpPr>
        <p:spPr>
          <a:xfrm>
            <a:off x="487680" y="2316480"/>
            <a:ext cx="11216640" cy="755904"/>
          </a:xfrm>
          <a:prstGeom prst="rect">
            <a:avLst/>
          </a:prstGeom>
          <a:solidFill>
            <a:srgbClr val="FAFAFA"/>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0" name="Text 8"/>
          <p:cNvSpPr/>
          <p:nvPr/>
        </p:nvSpPr>
        <p:spPr>
          <a:xfrm>
            <a:off x="731520" y="2487168"/>
            <a:ext cx="816864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00">
                <a:solidFill>
                  <a:srgbClr val="344054"/>
                </a:solidFill>
                <a:latin typeface="Calibri" pitchFamily="34" charset="0"/>
                <a:ea typeface="Calibri" pitchFamily="34" charset="-122"/>
                <a:cs typeface="Calibri" pitchFamily="34" charset="-120"/>
              </a:rPr>
              <a:t>HMRC penalty, 100% of tax liability (deliberate and concealed case)</a:t>
            </a:r>
            <a:endParaRPr lang="en-US" sz="1400">
              <a:solidFill>
                <a:prstClr val="black"/>
              </a:solidFill>
              <a:latin typeface="Calibri" panose="020F0502020204030204"/>
              <a:ea typeface="+mn-ea"/>
            </a:endParaRPr>
          </a:p>
        </p:txBody>
      </p:sp>
      <p:sp>
        <p:nvSpPr>
          <p:cNvPr id="11" name="Text 9"/>
          <p:cNvSpPr/>
          <p:nvPr/>
        </p:nvSpPr>
        <p:spPr>
          <a:xfrm>
            <a:off x="9022080" y="2487168"/>
            <a:ext cx="2438400" cy="426720"/>
          </a:xfrm>
          <a:prstGeom prst="rect">
            <a:avLst/>
          </a:prstGeom>
          <a:noFill/>
          <a:ln/>
        </p:spPr>
        <p:txBody>
          <a:bodyPr wrap="square" lIns="0" tIns="0" rIns="0" bIns="0" rtlCol="0" anchor="ctr"/>
          <a:lstStyle/>
          <a:p>
            <a:pPr algn="r" defTabSz="1219170" eaLnBrk="1" fontAlgn="auto" hangingPunct="1">
              <a:spcBef>
                <a:spcPts val="0"/>
              </a:spcBef>
              <a:spcAft>
                <a:spcPts val="0"/>
              </a:spcAft>
            </a:pPr>
            <a:r>
              <a:rPr lang="en-US" sz="1467" b="1">
                <a:solidFill>
                  <a:srgbClr val="FF331F"/>
                </a:solidFill>
                <a:latin typeface="Calibri" pitchFamily="34" charset="0"/>
                <a:ea typeface="Calibri" pitchFamily="34" charset="-122"/>
                <a:cs typeface="Calibri" pitchFamily="34" charset="-120"/>
              </a:rPr>
              <a:t>£653,750</a:t>
            </a:r>
            <a:endParaRPr lang="en-US" sz="1467">
              <a:solidFill>
                <a:prstClr val="black"/>
              </a:solidFill>
              <a:latin typeface="Calibri" panose="020F0502020204030204"/>
              <a:ea typeface="+mn-ea"/>
            </a:endParaRPr>
          </a:p>
        </p:txBody>
      </p:sp>
      <p:sp>
        <p:nvSpPr>
          <p:cNvPr id="12" name="Shape 10"/>
          <p:cNvSpPr/>
          <p:nvPr/>
        </p:nvSpPr>
        <p:spPr>
          <a:xfrm>
            <a:off x="487680" y="3145536"/>
            <a:ext cx="11216640" cy="755904"/>
          </a:xfrm>
          <a:prstGeom prst="rect">
            <a:avLst/>
          </a:prstGeom>
          <a:solidFill>
            <a:srgbClr val="FFFFFF"/>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3" name="Text 11"/>
          <p:cNvSpPr/>
          <p:nvPr/>
        </p:nvSpPr>
        <p:spPr>
          <a:xfrm>
            <a:off x="731520" y="3316224"/>
            <a:ext cx="816864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00">
                <a:solidFill>
                  <a:srgbClr val="344054"/>
                </a:solidFill>
                <a:latin typeface="Calibri" pitchFamily="34" charset="0"/>
                <a:ea typeface="Calibri" pitchFamily="34" charset="-122"/>
                <a:cs typeface="Calibri" pitchFamily="34" charset="-120"/>
              </a:rPr>
              <a:t>EA enforcement, prosecution costs and legal defence (upper evidenced range)</a:t>
            </a:r>
            <a:endParaRPr lang="en-US" sz="1400">
              <a:solidFill>
                <a:prstClr val="black"/>
              </a:solidFill>
              <a:latin typeface="Calibri" panose="020F0502020204030204"/>
              <a:ea typeface="+mn-ea"/>
            </a:endParaRPr>
          </a:p>
        </p:txBody>
      </p:sp>
      <p:sp>
        <p:nvSpPr>
          <p:cNvPr id="14" name="Text 12"/>
          <p:cNvSpPr/>
          <p:nvPr/>
        </p:nvSpPr>
        <p:spPr>
          <a:xfrm>
            <a:off x="9022080" y="3316224"/>
            <a:ext cx="2438400" cy="426720"/>
          </a:xfrm>
          <a:prstGeom prst="rect">
            <a:avLst/>
          </a:prstGeom>
          <a:noFill/>
          <a:ln/>
        </p:spPr>
        <p:txBody>
          <a:bodyPr wrap="square" lIns="0" tIns="0" rIns="0" bIns="0" rtlCol="0" anchor="ctr"/>
          <a:lstStyle/>
          <a:p>
            <a:pPr algn="r" defTabSz="1219170" eaLnBrk="1" fontAlgn="auto" hangingPunct="1">
              <a:spcBef>
                <a:spcPts val="0"/>
              </a:spcBef>
              <a:spcAft>
                <a:spcPts val="0"/>
              </a:spcAft>
            </a:pPr>
            <a:r>
              <a:rPr lang="en-US" sz="1467" b="1">
                <a:solidFill>
                  <a:srgbClr val="FF331F"/>
                </a:solidFill>
                <a:latin typeface="Calibri" pitchFamily="34" charset="0"/>
                <a:ea typeface="Calibri" pitchFamily="34" charset="-122"/>
                <a:cs typeface="Calibri" pitchFamily="34" charset="-120"/>
              </a:rPr>
              <a:t>£300,000+</a:t>
            </a:r>
            <a:endParaRPr lang="en-US" sz="1467">
              <a:solidFill>
                <a:prstClr val="black"/>
              </a:solidFill>
              <a:latin typeface="Calibri" panose="020F0502020204030204"/>
              <a:ea typeface="+mn-ea"/>
            </a:endParaRPr>
          </a:p>
        </p:txBody>
      </p:sp>
      <p:sp>
        <p:nvSpPr>
          <p:cNvPr id="15" name="Shape 13"/>
          <p:cNvSpPr/>
          <p:nvPr/>
        </p:nvSpPr>
        <p:spPr>
          <a:xfrm>
            <a:off x="487680" y="3974592"/>
            <a:ext cx="11216640" cy="755904"/>
          </a:xfrm>
          <a:prstGeom prst="rect">
            <a:avLst/>
          </a:prstGeom>
          <a:solidFill>
            <a:srgbClr val="FAFAFA"/>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6" name="Text 14"/>
          <p:cNvSpPr/>
          <p:nvPr/>
        </p:nvSpPr>
        <p:spPr>
          <a:xfrm>
            <a:off x="731520" y="4145280"/>
            <a:ext cx="816864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00">
                <a:solidFill>
                  <a:srgbClr val="344054"/>
                </a:solidFill>
                <a:latin typeface="Calibri" pitchFamily="34" charset="0"/>
                <a:ea typeface="Calibri" pitchFamily="34" charset="-122"/>
                <a:cs typeface="Calibri" pitchFamily="34" charset="-120"/>
              </a:rPr>
              <a:t>Remediation and re-excavation ordered by EA, Devon floodplain precedent</a:t>
            </a:r>
            <a:endParaRPr lang="en-US" sz="1400">
              <a:solidFill>
                <a:prstClr val="black"/>
              </a:solidFill>
              <a:latin typeface="Calibri" panose="020F0502020204030204"/>
              <a:ea typeface="+mn-ea"/>
            </a:endParaRPr>
          </a:p>
        </p:txBody>
      </p:sp>
      <p:sp>
        <p:nvSpPr>
          <p:cNvPr id="17" name="Text 15"/>
          <p:cNvSpPr/>
          <p:nvPr/>
        </p:nvSpPr>
        <p:spPr>
          <a:xfrm>
            <a:off x="9022080" y="4145280"/>
            <a:ext cx="2438400" cy="426720"/>
          </a:xfrm>
          <a:prstGeom prst="rect">
            <a:avLst/>
          </a:prstGeom>
          <a:noFill/>
          <a:ln/>
        </p:spPr>
        <p:txBody>
          <a:bodyPr wrap="square" lIns="0" tIns="0" rIns="0" bIns="0" rtlCol="0" anchor="ctr"/>
          <a:lstStyle/>
          <a:p>
            <a:pPr algn="r" defTabSz="1219170" eaLnBrk="1" fontAlgn="auto" hangingPunct="1">
              <a:spcBef>
                <a:spcPts val="0"/>
              </a:spcBef>
              <a:spcAft>
                <a:spcPts val="0"/>
              </a:spcAft>
            </a:pPr>
            <a:r>
              <a:rPr lang="en-US" sz="1467" b="1">
                <a:solidFill>
                  <a:srgbClr val="FF331F"/>
                </a:solidFill>
                <a:latin typeface="Calibri" pitchFamily="34" charset="0"/>
                <a:ea typeface="Calibri" pitchFamily="34" charset="-122"/>
                <a:cs typeface="Calibri" pitchFamily="34" charset="-120"/>
              </a:rPr>
              <a:t>£2,500,000+</a:t>
            </a:r>
            <a:endParaRPr lang="en-US" sz="1467">
              <a:solidFill>
                <a:prstClr val="black"/>
              </a:solidFill>
              <a:latin typeface="Calibri" panose="020F0502020204030204"/>
              <a:ea typeface="+mn-ea"/>
            </a:endParaRPr>
          </a:p>
        </p:txBody>
      </p:sp>
      <p:sp>
        <p:nvSpPr>
          <p:cNvPr id="18" name="Shape 16"/>
          <p:cNvSpPr/>
          <p:nvPr/>
        </p:nvSpPr>
        <p:spPr>
          <a:xfrm>
            <a:off x="487680" y="4803648"/>
            <a:ext cx="11216640" cy="755904"/>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9" name="Text 17"/>
          <p:cNvSpPr/>
          <p:nvPr/>
        </p:nvSpPr>
        <p:spPr>
          <a:xfrm>
            <a:off x="731520" y="4974336"/>
            <a:ext cx="816864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FFFFFF"/>
                </a:solidFill>
                <a:latin typeface="Calibri" pitchFamily="34" charset="0"/>
                <a:ea typeface="Calibri" pitchFamily="34" charset="-122"/>
                <a:cs typeface="Calibri" pitchFamily="34" charset="-120"/>
              </a:rPr>
              <a:t>Total worst case exposure</a:t>
            </a:r>
            <a:endParaRPr lang="en-US" sz="1600">
              <a:solidFill>
                <a:prstClr val="black"/>
              </a:solidFill>
              <a:latin typeface="Calibri" panose="020F0502020204030204"/>
              <a:ea typeface="+mn-ea"/>
            </a:endParaRPr>
          </a:p>
        </p:txBody>
      </p:sp>
      <p:sp>
        <p:nvSpPr>
          <p:cNvPr id="20" name="Text 18"/>
          <p:cNvSpPr/>
          <p:nvPr/>
        </p:nvSpPr>
        <p:spPr>
          <a:xfrm>
            <a:off x="9022080" y="4974336"/>
            <a:ext cx="2438400" cy="426720"/>
          </a:xfrm>
          <a:prstGeom prst="rect">
            <a:avLst/>
          </a:prstGeom>
          <a:noFill/>
          <a:ln/>
        </p:spPr>
        <p:txBody>
          <a:bodyPr wrap="square" lIns="0" tIns="0" rIns="0" bIns="0" rtlCol="0" anchor="ctr"/>
          <a:lstStyle/>
          <a:p>
            <a:pPr algn="r" defTabSz="1219170" eaLnBrk="1" fontAlgn="auto" hangingPunct="1">
              <a:spcBef>
                <a:spcPts val="0"/>
              </a:spcBef>
              <a:spcAft>
                <a:spcPts val="0"/>
              </a:spcAft>
            </a:pPr>
            <a:r>
              <a:rPr lang="en-US" sz="1867" b="1">
                <a:solidFill>
                  <a:srgbClr val="F7EC33"/>
                </a:solidFill>
                <a:latin typeface="Calibri" pitchFamily="34" charset="0"/>
                <a:ea typeface="Calibri" pitchFamily="34" charset="-122"/>
                <a:cs typeface="Calibri" pitchFamily="34" charset="-120"/>
              </a:rPr>
              <a:t>£4.1m+</a:t>
            </a:r>
            <a:endParaRPr lang="en-US" sz="1867">
              <a:solidFill>
                <a:prstClr val="black"/>
              </a:solidFill>
              <a:latin typeface="Calibri" panose="020F0502020204030204"/>
              <a:ea typeface="+mn-ea"/>
            </a:endParaRPr>
          </a:p>
        </p:txBody>
      </p:sp>
      <p:sp>
        <p:nvSpPr>
          <p:cNvPr id="21" name="Text 19"/>
          <p:cNvSpPr/>
          <p:nvPr/>
        </p:nvSpPr>
        <p:spPr>
          <a:xfrm>
            <a:off x="487680" y="5754624"/>
            <a:ext cx="11216640" cy="29260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00" i="1">
                <a:solidFill>
                  <a:srgbClr val="98A2B3"/>
                </a:solidFill>
                <a:latin typeface="Calibri" pitchFamily="34" charset="0"/>
                <a:ea typeface="Calibri" pitchFamily="34" charset="-122"/>
                <a:cs typeface="Calibri" pitchFamily="34" charset="-120"/>
              </a:rPr>
              <a:t>Source: HMRC Landfill Tax guidance; Finance Act 1996 as amended; EA Devon floodplain enforcement case; GOV.UK prosecution cost data.</a:t>
            </a:r>
            <a:endParaRPr lang="en-US" sz="1000">
              <a:solidFill>
                <a:prstClr val="black"/>
              </a:solidFill>
              <a:latin typeface="Calibri" panose="020F0502020204030204"/>
              <a:ea typeface="+mn-ea"/>
            </a:endParaRPr>
          </a:p>
        </p:txBody>
      </p:sp>
      <p:sp>
        <p:nvSpPr>
          <p:cNvPr id="22" name="Shape 20"/>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3" name="Text 21"/>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4" name="Text 22"/>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04, Financial Consequences</a:t>
            </a:r>
            <a:endParaRPr lang="en-US" sz="933">
              <a:solidFill>
                <a:prstClr val="black"/>
              </a:solidFill>
              <a:latin typeface="Calibri" panose="020F0502020204030204"/>
              <a:ea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C5ED-CE8D-F983-E28E-2426704E3CBB}"/>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DE54A527-D85B-02B2-A3E1-4A182695ABCE}"/>
              </a:ext>
            </a:extLst>
          </p:cNvPr>
          <p:cNvSpPr/>
          <p:nvPr/>
        </p:nvSpPr>
        <p:spPr>
          <a:xfrm>
            <a:off x="670560" y="877824"/>
            <a:ext cx="10972800"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i="1" dirty="0">
                <a:solidFill>
                  <a:srgbClr val="475467"/>
                </a:solidFill>
                <a:latin typeface="Calibri" pitchFamily="34" charset="0"/>
                <a:ea typeface="Calibri" pitchFamily="34" charset="-122"/>
                <a:cs typeface="Calibri" pitchFamily="34" charset="-120"/>
              </a:rPr>
              <a:t>5,000 tonnes misrouted to an unauthorised site. Worst case.</a:t>
            </a:r>
            <a:endParaRPr lang="en-US" sz="1467" dirty="0">
              <a:solidFill>
                <a:prstClr val="black"/>
              </a:solidFill>
              <a:latin typeface="Calibri" panose="020F0502020204030204"/>
              <a:ea typeface="+mn-ea"/>
            </a:endParaRPr>
          </a:p>
        </p:txBody>
      </p:sp>
      <p:sp>
        <p:nvSpPr>
          <p:cNvPr id="21" name="Text 19">
            <a:extLst>
              <a:ext uri="{FF2B5EF4-FFF2-40B4-BE49-F238E27FC236}">
                <a16:creationId xmlns:a16="http://schemas.microsoft.com/office/drawing/2014/main" id="{0C97771C-1418-1CE6-E2E1-F4C74A4AA427}"/>
              </a:ext>
            </a:extLst>
          </p:cNvPr>
          <p:cNvSpPr/>
          <p:nvPr/>
        </p:nvSpPr>
        <p:spPr>
          <a:xfrm>
            <a:off x="670560" y="6205728"/>
            <a:ext cx="10972800" cy="24384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00" i="1" dirty="0">
                <a:solidFill>
                  <a:srgbClr val="98A2B3"/>
                </a:solidFill>
                <a:latin typeface="Calibri" pitchFamily="34" charset="0"/>
                <a:ea typeface="Calibri" pitchFamily="34" charset="-122"/>
                <a:cs typeface="Calibri" pitchFamily="34" charset="-120"/>
              </a:rPr>
              <a:t>Sources: HMRC Landfill Tax guidance; Finance Act 1996 as amended; EA Devon enforcement case; GOV.UK prosecution cost data.</a:t>
            </a:r>
            <a:endParaRPr lang="en-US" sz="1000" dirty="0">
              <a:solidFill>
                <a:prstClr val="black"/>
              </a:solidFill>
              <a:latin typeface="Calibri" panose="020F0502020204030204"/>
              <a:ea typeface="+mn-ea"/>
            </a:endParaRPr>
          </a:p>
        </p:txBody>
      </p:sp>
      <p:sp>
        <p:nvSpPr>
          <p:cNvPr id="22" name="Shape 20">
            <a:extLst>
              <a:ext uri="{FF2B5EF4-FFF2-40B4-BE49-F238E27FC236}">
                <a16:creationId xmlns:a16="http://schemas.microsoft.com/office/drawing/2014/main" id="{F6FC8043-42A9-DDFF-F01B-26ED9A1A6652}"/>
              </a:ext>
            </a:extLst>
          </p:cNvPr>
          <p:cNvSpPr/>
          <p:nvPr/>
        </p:nvSpPr>
        <p:spPr>
          <a:xfrm>
            <a:off x="0" y="6498336"/>
            <a:ext cx="12192000" cy="359664"/>
          </a:xfrm>
          <a:prstGeom prst="rect">
            <a:avLst/>
          </a:prstGeom>
          <a:solidFill>
            <a:srgbClr val="EAECF0"/>
          </a:solidFill>
          <a:ln w="1270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3" name="Text 21">
            <a:extLst>
              <a:ext uri="{FF2B5EF4-FFF2-40B4-BE49-F238E27FC236}">
                <a16:creationId xmlns:a16="http://schemas.microsoft.com/office/drawing/2014/main" id="{9FA989FC-6C40-F532-3C5B-CCE4425762DD}"/>
              </a:ext>
            </a:extLst>
          </p:cNvPr>
          <p:cNvSpPr/>
          <p:nvPr/>
        </p:nvSpPr>
        <p:spPr>
          <a:xfrm>
            <a:off x="487680" y="6510528"/>
            <a:ext cx="6096000" cy="316992"/>
          </a:xfrm>
          <a:prstGeom prst="rect">
            <a:avLst/>
          </a:prstGeom>
          <a:noFill/>
          <a:ln/>
        </p:spPr>
        <p:txBody>
          <a:bodyPr wrap="square" rtlCol="0" anchor="ctr"/>
          <a:lstStyle/>
          <a:p>
            <a:pPr defTabSz="1219170" eaLnBrk="1" fontAlgn="auto" hangingPunct="1">
              <a:spcBef>
                <a:spcPts val="0"/>
              </a:spcBef>
              <a:spcAft>
                <a:spcPts val="0"/>
              </a:spcAft>
            </a:pPr>
            <a:r>
              <a:rPr lang="en-US" sz="1000" dirty="0">
                <a:solidFill>
                  <a:srgbClr val="98A2B3"/>
                </a:solidFill>
                <a:latin typeface="Calibri" pitchFamily="34" charset="0"/>
                <a:ea typeface="Calibri" pitchFamily="34" charset="-122"/>
                <a:cs typeface="Calibri" pitchFamily="34" charset="-120"/>
              </a:rPr>
              <a:t>Nexus ReGen  |  nexusregen.com</a:t>
            </a:r>
            <a:endParaRPr lang="en-US" sz="1000" dirty="0">
              <a:solidFill>
                <a:prstClr val="black"/>
              </a:solidFill>
              <a:latin typeface="Calibri" panose="020F0502020204030204"/>
              <a:ea typeface="+mn-ea"/>
            </a:endParaRPr>
          </a:p>
        </p:txBody>
      </p:sp>
      <p:sp>
        <p:nvSpPr>
          <p:cNvPr id="24" name="Text 22">
            <a:extLst>
              <a:ext uri="{FF2B5EF4-FFF2-40B4-BE49-F238E27FC236}">
                <a16:creationId xmlns:a16="http://schemas.microsoft.com/office/drawing/2014/main" id="{FE075355-408A-60FA-AA9E-B5C8A181AECA}"/>
              </a:ext>
            </a:extLst>
          </p:cNvPr>
          <p:cNvSpPr/>
          <p:nvPr/>
        </p:nvSpPr>
        <p:spPr>
          <a:xfrm>
            <a:off x="7315200" y="6510528"/>
            <a:ext cx="4511040" cy="316992"/>
          </a:xfrm>
          <a:prstGeom prst="rect">
            <a:avLst/>
          </a:prstGeom>
          <a:noFill/>
          <a:ln/>
        </p:spPr>
        <p:txBody>
          <a:bodyPr wrap="square" rtlCol="0" anchor="ctr"/>
          <a:lstStyle/>
          <a:p>
            <a:pPr algn="r" defTabSz="1219170" eaLnBrk="1" fontAlgn="auto" hangingPunct="1">
              <a:spcBef>
                <a:spcPts val="0"/>
              </a:spcBef>
              <a:spcAft>
                <a:spcPts val="0"/>
              </a:spcAft>
            </a:pPr>
            <a:r>
              <a:rPr lang="en-US" sz="1000">
                <a:solidFill>
                  <a:srgbClr val="98A2B3"/>
                </a:solidFill>
                <a:latin typeface="Calibri" pitchFamily="34" charset="0"/>
                <a:ea typeface="Calibri" pitchFamily="34" charset="-122"/>
                <a:cs typeface="Calibri" pitchFamily="34" charset="-120"/>
              </a:rPr>
              <a:t>Nexus Assurance: The Financial Reality</a:t>
            </a:r>
            <a:endParaRPr lang="en-US" sz="1000" dirty="0">
              <a:solidFill>
                <a:prstClr val="black"/>
              </a:solidFill>
              <a:latin typeface="Calibri" panose="020F0502020204030204"/>
              <a:ea typeface="+mn-ea"/>
            </a:endParaRPr>
          </a:p>
        </p:txBody>
      </p:sp>
      <p:pic>
        <p:nvPicPr>
          <p:cNvPr id="26" name="Picture 25">
            <a:extLst>
              <a:ext uri="{FF2B5EF4-FFF2-40B4-BE49-F238E27FC236}">
                <a16:creationId xmlns:a16="http://schemas.microsoft.com/office/drawing/2014/main" id="{0A61E019-EEA0-D227-55F5-6560F2C67CD8}"/>
              </a:ext>
            </a:extLst>
          </p:cNvPr>
          <p:cNvPicPr>
            <a:picLocks noChangeAspect="1"/>
          </p:cNvPicPr>
          <p:nvPr/>
        </p:nvPicPr>
        <p:blipFill>
          <a:blip r:embed="rId3"/>
          <a:stretch>
            <a:fillRect/>
          </a:stretch>
        </p:blipFill>
        <p:spPr>
          <a:xfrm>
            <a:off x="0" y="181633"/>
            <a:ext cx="12076800" cy="6193623"/>
          </a:xfrm>
          <a:prstGeom prst="rect">
            <a:avLst/>
          </a:prstGeom>
        </p:spPr>
      </p:pic>
    </p:spTree>
    <p:extLst>
      <p:ext uri="{BB962C8B-B14F-4D97-AF65-F5344CB8AC3E}">
        <p14:creationId xmlns:p14="http://schemas.microsoft.com/office/powerpoint/2010/main" val="253026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2000" cy="115824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 name="Text 1"/>
          <p:cNvSpPr/>
          <p:nvPr/>
        </p:nvSpPr>
        <p:spPr>
          <a:xfrm>
            <a:off x="487680" y="146304"/>
            <a:ext cx="8534400" cy="51206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FFFFFF"/>
                </a:solidFill>
                <a:latin typeface="Calibri" pitchFamily="34" charset="0"/>
                <a:ea typeface="Calibri" pitchFamily="34" charset="-122"/>
                <a:cs typeface="Calibri" pitchFamily="34" charset="-120"/>
              </a:rPr>
              <a:t>How it actually happens</a:t>
            </a:r>
            <a:endParaRPr lang="en-US" sz="2933">
              <a:solidFill>
                <a:prstClr val="black"/>
              </a:solidFill>
              <a:latin typeface="Calibri" panose="020F0502020204030204"/>
              <a:ea typeface="+mn-ea"/>
            </a:endParaRPr>
          </a:p>
        </p:txBody>
      </p:sp>
      <p:sp>
        <p:nvSpPr>
          <p:cNvPr id="4" name="Shape 2"/>
          <p:cNvSpPr/>
          <p:nvPr/>
        </p:nvSpPr>
        <p:spPr>
          <a:xfrm>
            <a:off x="487680" y="731520"/>
            <a:ext cx="121920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5" name="Text 3"/>
          <p:cNvSpPr/>
          <p:nvPr/>
        </p:nvSpPr>
        <p:spPr>
          <a:xfrm>
            <a:off x="487680" y="829056"/>
            <a:ext cx="11216640" cy="26822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i="1">
                <a:solidFill>
                  <a:srgbClr val="EAECF0"/>
                </a:solidFill>
                <a:latin typeface="Calibri" pitchFamily="34" charset="0"/>
                <a:ea typeface="Calibri" pitchFamily="34" charset="-122"/>
                <a:cs typeface="Calibri" pitchFamily="34" charset="-120"/>
              </a:rPr>
              <a:t>A real scenario. More common than most organisations would like to admit.</a:t>
            </a:r>
            <a:endParaRPr lang="en-US" sz="1267">
              <a:solidFill>
                <a:prstClr val="black"/>
              </a:solidFill>
              <a:latin typeface="Calibri" panose="020F0502020204030204"/>
              <a:ea typeface="+mn-ea"/>
            </a:endParaRPr>
          </a:p>
        </p:txBody>
      </p:sp>
      <p:sp>
        <p:nvSpPr>
          <p:cNvPr id="6" name="Shape 4"/>
          <p:cNvSpPr/>
          <p:nvPr/>
        </p:nvSpPr>
        <p:spPr>
          <a:xfrm>
            <a:off x="341376" y="1316736"/>
            <a:ext cx="2706624" cy="4242816"/>
          </a:xfrm>
          <a:prstGeom prst="rect">
            <a:avLst/>
          </a:prstGeom>
          <a:solidFill>
            <a:srgbClr val="FFFFFF"/>
          </a:solidFill>
          <a:ln w="9525">
            <a:solidFill>
              <a:srgbClr val="EAECF0"/>
            </a:solidFill>
            <a:prstDash val="solid"/>
          </a:ln>
          <a:effectLst>
            <a:outerShdw blurRad="635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Shape 5"/>
          <p:cNvSpPr/>
          <p:nvPr/>
        </p:nvSpPr>
        <p:spPr>
          <a:xfrm>
            <a:off x="341376" y="1316736"/>
            <a:ext cx="2706624" cy="585216"/>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8" name="Text 6"/>
          <p:cNvSpPr/>
          <p:nvPr/>
        </p:nvSpPr>
        <p:spPr>
          <a:xfrm>
            <a:off x="487680" y="1341120"/>
            <a:ext cx="463296" cy="53644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01</a:t>
            </a:r>
            <a:endParaRPr lang="en-US" sz="1467">
              <a:solidFill>
                <a:prstClr val="black"/>
              </a:solidFill>
              <a:latin typeface="Calibri" panose="020F0502020204030204"/>
              <a:ea typeface="+mn-ea"/>
            </a:endParaRPr>
          </a:p>
        </p:txBody>
      </p:sp>
      <p:sp>
        <p:nvSpPr>
          <p:cNvPr id="9" name="Text 7"/>
          <p:cNvSpPr/>
          <p:nvPr/>
        </p:nvSpPr>
        <p:spPr>
          <a:xfrm>
            <a:off x="999744" y="1341120"/>
            <a:ext cx="1901952" cy="53644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The subcontract</a:t>
            </a:r>
            <a:endParaRPr lang="en-US" sz="1467">
              <a:solidFill>
                <a:prstClr val="black"/>
              </a:solidFill>
              <a:latin typeface="Calibri" panose="020F0502020204030204"/>
              <a:ea typeface="+mn-ea"/>
            </a:endParaRPr>
          </a:p>
        </p:txBody>
      </p:sp>
      <p:sp>
        <p:nvSpPr>
          <p:cNvPr id="10" name="Text 8"/>
          <p:cNvSpPr/>
          <p:nvPr/>
        </p:nvSpPr>
        <p:spPr>
          <a:xfrm>
            <a:off x="512064" y="2023872"/>
            <a:ext cx="2365248" cy="3364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A residential developer subcontracts the earthworks package to a trusted, well-used contractor. Standard practice. The subcontractor arranges the muck away independently, as they always have.</a:t>
            </a:r>
            <a:endParaRPr lang="en-US" sz="1267">
              <a:solidFill>
                <a:prstClr val="black"/>
              </a:solidFill>
              <a:latin typeface="Calibri" panose="020F0502020204030204"/>
              <a:ea typeface="+mn-ea"/>
            </a:endParaRPr>
          </a:p>
        </p:txBody>
      </p:sp>
      <p:sp>
        <p:nvSpPr>
          <p:cNvPr id="11" name="Shape 9"/>
          <p:cNvSpPr/>
          <p:nvPr/>
        </p:nvSpPr>
        <p:spPr>
          <a:xfrm>
            <a:off x="3048000" y="3364992"/>
            <a:ext cx="146304" cy="73152"/>
          </a:xfrm>
          <a:prstGeom prst="rect">
            <a:avLst/>
          </a:prstGeom>
          <a:solidFill>
            <a:srgbClr val="98A2B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2" name="Shape 10"/>
          <p:cNvSpPr/>
          <p:nvPr/>
        </p:nvSpPr>
        <p:spPr>
          <a:xfrm>
            <a:off x="3145536" y="3291840"/>
            <a:ext cx="73152" cy="219456"/>
          </a:xfrm>
          <a:prstGeom prst="rect">
            <a:avLst/>
          </a:prstGeom>
          <a:solidFill>
            <a:srgbClr val="98A2B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3" name="Shape 11"/>
          <p:cNvSpPr/>
          <p:nvPr/>
        </p:nvSpPr>
        <p:spPr>
          <a:xfrm>
            <a:off x="3243072" y="1316736"/>
            <a:ext cx="2706624" cy="4242816"/>
          </a:xfrm>
          <a:prstGeom prst="rect">
            <a:avLst/>
          </a:prstGeom>
          <a:solidFill>
            <a:srgbClr val="FFFFFF"/>
          </a:solidFill>
          <a:ln w="9525">
            <a:solidFill>
              <a:srgbClr val="EAECF0"/>
            </a:solidFill>
            <a:prstDash val="solid"/>
          </a:ln>
          <a:effectLst>
            <a:outerShdw blurRad="635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4" name="Shape 12"/>
          <p:cNvSpPr/>
          <p:nvPr/>
        </p:nvSpPr>
        <p:spPr>
          <a:xfrm>
            <a:off x="3243072" y="1316736"/>
            <a:ext cx="2706624" cy="585216"/>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5" name="Text 13"/>
          <p:cNvSpPr/>
          <p:nvPr/>
        </p:nvSpPr>
        <p:spPr>
          <a:xfrm>
            <a:off x="3389376" y="1341120"/>
            <a:ext cx="463296" cy="53644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02</a:t>
            </a:r>
            <a:endParaRPr lang="en-US" sz="1467">
              <a:solidFill>
                <a:prstClr val="black"/>
              </a:solidFill>
              <a:latin typeface="Calibri" panose="020F0502020204030204"/>
              <a:ea typeface="+mn-ea"/>
            </a:endParaRPr>
          </a:p>
        </p:txBody>
      </p:sp>
      <p:sp>
        <p:nvSpPr>
          <p:cNvPr id="16" name="Text 14"/>
          <p:cNvSpPr/>
          <p:nvPr/>
        </p:nvSpPr>
        <p:spPr>
          <a:xfrm>
            <a:off x="3901440" y="1341120"/>
            <a:ext cx="1901952" cy="53644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The great rate</a:t>
            </a:r>
            <a:endParaRPr lang="en-US" sz="1467">
              <a:solidFill>
                <a:prstClr val="black"/>
              </a:solidFill>
              <a:latin typeface="Calibri" panose="020F0502020204030204"/>
              <a:ea typeface="+mn-ea"/>
            </a:endParaRPr>
          </a:p>
        </p:txBody>
      </p:sp>
      <p:sp>
        <p:nvSpPr>
          <p:cNvPr id="17" name="Text 15"/>
          <p:cNvSpPr/>
          <p:nvPr/>
        </p:nvSpPr>
        <p:spPr>
          <a:xfrm>
            <a:off x="3413760" y="2023872"/>
            <a:ext cx="2365248" cy="3364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The haulier quotes a noticeably low price. The subcontractor accepts, it saves money and nobody asks why the rate is so competitive. An anomalously low disposal rate is a recognised red flag for unlicensed or illegal disposal activity.</a:t>
            </a:r>
            <a:endParaRPr lang="en-US" sz="1267">
              <a:solidFill>
                <a:prstClr val="black"/>
              </a:solidFill>
              <a:latin typeface="Calibri" panose="020F0502020204030204"/>
              <a:ea typeface="+mn-ea"/>
            </a:endParaRPr>
          </a:p>
        </p:txBody>
      </p:sp>
      <p:sp>
        <p:nvSpPr>
          <p:cNvPr id="18" name="Shape 16"/>
          <p:cNvSpPr/>
          <p:nvPr/>
        </p:nvSpPr>
        <p:spPr>
          <a:xfrm>
            <a:off x="5949696" y="3364992"/>
            <a:ext cx="146304" cy="73152"/>
          </a:xfrm>
          <a:prstGeom prst="rect">
            <a:avLst/>
          </a:prstGeom>
          <a:solidFill>
            <a:srgbClr val="98A2B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9" name="Shape 17"/>
          <p:cNvSpPr/>
          <p:nvPr/>
        </p:nvSpPr>
        <p:spPr>
          <a:xfrm>
            <a:off x="6047232" y="3291840"/>
            <a:ext cx="73152" cy="219456"/>
          </a:xfrm>
          <a:prstGeom prst="rect">
            <a:avLst/>
          </a:prstGeom>
          <a:solidFill>
            <a:srgbClr val="98A2B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0" name="Shape 18"/>
          <p:cNvSpPr/>
          <p:nvPr/>
        </p:nvSpPr>
        <p:spPr>
          <a:xfrm>
            <a:off x="6144768" y="1316736"/>
            <a:ext cx="2706624" cy="4242816"/>
          </a:xfrm>
          <a:prstGeom prst="rect">
            <a:avLst/>
          </a:prstGeom>
          <a:solidFill>
            <a:srgbClr val="FFFFFF"/>
          </a:solidFill>
          <a:ln w="9525">
            <a:solidFill>
              <a:srgbClr val="EAECF0"/>
            </a:solidFill>
            <a:prstDash val="solid"/>
          </a:ln>
          <a:effectLst>
            <a:outerShdw blurRad="635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1" name="Shape 19"/>
          <p:cNvSpPr/>
          <p:nvPr/>
        </p:nvSpPr>
        <p:spPr>
          <a:xfrm>
            <a:off x="6144768" y="1316736"/>
            <a:ext cx="2706624" cy="585216"/>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2" name="Text 20"/>
          <p:cNvSpPr/>
          <p:nvPr/>
        </p:nvSpPr>
        <p:spPr>
          <a:xfrm>
            <a:off x="6291072" y="1341120"/>
            <a:ext cx="463296" cy="53644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03</a:t>
            </a:r>
            <a:endParaRPr lang="en-US" sz="1467">
              <a:solidFill>
                <a:prstClr val="black"/>
              </a:solidFill>
              <a:latin typeface="Calibri" panose="020F0502020204030204"/>
              <a:ea typeface="+mn-ea"/>
            </a:endParaRPr>
          </a:p>
        </p:txBody>
      </p:sp>
      <p:sp>
        <p:nvSpPr>
          <p:cNvPr id="23" name="Text 21"/>
          <p:cNvSpPr/>
          <p:nvPr/>
        </p:nvSpPr>
        <p:spPr>
          <a:xfrm>
            <a:off x="6803136" y="1341120"/>
            <a:ext cx="1901952" cy="53644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The WTNs</a:t>
            </a:r>
            <a:endParaRPr lang="en-US" sz="1467">
              <a:solidFill>
                <a:prstClr val="black"/>
              </a:solidFill>
              <a:latin typeface="Calibri" panose="020F0502020204030204"/>
              <a:ea typeface="+mn-ea"/>
            </a:endParaRPr>
          </a:p>
        </p:txBody>
      </p:sp>
      <p:sp>
        <p:nvSpPr>
          <p:cNvPr id="24" name="Text 22"/>
          <p:cNvSpPr/>
          <p:nvPr/>
        </p:nvSpPr>
        <p:spPr>
          <a:xfrm>
            <a:off x="6315456" y="2023872"/>
            <a:ext cx="2365248" cy="3364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Waste Transfer Notes are issued. Most are partially completed. Half carry the wrong EWC code, the material is coded as inert when it is not, or misclassified to access a lower disposal cost. Nobody checks. They are filed and forgotten.</a:t>
            </a:r>
            <a:endParaRPr lang="en-US" sz="1267">
              <a:solidFill>
                <a:prstClr val="black"/>
              </a:solidFill>
              <a:latin typeface="Calibri" panose="020F0502020204030204"/>
              <a:ea typeface="+mn-ea"/>
            </a:endParaRPr>
          </a:p>
        </p:txBody>
      </p:sp>
      <p:sp>
        <p:nvSpPr>
          <p:cNvPr id="25" name="Shape 23"/>
          <p:cNvSpPr/>
          <p:nvPr/>
        </p:nvSpPr>
        <p:spPr>
          <a:xfrm>
            <a:off x="8851392" y="3364992"/>
            <a:ext cx="146304" cy="73152"/>
          </a:xfrm>
          <a:prstGeom prst="rect">
            <a:avLst/>
          </a:prstGeom>
          <a:solidFill>
            <a:srgbClr val="98A2B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6" name="Shape 24"/>
          <p:cNvSpPr/>
          <p:nvPr/>
        </p:nvSpPr>
        <p:spPr>
          <a:xfrm>
            <a:off x="8948928" y="3291840"/>
            <a:ext cx="73152" cy="219456"/>
          </a:xfrm>
          <a:prstGeom prst="rect">
            <a:avLst/>
          </a:prstGeom>
          <a:solidFill>
            <a:srgbClr val="98A2B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7" name="Shape 25"/>
          <p:cNvSpPr/>
          <p:nvPr/>
        </p:nvSpPr>
        <p:spPr>
          <a:xfrm>
            <a:off x="9046464" y="1316736"/>
            <a:ext cx="2706624" cy="4242816"/>
          </a:xfrm>
          <a:prstGeom prst="rect">
            <a:avLst/>
          </a:prstGeom>
          <a:solidFill>
            <a:srgbClr val="FFFFFF"/>
          </a:solidFill>
          <a:ln w="9525">
            <a:solidFill>
              <a:srgbClr val="EAECF0"/>
            </a:solidFill>
            <a:prstDash val="solid"/>
          </a:ln>
          <a:effectLst>
            <a:outerShdw blurRad="635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8" name="Shape 26"/>
          <p:cNvSpPr/>
          <p:nvPr/>
        </p:nvSpPr>
        <p:spPr>
          <a:xfrm>
            <a:off x="9046464" y="1316736"/>
            <a:ext cx="2706624" cy="585216"/>
          </a:xfrm>
          <a:prstGeom prst="rect">
            <a:avLst/>
          </a:prstGeom>
          <a:solidFill>
            <a:srgbClr val="FF331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9" name="Text 27"/>
          <p:cNvSpPr/>
          <p:nvPr/>
        </p:nvSpPr>
        <p:spPr>
          <a:xfrm>
            <a:off x="9192768" y="1341120"/>
            <a:ext cx="463296" cy="53644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FFFFFF"/>
                </a:solidFill>
                <a:latin typeface="Calibri" pitchFamily="34" charset="0"/>
                <a:ea typeface="Calibri" pitchFamily="34" charset="-122"/>
                <a:cs typeface="Calibri" pitchFamily="34" charset="-120"/>
              </a:rPr>
              <a:t>04</a:t>
            </a:r>
            <a:endParaRPr lang="en-US" sz="1467">
              <a:solidFill>
                <a:prstClr val="black"/>
              </a:solidFill>
              <a:latin typeface="Calibri" panose="020F0502020204030204"/>
              <a:ea typeface="+mn-ea"/>
            </a:endParaRPr>
          </a:p>
        </p:txBody>
      </p:sp>
      <p:sp>
        <p:nvSpPr>
          <p:cNvPr id="30" name="Text 28"/>
          <p:cNvSpPr/>
          <p:nvPr/>
        </p:nvSpPr>
        <p:spPr>
          <a:xfrm>
            <a:off x="9704832" y="1341120"/>
            <a:ext cx="1901952" cy="53644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FFFFFF"/>
                </a:solidFill>
                <a:latin typeface="Calibri" pitchFamily="34" charset="0"/>
                <a:ea typeface="Calibri" pitchFamily="34" charset="-122"/>
                <a:cs typeface="Calibri" pitchFamily="34" charset="-120"/>
              </a:rPr>
              <a:t>The EA visit</a:t>
            </a:r>
            <a:endParaRPr lang="en-US" sz="1467">
              <a:solidFill>
                <a:prstClr val="black"/>
              </a:solidFill>
              <a:latin typeface="Calibri" panose="020F0502020204030204"/>
              <a:ea typeface="+mn-ea"/>
            </a:endParaRPr>
          </a:p>
        </p:txBody>
      </p:sp>
      <p:sp>
        <p:nvSpPr>
          <p:cNvPr id="31" name="Text 29"/>
          <p:cNvSpPr/>
          <p:nvPr/>
        </p:nvSpPr>
        <p:spPr>
          <a:xfrm>
            <a:off x="9217152" y="2023872"/>
            <a:ext cx="2365248" cy="3364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The Environment Agency attends site and requests all Waste Transfer Notes. What they find: incomplete records, incorrect EWC codes, and a carrier whose licence expired three months ago. The investigation has already started. The developer is the waste producer on record.</a:t>
            </a:r>
            <a:endParaRPr lang="en-US" sz="1267">
              <a:solidFill>
                <a:prstClr val="black"/>
              </a:solidFill>
              <a:latin typeface="Calibri" panose="020F0502020204030204"/>
              <a:ea typeface="+mn-ea"/>
            </a:endParaRPr>
          </a:p>
        </p:txBody>
      </p:sp>
      <p:sp>
        <p:nvSpPr>
          <p:cNvPr id="32" name="Shape 30"/>
          <p:cNvSpPr/>
          <p:nvPr/>
        </p:nvSpPr>
        <p:spPr>
          <a:xfrm>
            <a:off x="0" y="5754624"/>
            <a:ext cx="12192000" cy="755904"/>
          </a:xfrm>
          <a:prstGeom prst="rect">
            <a:avLst/>
          </a:prstGeom>
          <a:solidFill>
            <a:srgbClr val="FF331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3" name="Text 31"/>
          <p:cNvSpPr/>
          <p:nvPr/>
        </p:nvSpPr>
        <p:spPr>
          <a:xfrm>
            <a:off x="487680" y="5779008"/>
            <a:ext cx="1121664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FFFFFF"/>
                </a:solidFill>
                <a:latin typeface="Calibri" pitchFamily="34" charset="0"/>
                <a:ea typeface="Calibri" pitchFamily="34" charset="-122"/>
                <a:cs typeface="Calibri" pitchFamily="34" charset="-120"/>
              </a:rPr>
              <a:t>The developer is the waste producer on every WTN. They did not arrange the disposal. They did not know the EWC codes were wrong. It does not matter. The duty of care sat with them from the moment the waste was generated on their site.</a:t>
            </a:r>
            <a:endParaRPr lang="en-US" sz="1333">
              <a:solidFill>
                <a:prstClr val="black"/>
              </a:solidFill>
              <a:latin typeface="Calibri" panose="020F0502020204030204"/>
              <a:ea typeface="+mn-ea"/>
            </a:endParaRPr>
          </a:p>
        </p:txBody>
      </p:sp>
      <p:sp>
        <p:nvSpPr>
          <p:cNvPr id="34" name="Shape 32"/>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5" name="Text 33"/>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36" name="Text 34"/>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04, Financial Consequences</a:t>
            </a:r>
            <a:endParaRPr lang="en-US" sz="933">
              <a:solidFill>
                <a:prstClr val="black"/>
              </a:solidFill>
              <a:latin typeface="Calibri" panose="020F0502020204030204"/>
              <a:ea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Beyond the tax bill</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Shape 2"/>
          <p:cNvSpPr/>
          <p:nvPr/>
        </p:nvSpPr>
        <p:spPr>
          <a:xfrm>
            <a:off x="487680" y="1158240"/>
            <a:ext cx="5486400" cy="2292096"/>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5" name="Shape 3"/>
          <p:cNvSpPr/>
          <p:nvPr/>
        </p:nvSpPr>
        <p:spPr>
          <a:xfrm>
            <a:off x="487680" y="1158240"/>
            <a:ext cx="5486400" cy="73152"/>
          </a:xfrm>
          <a:prstGeom prst="rect">
            <a:avLst/>
          </a:prstGeom>
          <a:solidFill>
            <a:srgbClr val="FF331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Text 4"/>
          <p:cNvSpPr/>
          <p:nvPr/>
        </p:nvSpPr>
        <p:spPr>
          <a:xfrm>
            <a:off x="731520" y="1377696"/>
            <a:ext cx="499872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b="1">
                <a:solidFill>
                  <a:srgbClr val="121541"/>
                </a:solidFill>
                <a:latin typeface="Calibri" pitchFamily="34" charset="0"/>
                <a:ea typeface="Calibri" pitchFamily="34" charset="-122"/>
                <a:cs typeface="Calibri" pitchFamily="34" charset="-120"/>
              </a:rPr>
              <a:t>Criminal prosecution</a:t>
            </a:r>
            <a:endParaRPr lang="en-US" sz="1733">
              <a:solidFill>
                <a:prstClr val="black"/>
              </a:solidFill>
              <a:latin typeface="Calibri" panose="020F0502020204030204"/>
              <a:ea typeface="+mn-ea"/>
            </a:endParaRPr>
          </a:p>
        </p:txBody>
      </p:sp>
      <p:sp>
        <p:nvSpPr>
          <p:cNvPr id="7" name="Text 5"/>
          <p:cNvSpPr/>
          <p:nvPr/>
        </p:nvSpPr>
        <p:spPr>
          <a:xfrm>
            <a:off x="731520" y="1865376"/>
            <a:ext cx="4998720" cy="13411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Duty of care breaches under Section 34 EPA 1990 carry unlimited fines on conviction. On indictment: unlimited fine plus up to two years' imprisonment.</a:t>
            </a:r>
            <a:endParaRPr lang="en-US" sz="1333">
              <a:solidFill>
                <a:prstClr val="black"/>
              </a:solidFill>
              <a:latin typeface="Calibri" panose="020F0502020204030204"/>
              <a:ea typeface="+mn-ea"/>
            </a:endParaRPr>
          </a:p>
        </p:txBody>
      </p:sp>
      <p:sp>
        <p:nvSpPr>
          <p:cNvPr id="8" name="Shape 6"/>
          <p:cNvSpPr/>
          <p:nvPr/>
        </p:nvSpPr>
        <p:spPr>
          <a:xfrm>
            <a:off x="6339840" y="1158240"/>
            <a:ext cx="5486400" cy="2292096"/>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Shape 7"/>
          <p:cNvSpPr/>
          <p:nvPr/>
        </p:nvSpPr>
        <p:spPr>
          <a:xfrm>
            <a:off x="6339840" y="1158240"/>
            <a:ext cx="5486400" cy="73152"/>
          </a:xfrm>
          <a:prstGeom prst="rect">
            <a:avLst/>
          </a:prstGeom>
          <a:solidFill>
            <a:srgbClr val="FF331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0" name="Text 8"/>
          <p:cNvSpPr/>
          <p:nvPr/>
        </p:nvSpPr>
        <p:spPr>
          <a:xfrm>
            <a:off x="6583680" y="1377696"/>
            <a:ext cx="499872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b="1">
                <a:solidFill>
                  <a:srgbClr val="121541"/>
                </a:solidFill>
                <a:latin typeface="Calibri" pitchFamily="34" charset="0"/>
                <a:ea typeface="Calibri" pitchFamily="34" charset="-122"/>
                <a:cs typeface="Calibri" pitchFamily="34" charset="-120"/>
              </a:rPr>
              <a:t>Asset recovery</a:t>
            </a:r>
            <a:endParaRPr lang="en-US" sz="1733">
              <a:solidFill>
                <a:prstClr val="black"/>
              </a:solidFill>
              <a:latin typeface="Calibri" panose="020F0502020204030204"/>
              <a:ea typeface="+mn-ea"/>
            </a:endParaRPr>
          </a:p>
        </p:txBody>
      </p:sp>
      <p:sp>
        <p:nvSpPr>
          <p:cNvPr id="11" name="Text 9"/>
          <p:cNvSpPr/>
          <p:nvPr/>
        </p:nvSpPr>
        <p:spPr>
          <a:xfrm>
            <a:off x="6583680" y="1865376"/>
            <a:ext cx="4998720" cy="13411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The EA Economic Crime Unit operates under POCA 2002. 42 confiscation orders secured since mid-2024. This trajectory is moving upward.</a:t>
            </a:r>
            <a:endParaRPr lang="en-US" sz="1333">
              <a:solidFill>
                <a:prstClr val="black"/>
              </a:solidFill>
              <a:latin typeface="Calibri" panose="020F0502020204030204"/>
              <a:ea typeface="+mn-ea"/>
            </a:endParaRPr>
          </a:p>
        </p:txBody>
      </p:sp>
      <p:sp>
        <p:nvSpPr>
          <p:cNvPr id="12" name="Shape 10"/>
          <p:cNvSpPr/>
          <p:nvPr/>
        </p:nvSpPr>
        <p:spPr>
          <a:xfrm>
            <a:off x="487680" y="3779520"/>
            <a:ext cx="5486400" cy="2292096"/>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3" name="Shape 11"/>
          <p:cNvSpPr/>
          <p:nvPr/>
        </p:nvSpPr>
        <p:spPr>
          <a:xfrm>
            <a:off x="487680" y="3779520"/>
            <a:ext cx="5486400" cy="73152"/>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4" name="Text 12"/>
          <p:cNvSpPr/>
          <p:nvPr/>
        </p:nvSpPr>
        <p:spPr>
          <a:xfrm>
            <a:off x="731520" y="3998976"/>
            <a:ext cx="499872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b="1">
                <a:solidFill>
                  <a:srgbClr val="121541"/>
                </a:solidFill>
                <a:latin typeface="Calibri" pitchFamily="34" charset="0"/>
                <a:ea typeface="Calibri" pitchFamily="34" charset="-122"/>
                <a:cs typeface="Calibri" pitchFamily="34" charset="-120"/>
              </a:rPr>
              <a:t>Reputational damage</a:t>
            </a:r>
            <a:endParaRPr lang="en-US" sz="1733">
              <a:solidFill>
                <a:prstClr val="black"/>
              </a:solidFill>
              <a:latin typeface="Calibri" panose="020F0502020204030204"/>
              <a:ea typeface="+mn-ea"/>
            </a:endParaRPr>
          </a:p>
        </p:txBody>
      </p:sp>
      <p:sp>
        <p:nvSpPr>
          <p:cNvPr id="15" name="Text 13"/>
          <p:cNvSpPr/>
          <p:nvPr/>
        </p:nvSpPr>
        <p:spPr>
          <a:xfrm>
            <a:off x="731520" y="4486656"/>
            <a:ext cx="4998720" cy="13411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For listed businesses, an EA or HMRC investigation is a disclosure event. Investor, lender and planning authority relationships carry implicit compliance expectations.</a:t>
            </a:r>
            <a:endParaRPr lang="en-US" sz="1333">
              <a:solidFill>
                <a:prstClr val="black"/>
              </a:solidFill>
              <a:latin typeface="Calibri" panose="020F0502020204030204"/>
              <a:ea typeface="+mn-ea"/>
            </a:endParaRPr>
          </a:p>
        </p:txBody>
      </p:sp>
      <p:sp>
        <p:nvSpPr>
          <p:cNvPr id="16" name="Shape 14"/>
          <p:cNvSpPr/>
          <p:nvPr/>
        </p:nvSpPr>
        <p:spPr>
          <a:xfrm>
            <a:off x="6339840" y="3779520"/>
            <a:ext cx="5486400" cy="2292096"/>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7" name="Shape 15"/>
          <p:cNvSpPr/>
          <p:nvPr/>
        </p:nvSpPr>
        <p:spPr>
          <a:xfrm>
            <a:off x="6339840" y="3779520"/>
            <a:ext cx="5486400" cy="73152"/>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8" name="Text 16"/>
          <p:cNvSpPr/>
          <p:nvPr/>
        </p:nvSpPr>
        <p:spPr>
          <a:xfrm>
            <a:off x="6583680" y="3998976"/>
            <a:ext cx="4998720" cy="426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b="1">
                <a:solidFill>
                  <a:srgbClr val="121541"/>
                </a:solidFill>
                <a:latin typeface="Calibri" pitchFamily="34" charset="0"/>
                <a:ea typeface="Calibri" pitchFamily="34" charset="-122"/>
                <a:cs typeface="Calibri" pitchFamily="34" charset="-120"/>
              </a:rPr>
              <a:t>Loss of supply chain control</a:t>
            </a:r>
            <a:endParaRPr lang="en-US" sz="1733">
              <a:solidFill>
                <a:prstClr val="black"/>
              </a:solidFill>
              <a:latin typeface="Calibri" panose="020F0502020204030204"/>
              <a:ea typeface="+mn-ea"/>
            </a:endParaRPr>
          </a:p>
        </p:txBody>
      </p:sp>
      <p:sp>
        <p:nvSpPr>
          <p:cNvPr id="19" name="Text 17"/>
          <p:cNvSpPr/>
          <p:nvPr/>
        </p:nvSpPr>
        <p:spPr>
          <a:xfrm>
            <a:off x="6583680" y="4486656"/>
            <a:ext cx="4998720" cy="13411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Once an investigation begins, regulators build their picture from the evidence they hold. Without your own auditable records, your position is weak regardless of intent.</a:t>
            </a:r>
            <a:endParaRPr lang="en-US" sz="1333">
              <a:solidFill>
                <a:prstClr val="black"/>
              </a:solidFill>
              <a:latin typeface="Calibri" panose="020F0502020204030204"/>
              <a:ea typeface="+mn-ea"/>
            </a:endParaRPr>
          </a:p>
        </p:txBody>
      </p:sp>
      <p:sp>
        <p:nvSpPr>
          <p:cNvPr id="20" name="Shape 18"/>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1" name="Text 19"/>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2" name="Text 20"/>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04, Financial Consequences</a:t>
            </a:r>
            <a:endParaRPr lang="en-US" sz="933">
              <a:solidFill>
                <a:prstClr val="black"/>
              </a:solidFill>
              <a:latin typeface="Calibri" panose="020F0502020204030204"/>
              <a:ea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4754880" cy="685800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 name="Text 1"/>
          <p:cNvSpPr/>
          <p:nvPr/>
        </p:nvSpPr>
        <p:spPr>
          <a:xfrm>
            <a:off x="365760" y="4389120"/>
            <a:ext cx="4023360" cy="1950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66" b="1">
                <a:solidFill>
                  <a:srgbClr val="F7EC33">
                    <a:alpha val="85000"/>
                  </a:srgbClr>
                </a:solidFill>
                <a:latin typeface="Calibri" pitchFamily="34" charset="0"/>
                <a:ea typeface="Calibri" pitchFamily="34" charset="-122"/>
                <a:cs typeface="Calibri" pitchFamily="34" charset="-120"/>
              </a:rPr>
              <a:t>05</a:t>
            </a:r>
            <a:endParaRPr lang="en-US" sz="14666">
              <a:solidFill>
                <a:prstClr val="black"/>
              </a:solidFill>
              <a:latin typeface="Calibri" panose="020F0502020204030204"/>
              <a:ea typeface="+mn-ea"/>
            </a:endParaRPr>
          </a:p>
        </p:txBody>
      </p:sp>
      <p:sp>
        <p:nvSpPr>
          <p:cNvPr id="4" name="Text 2"/>
          <p:cNvSpPr/>
          <p:nvPr/>
        </p:nvSpPr>
        <p:spPr>
          <a:xfrm>
            <a:off x="426720" y="463296"/>
            <a:ext cx="390144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00" b="1" kern="0" spc="667">
                <a:solidFill>
                  <a:srgbClr val="F7EC33"/>
                </a:solidFill>
                <a:latin typeface="Calibri" pitchFamily="34" charset="0"/>
                <a:ea typeface="Calibri" pitchFamily="34" charset="-122"/>
                <a:cs typeface="Calibri" pitchFamily="34" charset="-120"/>
              </a:rPr>
              <a:t>SECTION</a:t>
            </a:r>
            <a:endParaRPr lang="en-US" sz="1200">
              <a:solidFill>
                <a:prstClr val="black"/>
              </a:solidFill>
              <a:latin typeface="Calibri" panose="020F0502020204030204"/>
              <a:ea typeface="+mn-ea"/>
            </a:endParaRPr>
          </a:p>
        </p:txBody>
      </p:sp>
      <p:sp>
        <p:nvSpPr>
          <p:cNvPr id="5" name="Text 3"/>
          <p:cNvSpPr/>
          <p:nvPr/>
        </p:nvSpPr>
        <p:spPr>
          <a:xfrm>
            <a:off x="5120640" y="1950720"/>
            <a:ext cx="6705600" cy="17068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The Minimum</a:t>
            </a:r>
            <a:endParaRPr lang="en-US" sz="4533">
              <a:solidFill>
                <a:prstClr val="black"/>
              </a:solidFill>
              <a:latin typeface="Calibri" panose="020F0502020204030204"/>
              <a:ea typeface="+mn-ea"/>
            </a:endParaRPr>
          </a:p>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Standard</a:t>
            </a:r>
            <a:endParaRPr lang="en-US" sz="4533">
              <a:solidFill>
                <a:prstClr val="black"/>
              </a:solidFill>
              <a:latin typeface="Calibri" panose="020F0502020204030204"/>
              <a:ea typeface="+mn-ea"/>
            </a:endParaRPr>
          </a:p>
        </p:txBody>
      </p:sp>
      <p:sp>
        <p:nvSpPr>
          <p:cNvPr id="6" name="Shape 4"/>
          <p:cNvSpPr/>
          <p:nvPr/>
        </p:nvSpPr>
        <p:spPr>
          <a:xfrm>
            <a:off x="5120640" y="3755136"/>
            <a:ext cx="1706880" cy="8534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5120640" y="3998976"/>
            <a:ext cx="67056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a:solidFill>
                  <a:srgbClr val="475467"/>
                </a:solidFill>
                <a:latin typeface="Calibri" pitchFamily="34" charset="0"/>
                <a:ea typeface="Calibri" pitchFamily="34" charset="-122"/>
                <a:cs typeface="Calibri" pitchFamily="34" charset="-120"/>
              </a:rPr>
              <a:t>What a compliant residential developer looks like in practice.</a:t>
            </a:r>
            <a:endParaRPr lang="en-US" sz="1733">
              <a:solidFill>
                <a:prstClr val="black"/>
              </a:solidFill>
              <a:latin typeface="Calibri" panose="020F0502020204030204"/>
              <a:ea typeface="+mn-ea"/>
            </a:endParaRPr>
          </a:p>
        </p:txBody>
      </p:sp>
      <p:sp>
        <p:nvSpPr>
          <p:cNvPr id="8" name="Shape 6"/>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Duty of care checklist for residential developers</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Text 4"/>
          <p:cNvSpPr/>
          <p:nvPr/>
        </p:nvSpPr>
        <p:spPr>
          <a:xfrm>
            <a:off x="897467" y="1794933"/>
            <a:ext cx="5300133" cy="101600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Verify waste carrier licence registration before engagement, monitor for expiry across your full carrier base</a:t>
            </a:r>
            <a:endParaRPr lang="en-US" sz="1267">
              <a:solidFill>
                <a:prstClr val="black"/>
              </a:solidFill>
              <a:latin typeface="Calibri" panose="020F0502020204030204"/>
              <a:ea typeface="+mn-ea"/>
            </a:endParaRPr>
          </a:p>
        </p:txBody>
      </p:sp>
      <p:sp>
        <p:nvSpPr>
          <p:cNvPr id="10" name="Text 8"/>
          <p:cNvSpPr/>
          <p:nvPr/>
        </p:nvSpPr>
        <p:spPr>
          <a:xfrm>
            <a:off x="897467" y="3285067"/>
            <a:ext cx="5300133" cy="101600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Confirm the receiving facility is authorised to accept the specific waste type declared on the WTN</a:t>
            </a:r>
            <a:endParaRPr lang="en-US" sz="1267">
              <a:solidFill>
                <a:prstClr val="black"/>
              </a:solidFill>
              <a:latin typeface="Calibri" panose="020F0502020204030204"/>
              <a:ea typeface="+mn-ea"/>
            </a:endParaRPr>
          </a:p>
        </p:txBody>
      </p:sp>
      <p:sp>
        <p:nvSpPr>
          <p:cNvPr id="12" name="Text 10"/>
          <p:cNvSpPr/>
          <p:nvPr/>
        </p:nvSpPr>
        <p:spPr>
          <a:xfrm>
            <a:off x="897467" y="4775200"/>
            <a:ext cx="5300133" cy="101600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Retain waste records for a minimum of two years, consider longer given the EA's investigative reach</a:t>
            </a:r>
            <a:endParaRPr lang="en-US" sz="1267">
              <a:solidFill>
                <a:prstClr val="black"/>
              </a:solidFill>
              <a:latin typeface="Calibri" panose="020F0502020204030204"/>
              <a:ea typeface="+mn-ea"/>
            </a:endParaRPr>
          </a:p>
        </p:txBody>
      </p:sp>
      <p:sp>
        <p:nvSpPr>
          <p:cNvPr id="14" name="Text 12"/>
          <p:cNvSpPr/>
          <p:nvPr/>
        </p:nvSpPr>
        <p:spPr>
          <a:xfrm>
            <a:off x="6807200" y="1794933"/>
            <a:ext cx="5300133" cy="101600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Store all WTNs, movement records and carrier documents in a centralised, retrievable system</a:t>
            </a:r>
            <a:endParaRPr lang="en-US" sz="1267">
              <a:solidFill>
                <a:prstClr val="black"/>
              </a:solidFill>
              <a:latin typeface="Calibri" panose="020F0502020204030204"/>
              <a:ea typeface="+mn-ea"/>
            </a:endParaRPr>
          </a:p>
        </p:txBody>
      </p:sp>
      <p:sp>
        <p:nvSpPr>
          <p:cNvPr id="18" name="Text 16"/>
          <p:cNvSpPr/>
          <p:nvPr/>
        </p:nvSpPr>
        <p:spPr>
          <a:xfrm>
            <a:off x="6807200" y="3285067"/>
            <a:ext cx="5300133" cy="101600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Ensure site teams understand duty of care obligations: not just that a policy exists, but how to apply it</a:t>
            </a:r>
            <a:endParaRPr lang="en-US" sz="1267">
              <a:solidFill>
                <a:prstClr val="black"/>
              </a:solidFill>
              <a:latin typeface="Calibri" panose="020F0502020204030204"/>
              <a:ea typeface="+mn-ea"/>
            </a:endParaRPr>
          </a:p>
        </p:txBody>
      </p:sp>
      <p:sp>
        <p:nvSpPr>
          <p:cNvPr id="20" name="Text 18"/>
          <p:cNvSpPr/>
          <p:nvPr/>
        </p:nvSpPr>
        <p:spPr>
          <a:xfrm>
            <a:off x="6807200" y="4775200"/>
            <a:ext cx="5300133" cy="101600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Be able to respond to an EA records request without relying on subcontractors to supply your documentation</a:t>
            </a:r>
            <a:endParaRPr lang="en-US" sz="1267">
              <a:solidFill>
                <a:prstClr val="black"/>
              </a:solidFill>
              <a:latin typeface="Calibri" panose="020F0502020204030204"/>
              <a:ea typeface="+mn-ea"/>
            </a:endParaRPr>
          </a:p>
        </p:txBody>
      </p:sp>
      <p:sp>
        <p:nvSpPr>
          <p:cNvPr id="21" name="Shape 19"/>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2" name="Text 20"/>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3" name="Text 21"/>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05, Minimum Standard</a:t>
            </a:r>
            <a:endParaRPr lang="en-US" sz="933">
              <a:solidFill>
                <a:prstClr val="black"/>
              </a:solidFill>
              <a:latin typeface="Calibri" panose="020F0502020204030204"/>
              <a:ea typeface="+mn-ea"/>
            </a:endParaRPr>
          </a:p>
        </p:txBody>
      </p:sp>
      <p:pic>
        <p:nvPicPr>
          <p:cNvPr id="24" name="Graphic 24" descr="Tick marke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7200" y="1913467"/>
            <a:ext cx="304800" cy="304800"/>
          </a:xfrm>
          <a:prstGeom prst="rect">
            <a:avLst/>
          </a:prstGeom>
        </p:spPr>
      </p:pic>
      <p:pic>
        <p:nvPicPr>
          <p:cNvPr id="25" name="Graphic 25" descr="Tick marke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7200" y="3403600"/>
            <a:ext cx="304800" cy="304800"/>
          </a:xfrm>
          <a:prstGeom prst="rect">
            <a:avLst/>
          </a:prstGeom>
        </p:spPr>
      </p:pic>
      <p:pic>
        <p:nvPicPr>
          <p:cNvPr id="26" name="Graphic 26" descr="Tick marke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7200" y="4893733"/>
            <a:ext cx="304800" cy="304800"/>
          </a:xfrm>
          <a:prstGeom prst="rect">
            <a:avLst/>
          </a:prstGeom>
        </p:spPr>
      </p:pic>
      <p:pic>
        <p:nvPicPr>
          <p:cNvPr id="27" name="Graphic 27" descr="Tick marke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66933" y="1913467"/>
            <a:ext cx="304800" cy="304800"/>
          </a:xfrm>
          <a:prstGeom prst="rect">
            <a:avLst/>
          </a:prstGeom>
        </p:spPr>
      </p:pic>
      <p:pic>
        <p:nvPicPr>
          <p:cNvPr id="28" name="Graphic 28" descr="Tick marke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66933" y="3403600"/>
            <a:ext cx="304800" cy="304800"/>
          </a:xfrm>
          <a:prstGeom prst="rect">
            <a:avLst/>
          </a:prstGeom>
        </p:spPr>
      </p:pic>
      <p:pic>
        <p:nvPicPr>
          <p:cNvPr id="29" name="Graphic 29" descr="Tick marke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66933" y="4893733"/>
            <a:ext cx="304800" cy="304800"/>
          </a:xfrm>
          <a:prstGeom prst="rect">
            <a:avLst/>
          </a:prstGeom>
        </p:spPr>
      </p:pic>
    </p:spTree>
    <p:extLst>
      <p:ext uri="{BB962C8B-B14F-4D97-AF65-F5344CB8AC3E}">
        <p14:creationId xmlns:p14="http://schemas.microsoft.com/office/powerpoint/2010/main" val="1932847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4754880" cy="685800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 name="Text 1"/>
          <p:cNvSpPr/>
          <p:nvPr/>
        </p:nvSpPr>
        <p:spPr>
          <a:xfrm>
            <a:off x="365760" y="4389120"/>
            <a:ext cx="4023360" cy="1950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66" b="1">
                <a:solidFill>
                  <a:srgbClr val="F7EC33">
                    <a:alpha val="85000"/>
                  </a:srgbClr>
                </a:solidFill>
                <a:latin typeface="Calibri" pitchFamily="34" charset="0"/>
                <a:ea typeface="Calibri" pitchFamily="34" charset="-122"/>
                <a:cs typeface="Calibri" pitchFamily="34" charset="-120"/>
              </a:rPr>
              <a:t>06</a:t>
            </a:r>
            <a:endParaRPr lang="en-US" sz="14666">
              <a:solidFill>
                <a:prstClr val="black"/>
              </a:solidFill>
              <a:latin typeface="Calibri" panose="020F0502020204030204"/>
              <a:ea typeface="+mn-ea"/>
            </a:endParaRPr>
          </a:p>
        </p:txBody>
      </p:sp>
      <p:sp>
        <p:nvSpPr>
          <p:cNvPr id="4" name="Text 2"/>
          <p:cNvSpPr/>
          <p:nvPr/>
        </p:nvSpPr>
        <p:spPr>
          <a:xfrm>
            <a:off x="426720" y="463296"/>
            <a:ext cx="390144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00" b="1" kern="0" spc="667">
                <a:solidFill>
                  <a:srgbClr val="F7EC33"/>
                </a:solidFill>
                <a:latin typeface="Calibri" pitchFamily="34" charset="0"/>
                <a:ea typeface="Calibri" pitchFamily="34" charset="-122"/>
                <a:cs typeface="Calibri" pitchFamily="34" charset="-120"/>
              </a:rPr>
              <a:t>SECTION</a:t>
            </a:r>
            <a:endParaRPr lang="en-US" sz="1200">
              <a:solidFill>
                <a:prstClr val="black"/>
              </a:solidFill>
              <a:latin typeface="Calibri" panose="020F0502020204030204"/>
              <a:ea typeface="+mn-ea"/>
            </a:endParaRPr>
          </a:p>
        </p:txBody>
      </p:sp>
      <p:sp>
        <p:nvSpPr>
          <p:cNvPr id="5" name="Text 3"/>
          <p:cNvSpPr/>
          <p:nvPr/>
        </p:nvSpPr>
        <p:spPr>
          <a:xfrm>
            <a:off x="5120640" y="1950720"/>
            <a:ext cx="6705600" cy="17068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Nexus</a:t>
            </a:r>
            <a:endParaRPr lang="en-US" sz="4533">
              <a:solidFill>
                <a:prstClr val="black"/>
              </a:solidFill>
              <a:latin typeface="Calibri" panose="020F0502020204030204"/>
              <a:ea typeface="+mn-ea"/>
            </a:endParaRPr>
          </a:p>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Assurance</a:t>
            </a:r>
            <a:endParaRPr lang="en-US" sz="4533">
              <a:solidFill>
                <a:prstClr val="black"/>
              </a:solidFill>
              <a:latin typeface="Calibri" panose="020F0502020204030204"/>
              <a:ea typeface="+mn-ea"/>
            </a:endParaRPr>
          </a:p>
        </p:txBody>
      </p:sp>
      <p:sp>
        <p:nvSpPr>
          <p:cNvPr id="6" name="Shape 4"/>
          <p:cNvSpPr/>
          <p:nvPr/>
        </p:nvSpPr>
        <p:spPr>
          <a:xfrm>
            <a:off x="5120640" y="3755136"/>
            <a:ext cx="1706880" cy="8534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5120640" y="3998976"/>
            <a:ext cx="67056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a:solidFill>
                  <a:srgbClr val="475467"/>
                </a:solidFill>
                <a:latin typeface="Calibri" pitchFamily="34" charset="0"/>
                <a:ea typeface="Calibri" pitchFamily="34" charset="-122"/>
                <a:cs typeface="Calibri" pitchFamily="34" charset="-120"/>
              </a:rPr>
              <a:t>The compliance platform built for this problem. Already deployed across the sector.</a:t>
            </a:r>
            <a:endParaRPr lang="en-US" sz="1733">
              <a:solidFill>
                <a:prstClr val="black"/>
              </a:solidFill>
              <a:latin typeface="Calibri" panose="020F0502020204030204"/>
              <a:ea typeface="+mn-ea"/>
            </a:endParaRPr>
          </a:p>
        </p:txBody>
      </p:sp>
      <p:sp>
        <p:nvSpPr>
          <p:cNvPr id="8" name="Shape 6"/>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09600" y="731520"/>
            <a:ext cx="10972800" cy="9997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5333" b="1">
                <a:solidFill>
                  <a:srgbClr val="002060"/>
                </a:solidFill>
                <a:latin typeface="Calibri" pitchFamily="34" charset="0"/>
                <a:ea typeface="Calibri" pitchFamily="34" charset="-122"/>
                <a:cs typeface="Calibri" pitchFamily="34" charset="-120"/>
              </a:rPr>
              <a:t>You now know your risk.</a:t>
            </a:r>
            <a:endParaRPr lang="en-US" sz="5333">
              <a:solidFill>
                <a:srgbClr val="002060"/>
              </a:solidFill>
              <a:latin typeface="Calibri" panose="020F0502020204030204"/>
              <a:ea typeface="+mn-ea"/>
            </a:endParaRPr>
          </a:p>
        </p:txBody>
      </p:sp>
      <p:sp>
        <p:nvSpPr>
          <p:cNvPr id="3" name="Text 1"/>
          <p:cNvSpPr/>
          <p:nvPr/>
        </p:nvSpPr>
        <p:spPr>
          <a:xfrm>
            <a:off x="609600" y="1731264"/>
            <a:ext cx="10972800" cy="87782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5333" b="1">
                <a:solidFill>
                  <a:srgbClr val="002060"/>
                </a:solidFill>
                <a:latin typeface="Calibri" pitchFamily="34" charset="0"/>
                <a:ea typeface="Calibri" pitchFamily="34" charset="-122"/>
                <a:cs typeface="Calibri" pitchFamily="34" charset="-120"/>
              </a:rPr>
              <a:t>The question is what you do about it.</a:t>
            </a:r>
            <a:endParaRPr lang="en-US" sz="5333">
              <a:solidFill>
                <a:srgbClr val="002060"/>
              </a:solidFill>
              <a:latin typeface="Calibri" panose="020F0502020204030204"/>
              <a:ea typeface="+mn-ea"/>
            </a:endParaRPr>
          </a:p>
        </p:txBody>
      </p:sp>
      <p:sp>
        <p:nvSpPr>
          <p:cNvPr id="4" name="Shape 2"/>
          <p:cNvSpPr/>
          <p:nvPr/>
        </p:nvSpPr>
        <p:spPr>
          <a:xfrm>
            <a:off x="609600" y="2779776"/>
            <a:ext cx="10972800" cy="60960"/>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5" name="Text 3"/>
          <p:cNvSpPr/>
          <p:nvPr/>
        </p:nvSpPr>
        <p:spPr>
          <a:xfrm>
            <a:off x="609600" y="2987040"/>
            <a:ext cx="10972800" cy="63398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867" i="1">
                <a:solidFill>
                  <a:srgbClr val="475467"/>
                </a:solidFill>
                <a:latin typeface="Calibri" pitchFamily="34" charset="0"/>
                <a:ea typeface="Calibri" pitchFamily="34" charset="-122"/>
                <a:cs typeface="Calibri" pitchFamily="34" charset="-120"/>
              </a:rPr>
              <a:t>Most organisations in this sector have a waste management policy. Very few have a system that produces the evidence to stand behind it.</a:t>
            </a:r>
            <a:endParaRPr lang="en-US" sz="1867">
              <a:solidFill>
                <a:prstClr val="black"/>
              </a:solidFill>
              <a:latin typeface="Calibri" panose="020F0502020204030204"/>
              <a:ea typeface="+mn-ea"/>
            </a:endParaRPr>
          </a:p>
        </p:txBody>
      </p:sp>
      <p:sp>
        <p:nvSpPr>
          <p:cNvPr id="6" name="Shape 4"/>
          <p:cNvSpPr/>
          <p:nvPr/>
        </p:nvSpPr>
        <p:spPr>
          <a:xfrm>
            <a:off x="609600" y="3803904"/>
            <a:ext cx="3511296" cy="2340864"/>
          </a:xfrm>
          <a:prstGeom prst="rect">
            <a:avLst/>
          </a:prstGeom>
          <a:solidFill>
            <a:srgbClr val="FFFFFF"/>
          </a:solidFill>
          <a:ln w="9525">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Shape 5"/>
          <p:cNvSpPr/>
          <p:nvPr/>
        </p:nvSpPr>
        <p:spPr>
          <a:xfrm>
            <a:off x="609600" y="3803904"/>
            <a:ext cx="3511296" cy="73152"/>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8" name="Text 6"/>
          <p:cNvSpPr/>
          <p:nvPr/>
        </p:nvSpPr>
        <p:spPr>
          <a:xfrm>
            <a:off x="804672" y="3974592"/>
            <a:ext cx="310896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kern="0" spc="267">
                <a:solidFill>
                  <a:srgbClr val="475467"/>
                </a:solidFill>
                <a:latin typeface="Calibri" pitchFamily="34" charset="0"/>
                <a:ea typeface="Calibri" pitchFamily="34" charset="-122"/>
                <a:cs typeface="Calibri" pitchFamily="34" charset="-120"/>
              </a:rPr>
              <a:t>AWARENESS</a:t>
            </a:r>
            <a:endParaRPr lang="en-US" sz="1333">
              <a:solidFill>
                <a:prstClr val="black"/>
              </a:solidFill>
              <a:latin typeface="Calibri" panose="020F0502020204030204"/>
              <a:ea typeface="+mn-ea"/>
            </a:endParaRPr>
          </a:p>
        </p:txBody>
      </p:sp>
      <p:sp>
        <p:nvSpPr>
          <p:cNvPr id="9" name="Text 7"/>
          <p:cNvSpPr/>
          <p:nvPr/>
        </p:nvSpPr>
        <p:spPr>
          <a:xfrm>
            <a:off x="804672" y="4389120"/>
            <a:ext cx="3108960" cy="15605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344054"/>
                </a:solidFill>
                <a:latin typeface="Calibri" pitchFamily="34" charset="0"/>
                <a:ea typeface="Calibri" pitchFamily="34" charset="-122"/>
                <a:cs typeface="Calibri" pitchFamily="34" charset="-120"/>
              </a:rPr>
              <a:t>You know the regulatory environment has changed and the financial consequences are real.</a:t>
            </a:r>
            <a:endParaRPr lang="en-US" sz="1333">
              <a:solidFill>
                <a:prstClr val="black"/>
              </a:solidFill>
              <a:latin typeface="Calibri" panose="020F0502020204030204"/>
              <a:ea typeface="+mn-ea"/>
            </a:endParaRPr>
          </a:p>
        </p:txBody>
      </p:sp>
      <p:sp>
        <p:nvSpPr>
          <p:cNvPr id="10" name="Shape 8"/>
          <p:cNvSpPr/>
          <p:nvPr/>
        </p:nvSpPr>
        <p:spPr>
          <a:xfrm>
            <a:off x="4328160" y="3803904"/>
            <a:ext cx="3511296" cy="2340864"/>
          </a:xfrm>
          <a:prstGeom prst="rect">
            <a:avLst/>
          </a:prstGeom>
          <a:solidFill>
            <a:srgbClr val="FFFFFF"/>
          </a:solidFill>
          <a:ln w="9525">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1" name="Shape 9"/>
          <p:cNvSpPr/>
          <p:nvPr/>
        </p:nvSpPr>
        <p:spPr>
          <a:xfrm>
            <a:off x="4328160" y="3803904"/>
            <a:ext cx="3511296" cy="73152"/>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2" name="Text 10"/>
          <p:cNvSpPr/>
          <p:nvPr/>
        </p:nvSpPr>
        <p:spPr>
          <a:xfrm>
            <a:off x="4523232" y="3974592"/>
            <a:ext cx="310896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kern="0" spc="267">
                <a:solidFill>
                  <a:srgbClr val="475467"/>
                </a:solidFill>
                <a:latin typeface="Calibri" pitchFamily="34" charset="0"/>
                <a:ea typeface="Calibri" pitchFamily="34" charset="-122"/>
                <a:cs typeface="Calibri" pitchFamily="34" charset="-120"/>
              </a:rPr>
              <a:t>THE GAP</a:t>
            </a:r>
            <a:endParaRPr lang="en-US" sz="1333">
              <a:solidFill>
                <a:prstClr val="black"/>
              </a:solidFill>
              <a:latin typeface="Calibri" panose="020F0502020204030204"/>
              <a:ea typeface="+mn-ea"/>
            </a:endParaRPr>
          </a:p>
        </p:txBody>
      </p:sp>
      <p:sp>
        <p:nvSpPr>
          <p:cNvPr id="13" name="Text 11"/>
          <p:cNvSpPr/>
          <p:nvPr/>
        </p:nvSpPr>
        <p:spPr>
          <a:xfrm>
            <a:off x="4523232" y="4389120"/>
            <a:ext cx="3108960" cy="15605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344054"/>
                </a:solidFill>
                <a:latin typeface="Calibri" pitchFamily="34" charset="0"/>
                <a:ea typeface="Calibri" pitchFamily="34" charset="-122"/>
                <a:cs typeface="Calibri" pitchFamily="34" charset="-120"/>
              </a:rPr>
              <a:t>Your policy exists. Your evidence does not. The supply chain is the blind spot.</a:t>
            </a:r>
            <a:endParaRPr lang="en-US" sz="1333">
              <a:solidFill>
                <a:prstClr val="black"/>
              </a:solidFill>
              <a:latin typeface="Calibri" panose="020F0502020204030204"/>
              <a:ea typeface="+mn-ea"/>
            </a:endParaRPr>
          </a:p>
        </p:txBody>
      </p:sp>
      <p:sp>
        <p:nvSpPr>
          <p:cNvPr id="14" name="Shape 12"/>
          <p:cNvSpPr/>
          <p:nvPr/>
        </p:nvSpPr>
        <p:spPr>
          <a:xfrm>
            <a:off x="8046720" y="3803904"/>
            <a:ext cx="3511296" cy="2340864"/>
          </a:xfrm>
          <a:prstGeom prst="rect">
            <a:avLst/>
          </a:prstGeom>
          <a:solidFill>
            <a:srgbClr val="FFFFFF"/>
          </a:solidFill>
          <a:ln w="25400">
            <a:solidFill>
              <a:srgbClr val="F7EC33"/>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5" name="Shape 13"/>
          <p:cNvSpPr/>
          <p:nvPr/>
        </p:nvSpPr>
        <p:spPr>
          <a:xfrm>
            <a:off x="8046720" y="3803904"/>
            <a:ext cx="3511296"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6" name="Text 14"/>
          <p:cNvSpPr/>
          <p:nvPr/>
        </p:nvSpPr>
        <p:spPr>
          <a:xfrm>
            <a:off x="8241792" y="3974592"/>
            <a:ext cx="310896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kern="0" spc="267">
                <a:solidFill>
                  <a:srgbClr val="121541"/>
                </a:solidFill>
                <a:latin typeface="Calibri" pitchFamily="34" charset="0"/>
                <a:ea typeface="Calibri" pitchFamily="34" charset="-122"/>
                <a:cs typeface="Calibri" pitchFamily="34" charset="-120"/>
              </a:rPr>
              <a:t>RETIREMENT</a:t>
            </a:r>
            <a:endParaRPr lang="en-US" sz="1333">
              <a:solidFill>
                <a:prstClr val="black"/>
              </a:solidFill>
              <a:latin typeface="Calibri" panose="020F0502020204030204"/>
              <a:ea typeface="+mn-ea"/>
            </a:endParaRPr>
          </a:p>
        </p:txBody>
      </p:sp>
      <p:sp>
        <p:nvSpPr>
          <p:cNvPr id="17" name="Text 15"/>
          <p:cNvSpPr/>
          <p:nvPr/>
        </p:nvSpPr>
        <p:spPr>
          <a:xfrm>
            <a:off x="8241792" y="4389120"/>
            <a:ext cx="3108960" cy="15605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344054"/>
                </a:solidFill>
                <a:latin typeface="Calibri" pitchFamily="34" charset="0"/>
                <a:ea typeface="Calibri" pitchFamily="34" charset="-122"/>
                <a:cs typeface="Calibri" pitchFamily="34" charset="-120"/>
              </a:rPr>
              <a:t>Close the gap with a system that produces evidence, not just records movement.</a:t>
            </a:r>
            <a:endParaRPr lang="en-US" sz="1333">
              <a:solidFill>
                <a:prstClr val="black"/>
              </a:solidFill>
              <a:latin typeface="Calibri" panose="020F0502020204030204"/>
              <a:ea typeface="+mn-ea"/>
            </a:endParaRPr>
          </a:p>
        </p:txBody>
      </p:sp>
      <p:sp>
        <p:nvSpPr>
          <p:cNvPr id="18" name="Shape 16"/>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9" name="Text 17"/>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0" name="Text 18"/>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06, Nexus Assurance</a:t>
            </a:r>
            <a:endParaRPr lang="en-US" sz="933">
              <a:solidFill>
                <a:prstClr val="black"/>
              </a:solidFill>
              <a:latin typeface="Calibri" panose="020F0502020204030204"/>
              <a:ea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Nexus Assurance</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Text 2"/>
          <p:cNvSpPr/>
          <p:nvPr/>
        </p:nvSpPr>
        <p:spPr>
          <a:xfrm>
            <a:off x="487680" y="1158240"/>
            <a:ext cx="5120640" cy="121920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800" b="1">
                <a:solidFill>
                  <a:srgbClr val="121541"/>
                </a:solidFill>
                <a:latin typeface="Calibri" pitchFamily="34" charset="0"/>
                <a:ea typeface="Calibri" pitchFamily="34" charset="-122"/>
                <a:cs typeface="Calibri" pitchFamily="34" charset="-120"/>
              </a:rPr>
              <a:t>A compliance platform.</a:t>
            </a:r>
            <a:endParaRPr lang="en-US" sz="2800">
              <a:solidFill>
                <a:prstClr val="black"/>
              </a:solidFill>
              <a:latin typeface="Calibri" panose="020F0502020204030204"/>
              <a:ea typeface="+mn-ea"/>
            </a:endParaRPr>
          </a:p>
          <a:p>
            <a:pPr defTabSz="1219170" eaLnBrk="1" fontAlgn="auto" hangingPunct="1">
              <a:spcBef>
                <a:spcPts val="0"/>
              </a:spcBef>
              <a:spcAft>
                <a:spcPts val="0"/>
              </a:spcAft>
            </a:pPr>
            <a:r>
              <a:rPr lang="en-US" sz="2800" b="1">
                <a:solidFill>
                  <a:srgbClr val="121541"/>
                </a:solidFill>
                <a:latin typeface="Calibri" pitchFamily="34" charset="0"/>
                <a:ea typeface="Calibri" pitchFamily="34" charset="-122"/>
                <a:cs typeface="Calibri" pitchFamily="34" charset="-120"/>
              </a:rPr>
              <a:t>Not a tracking tool.</a:t>
            </a:r>
            <a:endParaRPr lang="en-US" sz="2800">
              <a:solidFill>
                <a:prstClr val="black"/>
              </a:solidFill>
              <a:latin typeface="Calibri" panose="020F0502020204030204"/>
              <a:ea typeface="+mn-ea"/>
            </a:endParaRPr>
          </a:p>
        </p:txBody>
      </p:sp>
      <p:sp>
        <p:nvSpPr>
          <p:cNvPr id="5" name="Shape 3"/>
          <p:cNvSpPr/>
          <p:nvPr/>
        </p:nvSpPr>
        <p:spPr>
          <a:xfrm>
            <a:off x="487680" y="2438400"/>
            <a:ext cx="109728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Text 4"/>
          <p:cNvSpPr/>
          <p:nvPr/>
        </p:nvSpPr>
        <p:spPr>
          <a:xfrm>
            <a:off x="487680" y="2621280"/>
            <a:ext cx="5120640" cy="87782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Tracking tools record what happened. Nexus Assurance helps organisations evidence whether what happened was compliant, before, during and after every movement.</a:t>
            </a:r>
            <a:endParaRPr lang="en-US" sz="1333">
              <a:solidFill>
                <a:prstClr val="black"/>
              </a:solidFill>
              <a:latin typeface="Calibri" panose="020F0502020204030204"/>
              <a:ea typeface="+mn-ea"/>
            </a:endParaRPr>
          </a:p>
        </p:txBody>
      </p:sp>
      <p:sp>
        <p:nvSpPr>
          <p:cNvPr id="7" name="Shape 5"/>
          <p:cNvSpPr/>
          <p:nvPr/>
        </p:nvSpPr>
        <p:spPr>
          <a:xfrm>
            <a:off x="487680" y="3803904"/>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8" name="Text 6"/>
          <p:cNvSpPr/>
          <p:nvPr/>
        </p:nvSpPr>
        <p:spPr>
          <a:xfrm>
            <a:off x="731520" y="3657600"/>
            <a:ext cx="469392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Sits above every other system</a:t>
            </a:r>
            <a:endParaRPr lang="en-US" sz="1467">
              <a:solidFill>
                <a:prstClr val="black"/>
              </a:solidFill>
              <a:latin typeface="Calibri" panose="020F0502020204030204"/>
              <a:ea typeface="+mn-ea"/>
            </a:endParaRPr>
          </a:p>
        </p:txBody>
      </p:sp>
      <p:sp>
        <p:nvSpPr>
          <p:cNvPr id="9" name="Text 7"/>
          <p:cNvSpPr/>
          <p:nvPr/>
        </p:nvSpPr>
        <p:spPr>
          <a:xfrm>
            <a:off x="731520" y="3998976"/>
            <a:ext cx="4693920" cy="43891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Including DWT, carrier systems and site-level documentation. One centralised compliance layer, not another silo.</a:t>
            </a:r>
            <a:endParaRPr lang="en-US" sz="1267">
              <a:solidFill>
                <a:prstClr val="black"/>
              </a:solidFill>
              <a:latin typeface="Calibri" panose="020F0502020204030204"/>
              <a:ea typeface="+mn-ea"/>
            </a:endParaRPr>
          </a:p>
        </p:txBody>
      </p:sp>
      <p:sp>
        <p:nvSpPr>
          <p:cNvPr id="10" name="Shape 8"/>
          <p:cNvSpPr/>
          <p:nvPr/>
        </p:nvSpPr>
        <p:spPr>
          <a:xfrm>
            <a:off x="487680" y="4681728"/>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1" name="Text 9"/>
          <p:cNvSpPr/>
          <p:nvPr/>
        </p:nvSpPr>
        <p:spPr>
          <a:xfrm>
            <a:off x="731520" y="4535424"/>
            <a:ext cx="469392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Built for the housebuilding supply chain</a:t>
            </a:r>
            <a:endParaRPr lang="en-US" sz="1467">
              <a:solidFill>
                <a:prstClr val="black"/>
              </a:solidFill>
              <a:latin typeface="Calibri" panose="020F0502020204030204"/>
              <a:ea typeface="+mn-ea"/>
            </a:endParaRPr>
          </a:p>
        </p:txBody>
      </p:sp>
      <p:sp>
        <p:nvSpPr>
          <p:cNvPr id="12" name="Text 10"/>
          <p:cNvSpPr/>
          <p:nvPr/>
        </p:nvSpPr>
        <p:spPr>
          <a:xfrm>
            <a:off x="731520" y="4876800"/>
            <a:ext cx="4693920" cy="43891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Designed for multi-site, multi-subcontractor operations with fragmented documentation and variable site-level compliance.</a:t>
            </a:r>
            <a:endParaRPr lang="en-US" sz="1267">
              <a:solidFill>
                <a:prstClr val="black"/>
              </a:solidFill>
              <a:latin typeface="Calibri" panose="020F0502020204030204"/>
              <a:ea typeface="+mn-ea"/>
            </a:endParaRPr>
          </a:p>
        </p:txBody>
      </p:sp>
      <p:sp>
        <p:nvSpPr>
          <p:cNvPr id="13" name="Shape 11"/>
          <p:cNvSpPr/>
          <p:nvPr/>
        </p:nvSpPr>
        <p:spPr>
          <a:xfrm>
            <a:off x="487680" y="5559552"/>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4" name="Text 12"/>
          <p:cNvSpPr/>
          <p:nvPr/>
        </p:nvSpPr>
        <p:spPr>
          <a:xfrm>
            <a:off x="731520" y="5413248"/>
            <a:ext cx="469392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Already deployed at scale</a:t>
            </a:r>
            <a:endParaRPr lang="en-US" sz="1467">
              <a:solidFill>
                <a:prstClr val="black"/>
              </a:solidFill>
              <a:latin typeface="Calibri" panose="020F0502020204030204"/>
              <a:ea typeface="+mn-ea"/>
            </a:endParaRPr>
          </a:p>
        </p:txBody>
      </p:sp>
      <p:sp>
        <p:nvSpPr>
          <p:cNvPr id="15" name="Text 13"/>
          <p:cNvSpPr/>
          <p:nvPr/>
        </p:nvSpPr>
        <p:spPr>
          <a:xfrm>
            <a:off x="731520" y="5754624"/>
            <a:ext cx="4693920" cy="43891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In use across some of the largest residential developers and housebuilders operating in the UK today.</a:t>
            </a:r>
            <a:endParaRPr lang="en-US" sz="1267">
              <a:solidFill>
                <a:prstClr val="black"/>
              </a:solidFill>
              <a:latin typeface="Calibri" panose="020F0502020204030204"/>
              <a:ea typeface="+mn-ea"/>
            </a:endParaRPr>
          </a:p>
        </p:txBody>
      </p:sp>
      <p:sp>
        <p:nvSpPr>
          <p:cNvPr id="16" name="Shape 14"/>
          <p:cNvSpPr/>
          <p:nvPr/>
        </p:nvSpPr>
        <p:spPr>
          <a:xfrm>
            <a:off x="5949696" y="1072896"/>
            <a:ext cx="36576" cy="514502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7" name="Shape 15"/>
          <p:cNvSpPr/>
          <p:nvPr/>
        </p:nvSpPr>
        <p:spPr>
          <a:xfrm>
            <a:off x="6217920" y="1097280"/>
            <a:ext cx="5669280" cy="512064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dirty="0">
              <a:solidFill>
                <a:prstClr val="black"/>
              </a:solidFill>
              <a:latin typeface="Calibri" panose="020F0502020204030204"/>
              <a:ea typeface="+mn-ea"/>
            </a:endParaRPr>
          </a:p>
        </p:txBody>
      </p:sp>
      <p:sp>
        <p:nvSpPr>
          <p:cNvPr id="18" name="Text 16"/>
          <p:cNvSpPr/>
          <p:nvPr/>
        </p:nvSpPr>
        <p:spPr>
          <a:xfrm>
            <a:off x="6217920" y="3291840"/>
            <a:ext cx="5669280" cy="51206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733" b="1">
                <a:solidFill>
                  <a:srgbClr val="98A2B3"/>
                </a:solidFill>
                <a:latin typeface="Calibri" pitchFamily="34" charset="0"/>
                <a:ea typeface="Calibri" pitchFamily="34" charset="-122"/>
                <a:cs typeface="Calibri" pitchFamily="34" charset="-120"/>
              </a:rPr>
              <a:t>Add UI screenshot here</a:t>
            </a:r>
            <a:endParaRPr lang="en-US" sz="1733">
              <a:solidFill>
                <a:prstClr val="black"/>
              </a:solidFill>
              <a:latin typeface="Calibri" panose="020F0502020204030204"/>
              <a:ea typeface="+mn-ea"/>
            </a:endParaRPr>
          </a:p>
        </p:txBody>
      </p:sp>
      <p:sp>
        <p:nvSpPr>
          <p:cNvPr id="19" name="Text 17"/>
          <p:cNvSpPr/>
          <p:nvPr/>
        </p:nvSpPr>
        <p:spPr>
          <a:xfrm>
            <a:off x="6217920" y="3840480"/>
            <a:ext cx="5669280" cy="316992"/>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200" i="1">
                <a:solidFill>
                  <a:srgbClr val="98A2B3"/>
                </a:solidFill>
                <a:latin typeface="Calibri" pitchFamily="34" charset="0"/>
                <a:ea typeface="Calibri" pitchFamily="34" charset="-122"/>
                <a:cs typeface="Calibri" pitchFamily="34" charset="-120"/>
              </a:rPr>
              <a:t>Suggested: dashboard or overview</a:t>
            </a:r>
            <a:endParaRPr lang="en-US" sz="1200">
              <a:solidFill>
                <a:prstClr val="black"/>
              </a:solidFill>
              <a:latin typeface="Calibri" panose="020F0502020204030204"/>
              <a:ea typeface="+mn-ea"/>
            </a:endParaRPr>
          </a:p>
        </p:txBody>
      </p:sp>
      <p:sp>
        <p:nvSpPr>
          <p:cNvPr id="20" name="Shape 18"/>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1" name="Text 19"/>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2" name="Text 20"/>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06, Nexus Assurance</a:t>
            </a:r>
            <a:endParaRPr lang="en-US" sz="933">
              <a:solidFill>
                <a:prstClr val="black"/>
              </a:solidFill>
              <a:latin typeface="Calibri" panose="020F0502020204030204"/>
              <a:ea typeface="+mn-ea"/>
            </a:endParaRPr>
          </a:p>
        </p:txBody>
      </p:sp>
      <p:pic>
        <p:nvPicPr>
          <p:cNvPr id="26" name="Picture 25">
            <a:extLst>
              <a:ext uri="{FF2B5EF4-FFF2-40B4-BE49-F238E27FC236}">
                <a16:creationId xmlns:a16="http://schemas.microsoft.com/office/drawing/2014/main" id="{81E8E437-2F3F-274D-3228-90DE9A0B9DB3}"/>
              </a:ext>
            </a:extLst>
          </p:cNvPr>
          <p:cNvPicPr>
            <a:picLocks noChangeAspect="1"/>
          </p:cNvPicPr>
          <p:nvPr/>
        </p:nvPicPr>
        <p:blipFill>
          <a:blip r:embed="rId3"/>
          <a:stretch>
            <a:fillRect/>
          </a:stretch>
        </p:blipFill>
        <p:spPr>
          <a:xfrm>
            <a:off x="6182365" y="717115"/>
            <a:ext cx="5692644" cy="561274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Duty of care: the legal standard vs the leading standard</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Text 2"/>
          <p:cNvSpPr/>
          <p:nvPr/>
        </p:nvSpPr>
        <p:spPr>
          <a:xfrm>
            <a:off x="487680" y="1158240"/>
            <a:ext cx="5242560"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Section 34 EPA 1990, Reasonable Steps</a:t>
            </a:r>
            <a:endParaRPr lang="en-US" sz="1600">
              <a:solidFill>
                <a:prstClr val="black"/>
              </a:solidFill>
              <a:latin typeface="Calibri" panose="020F0502020204030204"/>
              <a:ea typeface="+mn-ea"/>
            </a:endParaRPr>
          </a:p>
        </p:txBody>
      </p:sp>
      <p:sp>
        <p:nvSpPr>
          <p:cNvPr id="5" name="Shape 3"/>
          <p:cNvSpPr/>
          <p:nvPr/>
        </p:nvSpPr>
        <p:spPr>
          <a:xfrm>
            <a:off x="487680" y="1560576"/>
            <a:ext cx="5242560" cy="36576"/>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Shape 4"/>
          <p:cNvSpPr/>
          <p:nvPr/>
        </p:nvSpPr>
        <p:spPr>
          <a:xfrm>
            <a:off x="512064" y="1975104"/>
            <a:ext cx="60960" cy="60960"/>
          </a:xfrm>
          <a:prstGeom prst="rect">
            <a:avLst/>
          </a:prstGeom>
          <a:solidFill>
            <a:srgbClr val="98A2B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755904" y="1804416"/>
            <a:ext cx="4754880" cy="68275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Subcontracting the waste package does not transfer the duty of care. It remains with the developer as waste producer.</a:t>
            </a:r>
            <a:endParaRPr lang="en-US" sz="1267">
              <a:solidFill>
                <a:prstClr val="black"/>
              </a:solidFill>
              <a:latin typeface="Calibri" panose="020F0502020204030204"/>
              <a:ea typeface="+mn-ea"/>
            </a:endParaRPr>
          </a:p>
        </p:txBody>
      </p:sp>
      <p:sp>
        <p:nvSpPr>
          <p:cNvPr id="8" name="Shape 6"/>
          <p:cNvSpPr/>
          <p:nvPr/>
        </p:nvSpPr>
        <p:spPr>
          <a:xfrm>
            <a:off x="512064" y="2755392"/>
            <a:ext cx="60960" cy="60960"/>
          </a:xfrm>
          <a:prstGeom prst="rect">
            <a:avLst/>
          </a:prstGeom>
          <a:solidFill>
            <a:srgbClr val="98A2B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755904" y="2584704"/>
            <a:ext cx="4754880" cy="68275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You are required to take reasonable steps, not personally review every document. But you must have a demonstrable process for assurance.</a:t>
            </a:r>
            <a:endParaRPr lang="en-US" sz="1267">
              <a:solidFill>
                <a:prstClr val="black"/>
              </a:solidFill>
              <a:latin typeface="Calibri" panose="020F0502020204030204"/>
              <a:ea typeface="+mn-ea"/>
            </a:endParaRPr>
          </a:p>
        </p:txBody>
      </p:sp>
      <p:sp>
        <p:nvSpPr>
          <p:cNvPr id="10" name="Shape 8"/>
          <p:cNvSpPr/>
          <p:nvPr/>
        </p:nvSpPr>
        <p:spPr>
          <a:xfrm>
            <a:off x="512064" y="3535680"/>
            <a:ext cx="60960" cy="60960"/>
          </a:xfrm>
          <a:prstGeom prst="rect">
            <a:avLst/>
          </a:prstGeom>
          <a:solidFill>
            <a:srgbClr val="98A2B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1" name="Text 9"/>
          <p:cNvSpPr/>
          <p:nvPr/>
        </p:nvSpPr>
        <p:spPr>
          <a:xfrm>
            <a:off x="755904" y="3364992"/>
            <a:ext cx="4754880" cy="68275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Carrier registration must be checked. Waste must be adequately described. Transfer records must be kept for a minimum of two years.</a:t>
            </a:r>
            <a:endParaRPr lang="en-US" sz="1267">
              <a:solidFill>
                <a:prstClr val="black"/>
              </a:solidFill>
              <a:latin typeface="Calibri" panose="020F0502020204030204"/>
              <a:ea typeface="+mn-ea"/>
            </a:endParaRPr>
          </a:p>
        </p:txBody>
      </p:sp>
      <p:sp>
        <p:nvSpPr>
          <p:cNvPr id="12" name="Shape 10"/>
          <p:cNvSpPr/>
          <p:nvPr/>
        </p:nvSpPr>
        <p:spPr>
          <a:xfrm>
            <a:off x="512064" y="4315968"/>
            <a:ext cx="60960" cy="60960"/>
          </a:xfrm>
          <a:prstGeom prst="rect">
            <a:avLst/>
          </a:prstGeom>
          <a:solidFill>
            <a:srgbClr val="98A2B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3" name="Text 11"/>
          <p:cNvSpPr/>
          <p:nvPr/>
        </p:nvSpPr>
        <p:spPr>
          <a:xfrm>
            <a:off x="755904" y="4145280"/>
            <a:ext cx="4754880" cy="68275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HMRC's angle is sharper: EWC code misclassification is the primary mechanism of Landfill Tax evasion and creates exposure across the whole supply chain.</a:t>
            </a:r>
            <a:endParaRPr lang="en-US" sz="1267">
              <a:solidFill>
                <a:prstClr val="black"/>
              </a:solidFill>
              <a:latin typeface="Calibri" panose="020F0502020204030204"/>
              <a:ea typeface="+mn-ea"/>
            </a:endParaRPr>
          </a:p>
        </p:txBody>
      </p:sp>
      <p:sp>
        <p:nvSpPr>
          <p:cNvPr id="14" name="Shape 12"/>
          <p:cNvSpPr/>
          <p:nvPr/>
        </p:nvSpPr>
        <p:spPr>
          <a:xfrm>
            <a:off x="512064" y="5096256"/>
            <a:ext cx="60960" cy="60960"/>
          </a:xfrm>
          <a:prstGeom prst="rect">
            <a:avLst/>
          </a:prstGeom>
          <a:solidFill>
            <a:srgbClr val="98A2B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5" name="Text 13"/>
          <p:cNvSpPr/>
          <p:nvPr/>
        </p:nvSpPr>
        <p:spPr>
          <a:xfrm>
            <a:off x="755904" y="4925568"/>
            <a:ext cx="4754880" cy="68275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Reasonable steps is the floor. In an enforcement context, what matters is whether you can evidence that a process existed and was followed.</a:t>
            </a:r>
            <a:endParaRPr lang="en-US" sz="1267">
              <a:solidFill>
                <a:prstClr val="black"/>
              </a:solidFill>
              <a:latin typeface="Calibri" panose="020F0502020204030204"/>
              <a:ea typeface="+mn-ea"/>
            </a:endParaRPr>
          </a:p>
        </p:txBody>
      </p:sp>
      <p:sp>
        <p:nvSpPr>
          <p:cNvPr id="16" name="Shape 14"/>
          <p:cNvSpPr/>
          <p:nvPr/>
        </p:nvSpPr>
        <p:spPr>
          <a:xfrm>
            <a:off x="6035040" y="1097280"/>
            <a:ext cx="36576" cy="5340096"/>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7" name="Text 15"/>
          <p:cNvSpPr/>
          <p:nvPr/>
        </p:nvSpPr>
        <p:spPr>
          <a:xfrm>
            <a:off x="6278880" y="1158240"/>
            <a:ext cx="5425440"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Zero Trust Supply Chain, The Leading Standard</a:t>
            </a:r>
            <a:endParaRPr lang="en-US" sz="1600">
              <a:solidFill>
                <a:prstClr val="black"/>
              </a:solidFill>
              <a:latin typeface="Calibri" panose="020F0502020204030204"/>
              <a:ea typeface="+mn-ea"/>
            </a:endParaRPr>
          </a:p>
        </p:txBody>
      </p:sp>
      <p:sp>
        <p:nvSpPr>
          <p:cNvPr id="18" name="Shape 16"/>
          <p:cNvSpPr/>
          <p:nvPr/>
        </p:nvSpPr>
        <p:spPr>
          <a:xfrm>
            <a:off x="6278880" y="1560576"/>
            <a:ext cx="146304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9" name="Shape 17"/>
          <p:cNvSpPr/>
          <p:nvPr/>
        </p:nvSpPr>
        <p:spPr>
          <a:xfrm>
            <a:off x="6303264" y="1975104"/>
            <a:ext cx="6096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0" name="Text 18"/>
          <p:cNvSpPr/>
          <p:nvPr/>
        </p:nvSpPr>
        <p:spPr>
          <a:xfrm>
            <a:off x="6534912" y="1804416"/>
            <a:ext cx="5181600" cy="68275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Many, including the largest residential developers and housebuilders are now going beyond the legal minimum as standard practice.</a:t>
            </a:r>
            <a:endParaRPr lang="en-US" sz="1267">
              <a:solidFill>
                <a:prstClr val="black"/>
              </a:solidFill>
              <a:latin typeface="Calibri" panose="020F0502020204030204"/>
              <a:ea typeface="+mn-ea"/>
            </a:endParaRPr>
          </a:p>
        </p:txBody>
      </p:sp>
      <p:sp>
        <p:nvSpPr>
          <p:cNvPr id="21" name="Shape 19"/>
          <p:cNvSpPr/>
          <p:nvPr/>
        </p:nvSpPr>
        <p:spPr>
          <a:xfrm>
            <a:off x="6303264" y="2755392"/>
            <a:ext cx="6096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2" name="Text 20"/>
          <p:cNvSpPr/>
          <p:nvPr/>
        </p:nvSpPr>
        <p:spPr>
          <a:xfrm>
            <a:off x="6534912" y="2584704"/>
            <a:ext cx="5181600" cy="68275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Every movement is verified, not sampled. EWC code accuracy is checked against the actual waste stream and the receiving facility's permit as a matter of policy, not exception.</a:t>
            </a:r>
            <a:endParaRPr lang="en-US" sz="1267">
              <a:solidFill>
                <a:prstClr val="black"/>
              </a:solidFill>
              <a:latin typeface="Calibri" panose="020F0502020204030204"/>
              <a:ea typeface="+mn-ea"/>
            </a:endParaRPr>
          </a:p>
        </p:txBody>
      </p:sp>
      <p:sp>
        <p:nvSpPr>
          <p:cNvPr id="23" name="Shape 21"/>
          <p:cNvSpPr/>
          <p:nvPr/>
        </p:nvSpPr>
        <p:spPr>
          <a:xfrm>
            <a:off x="6303264" y="3535680"/>
            <a:ext cx="6096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4" name="Text 22"/>
          <p:cNvSpPr/>
          <p:nvPr/>
        </p:nvSpPr>
        <p:spPr>
          <a:xfrm>
            <a:off x="6534912" y="3364992"/>
            <a:ext cx="5181600" cy="68275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Carrier licences are checked at engagement and monitored continuously. Supply chain changes require central approval before they occur.</a:t>
            </a:r>
            <a:endParaRPr lang="en-US" sz="1267">
              <a:solidFill>
                <a:prstClr val="black"/>
              </a:solidFill>
              <a:latin typeface="Calibri" panose="020F0502020204030204"/>
              <a:ea typeface="+mn-ea"/>
            </a:endParaRPr>
          </a:p>
        </p:txBody>
      </p:sp>
      <p:sp>
        <p:nvSpPr>
          <p:cNvPr id="25" name="Shape 23"/>
          <p:cNvSpPr/>
          <p:nvPr/>
        </p:nvSpPr>
        <p:spPr>
          <a:xfrm>
            <a:off x="6303264" y="4315968"/>
            <a:ext cx="6096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6" name="Text 24"/>
          <p:cNvSpPr/>
          <p:nvPr/>
        </p:nvSpPr>
        <p:spPr>
          <a:xfrm>
            <a:off x="6534912" y="4145280"/>
            <a:ext cx="5181600" cy="68275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This is driven by the recognition that in an intelligence-led enforcement environment, evidence of systematic oversight is the only credible defence.</a:t>
            </a:r>
            <a:endParaRPr lang="en-US" sz="1267">
              <a:solidFill>
                <a:prstClr val="black"/>
              </a:solidFill>
              <a:latin typeface="Calibri" panose="020F0502020204030204"/>
              <a:ea typeface="+mn-ea"/>
            </a:endParaRPr>
          </a:p>
        </p:txBody>
      </p:sp>
      <p:sp>
        <p:nvSpPr>
          <p:cNvPr id="27" name="Shape 25"/>
          <p:cNvSpPr/>
          <p:nvPr/>
        </p:nvSpPr>
        <p:spPr>
          <a:xfrm>
            <a:off x="6303264" y="5096256"/>
            <a:ext cx="6096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8" name="Text 26"/>
          <p:cNvSpPr/>
          <p:nvPr/>
        </p:nvSpPr>
        <p:spPr>
          <a:xfrm>
            <a:off x="6534912" y="4925568"/>
            <a:ext cx="5181600" cy="68275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Zero trust does not mean zero efficiency. It means the system does the checking, not the site manager.</a:t>
            </a:r>
            <a:endParaRPr lang="en-US" sz="1267">
              <a:solidFill>
                <a:prstClr val="black"/>
              </a:solidFill>
              <a:latin typeface="Calibri" panose="020F0502020204030204"/>
              <a:ea typeface="+mn-ea"/>
            </a:endParaRPr>
          </a:p>
        </p:txBody>
      </p:sp>
      <p:sp>
        <p:nvSpPr>
          <p:cNvPr id="29" name="Shape 27"/>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0" name="Text 28"/>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31" name="Text 29"/>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06, Nexus Assurance</a:t>
            </a:r>
            <a:endParaRPr lang="en-US" sz="933">
              <a:solidFill>
                <a:prstClr val="black"/>
              </a:solidFill>
              <a:latin typeface="Calibri" panose="020F0502020204030204"/>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28A94-9B66-00F9-F3A7-3CC7603E13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D6F0DC-8494-B885-2879-6CC2029F56DE}"/>
              </a:ext>
            </a:extLst>
          </p:cNvPr>
          <p:cNvSpPr>
            <a:spLocks noGrp="1"/>
          </p:cNvSpPr>
          <p:nvPr>
            <p:ph type="ctrTitle"/>
          </p:nvPr>
        </p:nvSpPr>
        <p:spPr>
          <a:xfrm>
            <a:off x="750909" y="1466146"/>
            <a:ext cx="4922923" cy="541204"/>
          </a:xfrm>
        </p:spPr>
        <p:txBody>
          <a:bodyPr/>
          <a:lstStyle/>
          <a:p>
            <a:r>
              <a:rPr lang="en-GB"/>
              <a:t>Housekeeping slides </a:t>
            </a:r>
          </a:p>
        </p:txBody>
      </p:sp>
      <p:sp>
        <p:nvSpPr>
          <p:cNvPr id="3" name="Text Placeholder 2">
            <a:extLst>
              <a:ext uri="{FF2B5EF4-FFF2-40B4-BE49-F238E27FC236}">
                <a16:creationId xmlns:a16="http://schemas.microsoft.com/office/drawing/2014/main" id="{A9CD1B82-5426-865A-A598-D8203C68CD2F}"/>
              </a:ext>
            </a:extLst>
          </p:cNvPr>
          <p:cNvSpPr>
            <a:spLocks noGrp="1"/>
          </p:cNvSpPr>
          <p:nvPr>
            <p:ph type="body" sz="half" idx="14"/>
          </p:nvPr>
        </p:nvSpPr>
        <p:spPr>
          <a:xfrm>
            <a:off x="750909" y="2122132"/>
            <a:ext cx="4922923" cy="345112"/>
          </a:xfrm>
        </p:spPr>
        <p:txBody>
          <a:bodyPr/>
          <a:lstStyle/>
          <a:p>
            <a:pPr marL="342900" indent="-342900">
              <a:buFont typeface="Arial" panose="020B0604020202020204" pitchFamily="34" charset="0"/>
              <a:buChar char="•"/>
            </a:pPr>
            <a:r>
              <a:rPr lang="en-GB">
                <a:latin typeface="Times New Roman" panose="02020603050405020304" pitchFamily="18" charset="0"/>
                <a:cs typeface="Times New Roman" panose="02020603050405020304" pitchFamily="18" charset="0"/>
              </a:rPr>
              <a:t>One hour session, with time at the end for Q&amp;A </a:t>
            </a:r>
          </a:p>
          <a:p>
            <a:pPr marL="342900" indent="-342900">
              <a:buFont typeface="Arial" panose="020B0604020202020204" pitchFamily="34" charset="0"/>
              <a:buChar char="•"/>
            </a:pPr>
            <a:r>
              <a:rPr lang="en-GB">
                <a:latin typeface="Times New Roman" panose="02020603050405020304" pitchFamily="18" charset="0"/>
                <a:cs typeface="Times New Roman" panose="02020603050405020304" pitchFamily="18" charset="0"/>
              </a:rPr>
              <a:t>Feel free to pose questions throughout the session via the Q&amp;A function, instead of chat</a:t>
            </a:r>
          </a:p>
          <a:p>
            <a:pPr marL="342900" indent="-342900">
              <a:buFont typeface="Arial" panose="020B0604020202020204" pitchFamily="34" charset="0"/>
              <a:buChar char="•"/>
            </a:pPr>
            <a:r>
              <a:rPr lang="en-GB">
                <a:latin typeface="Times New Roman" panose="02020603050405020304" pitchFamily="18" charset="0"/>
                <a:cs typeface="Times New Roman" panose="02020603050405020304" pitchFamily="18" charset="0"/>
              </a:rPr>
              <a:t>A recording of the session will be circulated and made available on the HBF website.</a:t>
            </a:r>
          </a:p>
        </p:txBody>
      </p:sp>
      <p:pic>
        <p:nvPicPr>
          <p:cNvPr id="7" name="Picture 6">
            <a:extLst>
              <a:ext uri="{FF2B5EF4-FFF2-40B4-BE49-F238E27FC236}">
                <a16:creationId xmlns:a16="http://schemas.microsoft.com/office/drawing/2014/main" id="{98BDB1B3-0E39-0E6F-CB99-F6A0F6BDF9E3}"/>
              </a:ext>
            </a:extLst>
          </p:cNvPr>
          <p:cNvPicPr>
            <a:picLocks noChangeAspect="1"/>
          </p:cNvPicPr>
          <p:nvPr/>
        </p:nvPicPr>
        <p:blipFill>
          <a:blip r:embed="rId2">
            <a:extLst>
              <a:ext uri="{28A0092B-C50C-407E-A947-70E740481C1C}">
                <a14:useLocalDpi xmlns:a14="http://schemas.microsoft.com/office/drawing/2010/main" val="0"/>
              </a:ext>
            </a:extLst>
          </a:blip>
          <a:srcRect l="24791" t="22003"/>
          <a:stretch/>
        </p:blipFill>
        <p:spPr>
          <a:xfrm>
            <a:off x="6096000" y="1424104"/>
            <a:ext cx="5802657" cy="3995928"/>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A7703522-A749-0109-D0D5-5928E023840A}"/>
              </a:ext>
            </a:extLst>
          </p:cNvPr>
          <p:cNvSpPr/>
          <p:nvPr/>
        </p:nvSpPr>
        <p:spPr>
          <a:xfrm rot="2617530">
            <a:off x="9482329" y="4599431"/>
            <a:ext cx="996696" cy="3657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1251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How it works</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Shape 2"/>
          <p:cNvSpPr/>
          <p:nvPr/>
        </p:nvSpPr>
        <p:spPr>
          <a:xfrm>
            <a:off x="487680" y="1097280"/>
            <a:ext cx="2682240" cy="524256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5" name="Shape 3"/>
          <p:cNvSpPr/>
          <p:nvPr/>
        </p:nvSpPr>
        <p:spPr>
          <a:xfrm>
            <a:off x="487680" y="1097280"/>
            <a:ext cx="2682240" cy="67056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Text 4"/>
          <p:cNvSpPr/>
          <p:nvPr/>
        </p:nvSpPr>
        <p:spPr>
          <a:xfrm>
            <a:off x="487680" y="1097280"/>
            <a:ext cx="2682240" cy="67056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733" b="1">
                <a:solidFill>
                  <a:srgbClr val="F7EC33"/>
                </a:solidFill>
                <a:latin typeface="Calibri" pitchFamily="34" charset="0"/>
                <a:ea typeface="Calibri" pitchFamily="34" charset="-122"/>
                <a:cs typeface="Calibri" pitchFamily="34" charset="-120"/>
              </a:rPr>
              <a:t>PLAN</a:t>
            </a:r>
            <a:endParaRPr lang="en-US" sz="1733">
              <a:solidFill>
                <a:prstClr val="black"/>
              </a:solidFill>
              <a:latin typeface="Calibri" panose="020F0502020204030204"/>
              <a:ea typeface="+mn-ea"/>
            </a:endParaRPr>
          </a:p>
        </p:txBody>
      </p:sp>
      <p:sp>
        <p:nvSpPr>
          <p:cNvPr id="7" name="Text 5"/>
          <p:cNvSpPr/>
          <p:nvPr/>
        </p:nvSpPr>
        <p:spPr>
          <a:xfrm>
            <a:off x="670560" y="1901952"/>
            <a:ext cx="2316480" cy="43891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Set the standard</a:t>
            </a:r>
            <a:endParaRPr lang="en-US" sz="1467">
              <a:solidFill>
                <a:prstClr val="black"/>
              </a:solidFill>
              <a:latin typeface="Calibri" panose="020F0502020204030204"/>
              <a:ea typeface="+mn-ea"/>
            </a:endParaRPr>
          </a:p>
        </p:txBody>
      </p:sp>
      <p:sp>
        <p:nvSpPr>
          <p:cNvPr id="8" name="Shape 6"/>
          <p:cNvSpPr/>
          <p:nvPr/>
        </p:nvSpPr>
        <p:spPr>
          <a:xfrm>
            <a:off x="670560" y="2353056"/>
            <a:ext cx="231648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670560" y="2462784"/>
            <a:ext cx="2316480" cy="3511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Define site compliance rules, approved carriers, EWC code requirements and volume limits upfront. Every subsequent movement is measured against them, consistently, across every site and subcontractor.</a:t>
            </a:r>
            <a:endParaRPr lang="en-US" sz="1267">
              <a:solidFill>
                <a:prstClr val="black"/>
              </a:solidFill>
              <a:latin typeface="Calibri" panose="020F0502020204030204"/>
              <a:ea typeface="+mn-ea"/>
            </a:endParaRPr>
          </a:p>
        </p:txBody>
      </p:sp>
      <p:sp>
        <p:nvSpPr>
          <p:cNvPr id="10" name="Shape 8"/>
          <p:cNvSpPr/>
          <p:nvPr/>
        </p:nvSpPr>
        <p:spPr>
          <a:xfrm>
            <a:off x="3389376" y="1097280"/>
            <a:ext cx="2682240" cy="524256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1" name="Shape 9"/>
          <p:cNvSpPr/>
          <p:nvPr/>
        </p:nvSpPr>
        <p:spPr>
          <a:xfrm>
            <a:off x="3389376" y="1097280"/>
            <a:ext cx="2682240" cy="67056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2" name="Text 10"/>
          <p:cNvSpPr/>
          <p:nvPr/>
        </p:nvSpPr>
        <p:spPr>
          <a:xfrm>
            <a:off x="3389376" y="1097280"/>
            <a:ext cx="2682240" cy="67056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733" b="1">
                <a:solidFill>
                  <a:srgbClr val="F7EC33"/>
                </a:solidFill>
                <a:latin typeface="Calibri" pitchFamily="34" charset="0"/>
                <a:ea typeface="Calibri" pitchFamily="34" charset="-122"/>
                <a:cs typeface="Calibri" pitchFamily="34" charset="-120"/>
              </a:rPr>
              <a:t>CHECK</a:t>
            </a:r>
            <a:endParaRPr lang="en-US" sz="1733">
              <a:solidFill>
                <a:prstClr val="black"/>
              </a:solidFill>
              <a:latin typeface="Calibri" panose="020F0502020204030204"/>
              <a:ea typeface="+mn-ea"/>
            </a:endParaRPr>
          </a:p>
        </p:txBody>
      </p:sp>
      <p:sp>
        <p:nvSpPr>
          <p:cNvPr id="13" name="Text 11"/>
          <p:cNvSpPr/>
          <p:nvPr/>
        </p:nvSpPr>
        <p:spPr>
          <a:xfrm>
            <a:off x="3572256" y="1901952"/>
            <a:ext cx="2316480" cy="43891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Verify before it moves</a:t>
            </a:r>
            <a:endParaRPr lang="en-US" sz="1467">
              <a:solidFill>
                <a:prstClr val="black"/>
              </a:solidFill>
              <a:latin typeface="Calibri" panose="020F0502020204030204"/>
              <a:ea typeface="+mn-ea"/>
            </a:endParaRPr>
          </a:p>
        </p:txBody>
      </p:sp>
      <p:sp>
        <p:nvSpPr>
          <p:cNvPr id="14" name="Shape 12"/>
          <p:cNvSpPr/>
          <p:nvPr/>
        </p:nvSpPr>
        <p:spPr>
          <a:xfrm>
            <a:off x="3572256" y="2353056"/>
            <a:ext cx="231648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5" name="Text 13"/>
          <p:cNvSpPr/>
          <p:nvPr/>
        </p:nvSpPr>
        <p:spPr>
          <a:xfrm>
            <a:off x="3572256" y="2462784"/>
            <a:ext cx="2316480" cy="3511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Pre-check every movement proposal against carrier registration, EWC codes, facility permits and approved volumes before a single wagon leaves site. Leading clients apply zero trust, every movement verified as standard.</a:t>
            </a:r>
            <a:endParaRPr lang="en-US" sz="1267">
              <a:solidFill>
                <a:prstClr val="black"/>
              </a:solidFill>
              <a:latin typeface="Calibri" panose="020F0502020204030204"/>
              <a:ea typeface="+mn-ea"/>
            </a:endParaRPr>
          </a:p>
        </p:txBody>
      </p:sp>
      <p:sp>
        <p:nvSpPr>
          <p:cNvPr id="16" name="Shape 14"/>
          <p:cNvSpPr/>
          <p:nvPr/>
        </p:nvSpPr>
        <p:spPr>
          <a:xfrm>
            <a:off x="6291072" y="1097280"/>
            <a:ext cx="2682240" cy="524256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7" name="Shape 15"/>
          <p:cNvSpPr/>
          <p:nvPr/>
        </p:nvSpPr>
        <p:spPr>
          <a:xfrm>
            <a:off x="6291072" y="1097280"/>
            <a:ext cx="2682240" cy="67056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8" name="Text 16"/>
          <p:cNvSpPr/>
          <p:nvPr/>
        </p:nvSpPr>
        <p:spPr>
          <a:xfrm>
            <a:off x="6291072" y="1097280"/>
            <a:ext cx="2682240" cy="67056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733" b="1">
                <a:solidFill>
                  <a:srgbClr val="F7EC33"/>
                </a:solidFill>
                <a:latin typeface="Calibri" pitchFamily="34" charset="0"/>
                <a:ea typeface="Calibri" pitchFamily="34" charset="-122"/>
                <a:cs typeface="Calibri" pitchFamily="34" charset="-120"/>
              </a:rPr>
              <a:t>MOVE</a:t>
            </a:r>
            <a:endParaRPr lang="en-US" sz="1733">
              <a:solidFill>
                <a:prstClr val="black"/>
              </a:solidFill>
              <a:latin typeface="Calibri" panose="020F0502020204030204"/>
              <a:ea typeface="+mn-ea"/>
            </a:endParaRPr>
          </a:p>
        </p:txBody>
      </p:sp>
      <p:sp>
        <p:nvSpPr>
          <p:cNvPr id="19" name="Text 17"/>
          <p:cNvSpPr/>
          <p:nvPr/>
        </p:nvSpPr>
        <p:spPr>
          <a:xfrm>
            <a:off x="6473952" y="1901952"/>
            <a:ext cx="2316480" cy="43891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Evidence as it happens</a:t>
            </a:r>
            <a:endParaRPr lang="en-US" sz="1467">
              <a:solidFill>
                <a:prstClr val="black"/>
              </a:solidFill>
              <a:latin typeface="Calibri" panose="020F0502020204030204"/>
              <a:ea typeface="+mn-ea"/>
            </a:endParaRPr>
          </a:p>
        </p:txBody>
      </p:sp>
      <p:sp>
        <p:nvSpPr>
          <p:cNvPr id="20" name="Shape 18"/>
          <p:cNvSpPr/>
          <p:nvPr/>
        </p:nvSpPr>
        <p:spPr>
          <a:xfrm>
            <a:off x="6473952" y="2353056"/>
            <a:ext cx="231648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1" name="Text 19"/>
          <p:cNvSpPr/>
          <p:nvPr/>
        </p:nvSpPr>
        <p:spPr>
          <a:xfrm>
            <a:off x="6473952" y="2462784"/>
            <a:ext cx="2316480" cy="3511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Movement happens with confidence. AI extracts and verifies documentation against the original proposal on receipt. The compliance record is built automatically, not reconstructed later.</a:t>
            </a:r>
            <a:endParaRPr lang="en-US" sz="1267">
              <a:solidFill>
                <a:prstClr val="black"/>
              </a:solidFill>
              <a:latin typeface="Calibri" panose="020F0502020204030204"/>
              <a:ea typeface="+mn-ea"/>
            </a:endParaRPr>
          </a:p>
        </p:txBody>
      </p:sp>
      <p:sp>
        <p:nvSpPr>
          <p:cNvPr id="22" name="Shape 20"/>
          <p:cNvSpPr/>
          <p:nvPr/>
        </p:nvSpPr>
        <p:spPr>
          <a:xfrm>
            <a:off x="9192768" y="1097280"/>
            <a:ext cx="2682240" cy="524256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3" name="Shape 21"/>
          <p:cNvSpPr/>
          <p:nvPr/>
        </p:nvSpPr>
        <p:spPr>
          <a:xfrm>
            <a:off x="9192768" y="1097280"/>
            <a:ext cx="2682240" cy="67056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4" name="Text 22"/>
          <p:cNvSpPr/>
          <p:nvPr/>
        </p:nvSpPr>
        <p:spPr>
          <a:xfrm>
            <a:off x="9192768" y="1097280"/>
            <a:ext cx="2682240" cy="67056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733" b="1">
                <a:solidFill>
                  <a:srgbClr val="F7EC33"/>
                </a:solidFill>
                <a:latin typeface="Calibri" pitchFamily="34" charset="0"/>
                <a:ea typeface="Calibri" pitchFamily="34" charset="-122"/>
                <a:cs typeface="Calibri" pitchFamily="34" charset="-120"/>
              </a:rPr>
              <a:t>PROVE</a:t>
            </a:r>
            <a:endParaRPr lang="en-US" sz="1733">
              <a:solidFill>
                <a:prstClr val="black"/>
              </a:solidFill>
              <a:latin typeface="Calibri" panose="020F0502020204030204"/>
              <a:ea typeface="+mn-ea"/>
            </a:endParaRPr>
          </a:p>
        </p:txBody>
      </p:sp>
      <p:sp>
        <p:nvSpPr>
          <p:cNvPr id="25" name="Text 23"/>
          <p:cNvSpPr/>
          <p:nvPr/>
        </p:nvSpPr>
        <p:spPr>
          <a:xfrm>
            <a:off x="9375648" y="1901952"/>
            <a:ext cx="2316480" cy="43891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One-click Evidence Pack</a:t>
            </a:r>
            <a:endParaRPr lang="en-US" sz="1467">
              <a:solidFill>
                <a:prstClr val="black"/>
              </a:solidFill>
              <a:latin typeface="Calibri" panose="020F0502020204030204"/>
              <a:ea typeface="+mn-ea"/>
            </a:endParaRPr>
          </a:p>
        </p:txBody>
      </p:sp>
      <p:sp>
        <p:nvSpPr>
          <p:cNvPr id="26" name="Shape 24"/>
          <p:cNvSpPr/>
          <p:nvPr/>
        </p:nvSpPr>
        <p:spPr>
          <a:xfrm>
            <a:off x="9375648" y="2353056"/>
            <a:ext cx="2316480"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7" name="Text 25"/>
          <p:cNvSpPr/>
          <p:nvPr/>
        </p:nvSpPr>
        <p:spPr>
          <a:xfrm>
            <a:off x="9375648" y="2462784"/>
            <a:ext cx="2316480" cy="3511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A structured, navigable compliance record ready for the Environment Agency or HMRC. Produced in minutes. Chain of custody from waste generation to confirmed final destination, across every site.</a:t>
            </a:r>
            <a:endParaRPr lang="en-US" sz="1267">
              <a:solidFill>
                <a:prstClr val="black"/>
              </a:solidFill>
              <a:latin typeface="Calibri" panose="020F0502020204030204"/>
              <a:ea typeface="+mn-ea"/>
            </a:endParaRPr>
          </a:p>
        </p:txBody>
      </p:sp>
      <p:sp>
        <p:nvSpPr>
          <p:cNvPr id="28" name="Shape 26"/>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9" name="Text 27"/>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30" name="Text 28"/>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06, Nexus Assurance</a:t>
            </a:r>
            <a:endParaRPr lang="en-US" sz="933">
              <a:solidFill>
                <a:prstClr val="black"/>
              </a:solidFill>
              <a:latin typeface="Calibri" panose="020F0502020204030204"/>
              <a:ea typeface="+mn-ea"/>
            </a:endParaRPr>
          </a:p>
        </p:txBody>
      </p:sp>
      <p:sp>
        <p:nvSpPr>
          <p:cNvPr id="31" name="Right Arrow 30">
            <a:extLst>
              <a:ext uri="{FF2B5EF4-FFF2-40B4-BE49-F238E27FC236}">
                <a16:creationId xmlns:a16="http://schemas.microsoft.com/office/drawing/2014/main" id="{0286FD89-39F4-7544-A0A3-12E76DB8A52C}"/>
              </a:ext>
            </a:extLst>
          </p:cNvPr>
          <p:cNvSpPr/>
          <p:nvPr/>
        </p:nvSpPr>
        <p:spPr>
          <a:xfrm>
            <a:off x="3107267" y="3505200"/>
            <a:ext cx="338667" cy="440267"/>
          </a:xfrm>
          <a:prstGeom prst="rightArrow">
            <a:avLst/>
          </a:prstGeom>
          <a:solidFill>
            <a:srgbClr val="F7EC33"/>
          </a:solidFill>
          <a:ln w="12700" cap="flat" cmpd="sng" algn="ctr">
            <a:solidFill>
              <a:srgbClr val="121541"/>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defTabSz="1219170" eaLnBrk="1" fontAlgn="auto" hangingPunct="1">
              <a:spcBef>
                <a:spcPts val="0"/>
              </a:spcBef>
              <a:spcAft>
                <a:spcPts val="0"/>
              </a:spcAft>
            </a:pPr>
            <a:endParaRPr lang="en-GB">
              <a:solidFill>
                <a:prstClr val="white"/>
              </a:solidFill>
              <a:latin typeface="Calibri" panose="020F0502020204030204"/>
            </a:endParaRPr>
          </a:p>
        </p:txBody>
      </p:sp>
      <p:sp>
        <p:nvSpPr>
          <p:cNvPr id="32" name="Right Arrow 31">
            <a:extLst>
              <a:ext uri="{FF2B5EF4-FFF2-40B4-BE49-F238E27FC236}">
                <a16:creationId xmlns:a16="http://schemas.microsoft.com/office/drawing/2014/main" id="{770838A0-2DB6-F949-813E-71F9CE594B92}"/>
              </a:ext>
            </a:extLst>
          </p:cNvPr>
          <p:cNvSpPr/>
          <p:nvPr/>
        </p:nvSpPr>
        <p:spPr>
          <a:xfrm>
            <a:off x="6011333" y="3505200"/>
            <a:ext cx="338667" cy="440267"/>
          </a:xfrm>
          <a:prstGeom prst="rightArrow">
            <a:avLst/>
          </a:prstGeom>
          <a:solidFill>
            <a:srgbClr val="F7EC33"/>
          </a:solidFill>
          <a:ln w="12700" cap="flat" cmpd="sng" algn="ctr">
            <a:solidFill>
              <a:srgbClr val="121541"/>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defTabSz="1219170" eaLnBrk="1" fontAlgn="auto" hangingPunct="1">
              <a:spcBef>
                <a:spcPts val="0"/>
              </a:spcBef>
              <a:spcAft>
                <a:spcPts val="0"/>
              </a:spcAft>
            </a:pPr>
            <a:endParaRPr lang="en-GB">
              <a:solidFill>
                <a:prstClr val="white"/>
              </a:solidFill>
              <a:latin typeface="Calibri" panose="020F0502020204030204"/>
            </a:endParaRPr>
          </a:p>
        </p:txBody>
      </p:sp>
      <p:sp>
        <p:nvSpPr>
          <p:cNvPr id="33" name="Right Arrow 32">
            <a:extLst>
              <a:ext uri="{FF2B5EF4-FFF2-40B4-BE49-F238E27FC236}">
                <a16:creationId xmlns:a16="http://schemas.microsoft.com/office/drawing/2014/main" id="{135B815C-4410-9643-A2CD-D973530F5A0C}"/>
              </a:ext>
            </a:extLst>
          </p:cNvPr>
          <p:cNvSpPr/>
          <p:nvPr/>
        </p:nvSpPr>
        <p:spPr>
          <a:xfrm>
            <a:off x="8915400" y="3505200"/>
            <a:ext cx="338667" cy="440267"/>
          </a:xfrm>
          <a:prstGeom prst="rightArrow">
            <a:avLst/>
          </a:prstGeom>
          <a:solidFill>
            <a:srgbClr val="F7EC33"/>
          </a:solidFill>
          <a:ln w="12700" cap="flat" cmpd="sng" algn="ctr">
            <a:solidFill>
              <a:srgbClr val="121541"/>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defTabSz="1219170" eaLnBrk="1" fontAlgn="auto" hangingPunct="1">
              <a:spcBef>
                <a:spcPts val="0"/>
              </a:spcBef>
              <a:spcAft>
                <a:spcPts val="0"/>
              </a:spcAft>
            </a:pPr>
            <a:endParaRPr lang="en-GB">
              <a:solidFill>
                <a:prstClr val="white"/>
              </a:solidFill>
              <a:latin typeface="Calibri" panose="020F050202020403020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What it gives you</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Shape 2"/>
          <p:cNvSpPr/>
          <p:nvPr/>
        </p:nvSpPr>
        <p:spPr>
          <a:xfrm>
            <a:off x="487680" y="1219200"/>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5" name="Text 3"/>
          <p:cNvSpPr/>
          <p:nvPr/>
        </p:nvSpPr>
        <p:spPr>
          <a:xfrm>
            <a:off x="731520" y="1072896"/>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Single centralised compliance record</a:t>
            </a:r>
            <a:endParaRPr lang="en-US" sz="1333">
              <a:solidFill>
                <a:prstClr val="black"/>
              </a:solidFill>
              <a:latin typeface="Calibri" panose="020F0502020204030204"/>
              <a:ea typeface="+mn-ea"/>
            </a:endParaRPr>
          </a:p>
        </p:txBody>
      </p:sp>
      <p:sp>
        <p:nvSpPr>
          <p:cNvPr id="6" name="Text 4"/>
          <p:cNvSpPr/>
          <p:nvPr/>
        </p:nvSpPr>
        <p:spPr>
          <a:xfrm>
            <a:off x="731520" y="1377696"/>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133">
                <a:solidFill>
                  <a:srgbClr val="475467"/>
                </a:solidFill>
                <a:latin typeface="Calibri" pitchFamily="34" charset="0"/>
                <a:ea typeface="Calibri" pitchFamily="34" charset="-122"/>
                <a:cs typeface="Calibri" pitchFamily="34" charset="-120"/>
              </a:rPr>
              <a:t>Sits above DWT and carrier systems as the authoritative point of truth, built for zero trust supply chain policy at scale.</a:t>
            </a:r>
            <a:endParaRPr lang="en-US" sz="1133">
              <a:solidFill>
                <a:prstClr val="black"/>
              </a:solidFill>
              <a:latin typeface="Calibri" panose="020F0502020204030204"/>
              <a:ea typeface="+mn-ea"/>
            </a:endParaRPr>
          </a:p>
        </p:txBody>
      </p:sp>
      <p:sp>
        <p:nvSpPr>
          <p:cNvPr id="7" name="Shape 5"/>
          <p:cNvSpPr/>
          <p:nvPr/>
        </p:nvSpPr>
        <p:spPr>
          <a:xfrm>
            <a:off x="487680" y="1895856"/>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8" name="Text 6"/>
          <p:cNvSpPr/>
          <p:nvPr/>
        </p:nvSpPr>
        <p:spPr>
          <a:xfrm>
            <a:off x="731520" y="1749552"/>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WTN cross-referencing</a:t>
            </a:r>
            <a:endParaRPr lang="en-US" sz="1333">
              <a:solidFill>
                <a:prstClr val="black"/>
              </a:solidFill>
              <a:latin typeface="Calibri" panose="020F0502020204030204"/>
              <a:ea typeface="+mn-ea"/>
            </a:endParaRPr>
          </a:p>
        </p:txBody>
      </p:sp>
      <p:sp>
        <p:nvSpPr>
          <p:cNvPr id="9" name="Text 7"/>
          <p:cNvSpPr/>
          <p:nvPr/>
        </p:nvSpPr>
        <p:spPr>
          <a:xfrm>
            <a:off x="731520" y="2054352"/>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133">
                <a:solidFill>
                  <a:srgbClr val="475467"/>
                </a:solidFill>
                <a:latin typeface="Calibri" pitchFamily="34" charset="0"/>
                <a:ea typeface="Calibri" pitchFamily="34" charset="-122"/>
                <a:cs typeface="Calibri" pitchFamily="34" charset="-120"/>
              </a:rPr>
              <a:t>Systematic checks across every movement: carrier registration, EWC code accuracy and facility permit.</a:t>
            </a:r>
            <a:endParaRPr lang="en-US" sz="1133">
              <a:solidFill>
                <a:prstClr val="black"/>
              </a:solidFill>
              <a:latin typeface="Calibri" panose="020F0502020204030204"/>
              <a:ea typeface="+mn-ea"/>
            </a:endParaRPr>
          </a:p>
        </p:txBody>
      </p:sp>
      <p:sp>
        <p:nvSpPr>
          <p:cNvPr id="10" name="Shape 8"/>
          <p:cNvSpPr/>
          <p:nvPr/>
        </p:nvSpPr>
        <p:spPr>
          <a:xfrm>
            <a:off x="487680" y="2572512"/>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1" name="Text 9"/>
          <p:cNvSpPr/>
          <p:nvPr/>
        </p:nvSpPr>
        <p:spPr>
          <a:xfrm>
            <a:off x="731520" y="2426208"/>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Carrier licence monitoring</a:t>
            </a:r>
            <a:endParaRPr lang="en-US" sz="1333">
              <a:solidFill>
                <a:prstClr val="black"/>
              </a:solidFill>
              <a:latin typeface="Calibri" panose="020F0502020204030204"/>
              <a:ea typeface="+mn-ea"/>
            </a:endParaRPr>
          </a:p>
        </p:txBody>
      </p:sp>
      <p:sp>
        <p:nvSpPr>
          <p:cNvPr id="12" name="Text 10"/>
          <p:cNvSpPr/>
          <p:nvPr/>
        </p:nvSpPr>
        <p:spPr>
          <a:xfrm>
            <a:off x="731520" y="2731008"/>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133">
                <a:solidFill>
                  <a:srgbClr val="475467"/>
                </a:solidFill>
                <a:latin typeface="Calibri" pitchFamily="34" charset="0"/>
                <a:ea typeface="Calibri" pitchFamily="34" charset="-122"/>
                <a:cs typeface="Calibri" pitchFamily="34" charset="-120"/>
              </a:rPr>
              <a:t>Expiry tracking and alerts across your full carrier base. Visibility to act before lapses occur.</a:t>
            </a:r>
            <a:endParaRPr lang="en-US" sz="1133">
              <a:solidFill>
                <a:prstClr val="black"/>
              </a:solidFill>
              <a:latin typeface="Calibri" panose="020F0502020204030204"/>
              <a:ea typeface="+mn-ea"/>
            </a:endParaRPr>
          </a:p>
        </p:txBody>
      </p:sp>
      <p:sp>
        <p:nvSpPr>
          <p:cNvPr id="13" name="Shape 11"/>
          <p:cNvSpPr/>
          <p:nvPr/>
        </p:nvSpPr>
        <p:spPr>
          <a:xfrm>
            <a:off x="487680" y="3249168"/>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4" name="Text 12"/>
          <p:cNvSpPr/>
          <p:nvPr/>
        </p:nvSpPr>
        <p:spPr>
          <a:xfrm>
            <a:off x="731520" y="3102864"/>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Supply chain change flagging</a:t>
            </a:r>
            <a:endParaRPr lang="en-US" sz="1333">
              <a:solidFill>
                <a:prstClr val="black"/>
              </a:solidFill>
              <a:latin typeface="Calibri" panose="020F0502020204030204"/>
              <a:ea typeface="+mn-ea"/>
            </a:endParaRPr>
          </a:p>
        </p:txBody>
      </p:sp>
      <p:sp>
        <p:nvSpPr>
          <p:cNvPr id="15" name="Text 13"/>
          <p:cNvSpPr/>
          <p:nvPr/>
        </p:nvSpPr>
        <p:spPr>
          <a:xfrm>
            <a:off x="731520" y="3407664"/>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133">
                <a:solidFill>
                  <a:srgbClr val="475467"/>
                </a:solidFill>
                <a:latin typeface="Calibri" pitchFamily="34" charset="0"/>
                <a:ea typeface="Calibri" pitchFamily="34" charset="-122"/>
                <a:cs typeface="Calibri" pitchFamily="34" charset="-120"/>
              </a:rPr>
              <a:t>Surfaces unapproved changes to carriers, brokers or facilities before they take effect.</a:t>
            </a:r>
            <a:endParaRPr lang="en-US" sz="1133">
              <a:solidFill>
                <a:prstClr val="black"/>
              </a:solidFill>
              <a:latin typeface="Calibri" panose="020F0502020204030204"/>
              <a:ea typeface="+mn-ea"/>
            </a:endParaRPr>
          </a:p>
        </p:txBody>
      </p:sp>
      <p:sp>
        <p:nvSpPr>
          <p:cNvPr id="16" name="Shape 14"/>
          <p:cNvSpPr/>
          <p:nvPr/>
        </p:nvSpPr>
        <p:spPr>
          <a:xfrm>
            <a:off x="487680" y="3925824"/>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7" name="Text 15"/>
          <p:cNvSpPr/>
          <p:nvPr/>
        </p:nvSpPr>
        <p:spPr>
          <a:xfrm>
            <a:off x="731520" y="3779520"/>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Assurance Score</a:t>
            </a:r>
            <a:endParaRPr lang="en-US" sz="1333">
              <a:solidFill>
                <a:prstClr val="black"/>
              </a:solidFill>
              <a:latin typeface="Calibri" panose="020F0502020204030204"/>
              <a:ea typeface="+mn-ea"/>
            </a:endParaRPr>
          </a:p>
        </p:txBody>
      </p:sp>
      <p:sp>
        <p:nvSpPr>
          <p:cNvPr id="18" name="Text 16"/>
          <p:cNvSpPr/>
          <p:nvPr/>
        </p:nvSpPr>
        <p:spPr>
          <a:xfrm>
            <a:off x="731520" y="4084320"/>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133">
                <a:solidFill>
                  <a:srgbClr val="475467"/>
                </a:solidFill>
                <a:latin typeface="Calibri" pitchFamily="34" charset="0"/>
                <a:ea typeface="Calibri" pitchFamily="34" charset="-122"/>
                <a:cs typeface="Calibri" pitchFamily="34" charset="-120"/>
              </a:rPr>
              <a:t>Real-time compliance signal per movement, site, project or contractor. Leadership sees where to focus.</a:t>
            </a:r>
            <a:endParaRPr lang="en-US" sz="1133">
              <a:solidFill>
                <a:prstClr val="black"/>
              </a:solidFill>
              <a:latin typeface="Calibri" panose="020F0502020204030204"/>
              <a:ea typeface="+mn-ea"/>
            </a:endParaRPr>
          </a:p>
        </p:txBody>
      </p:sp>
      <p:sp>
        <p:nvSpPr>
          <p:cNvPr id="19" name="Shape 17"/>
          <p:cNvSpPr/>
          <p:nvPr/>
        </p:nvSpPr>
        <p:spPr>
          <a:xfrm>
            <a:off x="487680" y="4602480"/>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0" name="Text 18"/>
          <p:cNvSpPr/>
          <p:nvPr/>
        </p:nvSpPr>
        <p:spPr>
          <a:xfrm>
            <a:off x="731520" y="4456176"/>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Evidence Pack</a:t>
            </a:r>
            <a:endParaRPr lang="en-US" sz="1333">
              <a:solidFill>
                <a:prstClr val="black"/>
              </a:solidFill>
              <a:latin typeface="Calibri" panose="020F0502020204030204"/>
              <a:ea typeface="+mn-ea"/>
            </a:endParaRPr>
          </a:p>
        </p:txBody>
      </p:sp>
      <p:sp>
        <p:nvSpPr>
          <p:cNvPr id="21" name="Text 19"/>
          <p:cNvSpPr/>
          <p:nvPr/>
        </p:nvSpPr>
        <p:spPr>
          <a:xfrm>
            <a:off x="731520" y="4760976"/>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133">
                <a:solidFill>
                  <a:srgbClr val="475467"/>
                </a:solidFill>
                <a:latin typeface="Calibri" pitchFamily="34" charset="0"/>
                <a:ea typeface="Calibri" pitchFamily="34" charset="-122"/>
                <a:cs typeface="Calibri" pitchFamily="34" charset="-120"/>
              </a:rPr>
              <a:t>One-click output structured for EA and HMRC. Ready in minutes, not days.</a:t>
            </a:r>
            <a:endParaRPr lang="en-US" sz="1133">
              <a:solidFill>
                <a:prstClr val="black"/>
              </a:solidFill>
              <a:latin typeface="Calibri" panose="020F0502020204030204"/>
              <a:ea typeface="+mn-ea"/>
            </a:endParaRPr>
          </a:p>
        </p:txBody>
      </p:sp>
      <p:sp>
        <p:nvSpPr>
          <p:cNvPr id="22" name="Shape 20"/>
          <p:cNvSpPr/>
          <p:nvPr/>
        </p:nvSpPr>
        <p:spPr>
          <a:xfrm>
            <a:off x="487680" y="5279136"/>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3" name="Text 21"/>
          <p:cNvSpPr/>
          <p:nvPr/>
        </p:nvSpPr>
        <p:spPr>
          <a:xfrm>
            <a:off x="731520" y="5132832"/>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DWT integration</a:t>
            </a:r>
            <a:endParaRPr lang="en-US" sz="1333">
              <a:solidFill>
                <a:prstClr val="black"/>
              </a:solidFill>
              <a:latin typeface="Calibri" panose="020F0502020204030204"/>
              <a:ea typeface="+mn-ea"/>
            </a:endParaRPr>
          </a:p>
        </p:txBody>
      </p:sp>
      <p:sp>
        <p:nvSpPr>
          <p:cNvPr id="24" name="Text 22"/>
          <p:cNvSpPr/>
          <p:nvPr/>
        </p:nvSpPr>
        <p:spPr>
          <a:xfrm>
            <a:off x="731520" y="5437632"/>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133">
                <a:solidFill>
                  <a:srgbClr val="475467"/>
                </a:solidFill>
                <a:latin typeface="Calibri" pitchFamily="34" charset="0"/>
                <a:ea typeface="Calibri" pitchFamily="34" charset="-122"/>
                <a:cs typeface="Calibri" pitchFamily="34" charset="-120"/>
              </a:rPr>
              <a:t>Draws in DWT data. One compliance system, not two.</a:t>
            </a:r>
            <a:endParaRPr lang="en-US" sz="1133">
              <a:solidFill>
                <a:prstClr val="black"/>
              </a:solidFill>
              <a:latin typeface="Calibri" panose="020F0502020204030204"/>
              <a:ea typeface="+mn-ea"/>
            </a:endParaRPr>
          </a:p>
        </p:txBody>
      </p:sp>
      <p:sp>
        <p:nvSpPr>
          <p:cNvPr id="25" name="Shape 23"/>
          <p:cNvSpPr/>
          <p:nvPr/>
        </p:nvSpPr>
        <p:spPr>
          <a:xfrm>
            <a:off x="487680" y="5955792"/>
            <a:ext cx="73152"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6" name="Text 24"/>
          <p:cNvSpPr/>
          <p:nvPr/>
        </p:nvSpPr>
        <p:spPr>
          <a:xfrm>
            <a:off x="731520" y="5809488"/>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a:solidFill>
                  <a:srgbClr val="121541"/>
                </a:solidFill>
                <a:latin typeface="Calibri" pitchFamily="34" charset="0"/>
                <a:ea typeface="Calibri" pitchFamily="34" charset="-122"/>
                <a:cs typeface="Calibri" pitchFamily="34" charset="-120"/>
              </a:rPr>
              <a:t>5-year record retention</a:t>
            </a:r>
            <a:endParaRPr lang="en-US" sz="1333">
              <a:solidFill>
                <a:prstClr val="black"/>
              </a:solidFill>
              <a:latin typeface="Calibri" panose="020F0502020204030204"/>
              <a:ea typeface="+mn-ea"/>
            </a:endParaRPr>
          </a:p>
        </p:txBody>
      </p:sp>
      <p:sp>
        <p:nvSpPr>
          <p:cNvPr id="27" name="Text 25"/>
          <p:cNvSpPr/>
          <p:nvPr/>
        </p:nvSpPr>
        <p:spPr>
          <a:xfrm>
            <a:off x="731520" y="6114288"/>
            <a:ext cx="4693920" cy="31699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133">
                <a:solidFill>
                  <a:srgbClr val="475467"/>
                </a:solidFill>
                <a:latin typeface="Calibri" pitchFamily="34" charset="0"/>
                <a:ea typeface="Calibri" pitchFamily="34" charset="-122"/>
                <a:cs typeface="Calibri" pitchFamily="34" charset="-120"/>
              </a:rPr>
              <a:t>Beyond the two-year legal minimum. Post-project records matter.</a:t>
            </a:r>
            <a:endParaRPr lang="en-US" sz="1133">
              <a:solidFill>
                <a:prstClr val="black"/>
              </a:solidFill>
              <a:latin typeface="Calibri" panose="020F0502020204030204"/>
              <a:ea typeface="+mn-ea"/>
            </a:endParaRPr>
          </a:p>
        </p:txBody>
      </p:sp>
      <p:sp>
        <p:nvSpPr>
          <p:cNvPr id="28" name="Shape 26"/>
          <p:cNvSpPr/>
          <p:nvPr/>
        </p:nvSpPr>
        <p:spPr>
          <a:xfrm>
            <a:off x="5754624" y="999744"/>
            <a:ext cx="36576" cy="5486400"/>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0" name="Text 28"/>
          <p:cNvSpPr/>
          <p:nvPr/>
        </p:nvSpPr>
        <p:spPr>
          <a:xfrm>
            <a:off x="5998464" y="2072640"/>
            <a:ext cx="5791200" cy="463296"/>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600" b="1">
                <a:solidFill>
                  <a:srgbClr val="98A2B3"/>
                </a:solidFill>
                <a:latin typeface="Calibri" pitchFamily="34" charset="0"/>
                <a:ea typeface="Calibri" pitchFamily="34" charset="-122"/>
                <a:cs typeface="Calibri" pitchFamily="34" charset="-120"/>
              </a:rPr>
              <a:t>Add UI screenshot here</a:t>
            </a:r>
            <a:endParaRPr lang="en-US" sz="1600">
              <a:solidFill>
                <a:prstClr val="black"/>
              </a:solidFill>
              <a:latin typeface="Calibri" panose="020F0502020204030204"/>
              <a:ea typeface="+mn-ea"/>
            </a:endParaRPr>
          </a:p>
        </p:txBody>
      </p:sp>
      <p:sp>
        <p:nvSpPr>
          <p:cNvPr id="31" name="Text 29"/>
          <p:cNvSpPr/>
          <p:nvPr/>
        </p:nvSpPr>
        <p:spPr>
          <a:xfrm>
            <a:off x="5998464" y="2560320"/>
            <a:ext cx="5791200" cy="292608"/>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133" i="1">
                <a:solidFill>
                  <a:srgbClr val="98A2B3"/>
                </a:solidFill>
                <a:latin typeface="Calibri" pitchFamily="34" charset="0"/>
                <a:ea typeface="Calibri" pitchFamily="34" charset="-122"/>
                <a:cs typeface="Calibri" pitchFamily="34" charset="-120"/>
              </a:rPr>
              <a:t>Suggested: Assurance Score or Evidence Pack</a:t>
            </a:r>
            <a:endParaRPr lang="en-US" sz="1133">
              <a:solidFill>
                <a:prstClr val="black"/>
              </a:solidFill>
              <a:latin typeface="Calibri" panose="020F0502020204030204"/>
              <a:ea typeface="+mn-ea"/>
            </a:endParaRPr>
          </a:p>
        </p:txBody>
      </p:sp>
      <p:sp>
        <p:nvSpPr>
          <p:cNvPr id="35" name="Shape 33"/>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6" name="Text 34"/>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37" name="Text 35"/>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06, Nexus Assurance</a:t>
            </a:r>
            <a:endParaRPr lang="en-US" sz="933">
              <a:solidFill>
                <a:prstClr val="black"/>
              </a:solidFill>
              <a:latin typeface="Calibri" panose="020F0502020204030204"/>
              <a:ea typeface="+mn-ea"/>
            </a:endParaRPr>
          </a:p>
        </p:txBody>
      </p:sp>
      <p:pic>
        <p:nvPicPr>
          <p:cNvPr id="40" name="Picture 39">
            <a:extLst>
              <a:ext uri="{FF2B5EF4-FFF2-40B4-BE49-F238E27FC236}">
                <a16:creationId xmlns:a16="http://schemas.microsoft.com/office/drawing/2014/main" id="{A3DC310B-4627-8A22-A347-DFD172D69621}"/>
              </a:ext>
            </a:extLst>
          </p:cNvPr>
          <p:cNvPicPr>
            <a:picLocks noChangeAspect="1"/>
          </p:cNvPicPr>
          <p:nvPr/>
        </p:nvPicPr>
        <p:blipFill>
          <a:blip r:embed="rId3"/>
          <a:stretch>
            <a:fillRect/>
          </a:stretch>
        </p:blipFill>
        <p:spPr>
          <a:xfrm>
            <a:off x="5998465" y="1699947"/>
            <a:ext cx="5984932" cy="402640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Risk retirement</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Text 2"/>
          <p:cNvSpPr/>
          <p:nvPr/>
        </p:nvSpPr>
        <p:spPr>
          <a:xfrm>
            <a:off x="487680" y="1097280"/>
            <a:ext cx="4998720" cy="43891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kern="0" spc="133">
                <a:solidFill>
                  <a:srgbClr val="FF331F"/>
                </a:solidFill>
                <a:latin typeface="Calibri" pitchFamily="34" charset="0"/>
                <a:ea typeface="Calibri" pitchFamily="34" charset="-122"/>
                <a:cs typeface="Calibri" pitchFamily="34" charset="-120"/>
              </a:rPr>
              <a:t>WITHOUT NEXUS ASSURANCE</a:t>
            </a:r>
            <a:endParaRPr lang="en-US" sz="1333">
              <a:solidFill>
                <a:prstClr val="black"/>
              </a:solidFill>
              <a:latin typeface="Calibri" panose="020F0502020204030204"/>
              <a:ea typeface="+mn-ea"/>
            </a:endParaRPr>
          </a:p>
        </p:txBody>
      </p:sp>
      <p:sp>
        <p:nvSpPr>
          <p:cNvPr id="5" name="Shape 3"/>
          <p:cNvSpPr/>
          <p:nvPr/>
        </p:nvSpPr>
        <p:spPr>
          <a:xfrm>
            <a:off x="487680" y="1536192"/>
            <a:ext cx="4998720" cy="36576"/>
          </a:xfrm>
          <a:prstGeom prst="rect">
            <a:avLst/>
          </a:prstGeom>
          <a:solidFill>
            <a:srgbClr val="FF331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Text 4"/>
          <p:cNvSpPr/>
          <p:nvPr/>
        </p:nvSpPr>
        <p:spPr>
          <a:xfrm>
            <a:off x="6217920" y="1097280"/>
            <a:ext cx="5669280" cy="438912"/>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b="1" kern="0" spc="133">
                <a:solidFill>
                  <a:srgbClr val="121541"/>
                </a:solidFill>
                <a:latin typeface="Calibri" pitchFamily="34" charset="0"/>
                <a:ea typeface="Calibri" pitchFamily="34" charset="-122"/>
                <a:cs typeface="Calibri" pitchFamily="34" charset="-120"/>
              </a:rPr>
              <a:t>WITH NEXUS ASSURANCE</a:t>
            </a:r>
            <a:endParaRPr lang="en-US" sz="1333">
              <a:solidFill>
                <a:prstClr val="black"/>
              </a:solidFill>
              <a:latin typeface="Calibri" panose="020F0502020204030204"/>
              <a:ea typeface="+mn-ea"/>
            </a:endParaRPr>
          </a:p>
        </p:txBody>
      </p:sp>
      <p:sp>
        <p:nvSpPr>
          <p:cNvPr id="7" name="Shape 5"/>
          <p:cNvSpPr/>
          <p:nvPr/>
        </p:nvSpPr>
        <p:spPr>
          <a:xfrm>
            <a:off x="6217920" y="1536192"/>
            <a:ext cx="566928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8" name="Shape 6"/>
          <p:cNvSpPr/>
          <p:nvPr/>
        </p:nvSpPr>
        <p:spPr>
          <a:xfrm>
            <a:off x="5791200" y="1072896"/>
            <a:ext cx="36576" cy="538886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Shape 7"/>
          <p:cNvSpPr/>
          <p:nvPr/>
        </p:nvSpPr>
        <p:spPr>
          <a:xfrm>
            <a:off x="487680" y="1682496"/>
            <a:ext cx="4998720" cy="707136"/>
          </a:xfrm>
          <a:prstGeom prst="rect">
            <a:avLst/>
          </a:prstGeom>
          <a:solidFill>
            <a:srgbClr val="FFFFF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0" name="Text 8"/>
          <p:cNvSpPr/>
          <p:nvPr/>
        </p:nvSpPr>
        <p:spPr>
          <a:xfrm>
            <a:off x="670560" y="1804416"/>
            <a:ext cx="463296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Records distributed across site managers and email inboxes</a:t>
            </a:r>
            <a:endParaRPr lang="en-US" sz="1267">
              <a:solidFill>
                <a:prstClr val="black"/>
              </a:solidFill>
              <a:latin typeface="Calibri" panose="020F0502020204030204"/>
              <a:ea typeface="+mn-ea"/>
            </a:endParaRPr>
          </a:p>
        </p:txBody>
      </p:sp>
      <p:sp>
        <p:nvSpPr>
          <p:cNvPr id="11" name="Shape 9"/>
          <p:cNvSpPr/>
          <p:nvPr/>
        </p:nvSpPr>
        <p:spPr>
          <a:xfrm>
            <a:off x="6217920" y="1682496"/>
            <a:ext cx="5669280" cy="707136"/>
          </a:xfrm>
          <a:prstGeom prst="rect">
            <a:avLst/>
          </a:prstGeom>
          <a:solidFill>
            <a:srgbClr val="FFFFF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2" name="Text 10"/>
          <p:cNvSpPr/>
          <p:nvPr/>
        </p:nvSpPr>
        <p:spPr>
          <a:xfrm>
            <a:off x="6400800" y="1804416"/>
            <a:ext cx="530352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b="1">
                <a:solidFill>
                  <a:srgbClr val="121541"/>
                </a:solidFill>
                <a:latin typeface="Calibri" pitchFamily="34" charset="0"/>
                <a:ea typeface="Calibri" pitchFamily="34" charset="-122"/>
                <a:cs typeface="Calibri" pitchFamily="34" charset="-120"/>
              </a:rPr>
              <a:t>Single centralised compliance record, retrievable in minutes</a:t>
            </a:r>
            <a:endParaRPr lang="en-US" sz="1267">
              <a:solidFill>
                <a:prstClr val="black"/>
              </a:solidFill>
              <a:latin typeface="Calibri" panose="020F0502020204030204"/>
              <a:ea typeface="+mn-ea"/>
            </a:endParaRPr>
          </a:p>
        </p:txBody>
      </p:sp>
      <p:sp>
        <p:nvSpPr>
          <p:cNvPr id="13" name="Shape 11"/>
          <p:cNvSpPr/>
          <p:nvPr/>
        </p:nvSpPr>
        <p:spPr>
          <a:xfrm>
            <a:off x="487680" y="2438400"/>
            <a:ext cx="4998720" cy="707136"/>
          </a:xfrm>
          <a:prstGeom prst="rect">
            <a:avLst/>
          </a:prstGeom>
          <a:solidFill>
            <a:srgbClr val="FAFAFA"/>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4" name="Text 12"/>
          <p:cNvSpPr/>
          <p:nvPr/>
        </p:nvSpPr>
        <p:spPr>
          <a:xfrm>
            <a:off x="670560" y="2560320"/>
            <a:ext cx="463296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WTNs filed on receipt, classification assumed, no systematic verification</a:t>
            </a:r>
            <a:endParaRPr lang="en-US" sz="1267">
              <a:solidFill>
                <a:prstClr val="black"/>
              </a:solidFill>
              <a:latin typeface="Calibri" panose="020F0502020204030204"/>
              <a:ea typeface="+mn-ea"/>
            </a:endParaRPr>
          </a:p>
        </p:txBody>
      </p:sp>
      <p:sp>
        <p:nvSpPr>
          <p:cNvPr id="15" name="Shape 13"/>
          <p:cNvSpPr/>
          <p:nvPr/>
        </p:nvSpPr>
        <p:spPr>
          <a:xfrm>
            <a:off x="6217920" y="2438400"/>
            <a:ext cx="5669280" cy="707136"/>
          </a:xfrm>
          <a:prstGeom prst="rect">
            <a:avLst/>
          </a:prstGeom>
          <a:solidFill>
            <a:srgbClr val="FAFAFA"/>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6" name="Text 14"/>
          <p:cNvSpPr/>
          <p:nvPr/>
        </p:nvSpPr>
        <p:spPr>
          <a:xfrm>
            <a:off x="6400800" y="2560320"/>
            <a:ext cx="530352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b="1">
                <a:solidFill>
                  <a:srgbClr val="121541"/>
                </a:solidFill>
                <a:latin typeface="Calibri" pitchFamily="34" charset="0"/>
                <a:ea typeface="Calibri" pitchFamily="34" charset="-122"/>
                <a:cs typeface="Calibri" pitchFamily="34" charset="-120"/>
              </a:rPr>
              <a:t>Systematic cross-referencing across every movement. Zero trust applied as standard</a:t>
            </a:r>
            <a:endParaRPr lang="en-US" sz="1267">
              <a:solidFill>
                <a:prstClr val="black"/>
              </a:solidFill>
              <a:latin typeface="Calibri" panose="020F0502020204030204"/>
              <a:ea typeface="+mn-ea"/>
            </a:endParaRPr>
          </a:p>
        </p:txBody>
      </p:sp>
      <p:sp>
        <p:nvSpPr>
          <p:cNvPr id="17" name="Shape 15"/>
          <p:cNvSpPr/>
          <p:nvPr/>
        </p:nvSpPr>
        <p:spPr>
          <a:xfrm>
            <a:off x="487680" y="3194304"/>
            <a:ext cx="4998720" cy="707136"/>
          </a:xfrm>
          <a:prstGeom prst="rect">
            <a:avLst/>
          </a:prstGeom>
          <a:solidFill>
            <a:srgbClr val="FFFFF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8" name="Text 16"/>
          <p:cNvSpPr/>
          <p:nvPr/>
        </p:nvSpPr>
        <p:spPr>
          <a:xfrm>
            <a:off x="670560" y="3316224"/>
            <a:ext cx="463296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Carrier licences assumed current, expiries go unmonitored</a:t>
            </a:r>
            <a:endParaRPr lang="en-US" sz="1267">
              <a:solidFill>
                <a:prstClr val="black"/>
              </a:solidFill>
              <a:latin typeface="Calibri" panose="020F0502020204030204"/>
              <a:ea typeface="+mn-ea"/>
            </a:endParaRPr>
          </a:p>
        </p:txBody>
      </p:sp>
      <p:sp>
        <p:nvSpPr>
          <p:cNvPr id="19" name="Shape 17"/>
          <p:cNvSpPr/>
          <p:nvPr/>
        </p:nvSpPr>
        <p:spPr>
          <a:xfrm>
            <a:off x="6217920" y="3194304"/>
            <a:ext cx="5669280" cy="707136"/>
          </a:xfrm>
          <a:prstGeom prst="rect">
            <a:avLst/>
          </a:prstGeom>
          <a:solidFill>
            <a:srgbClr val="FFFFF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0" name="Text 18"/>
          <p:cNvSpPr/>
          <p:nvPr/>
        </p:nvSpPr>
        <p:spPr>
          <a:xfrm>
            <a:off x="6400800" y="3316224"/>
            <a:ext cx="530352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b="1">
                <a:solidFill>
                  <a:srgbClr val="121541"/>
                </a:solidFill>
                <a:latin typeface="Calibri" pitchFamily="34" charset="0"/>
                <a:ea typeface="Calibri" pitchFamily="34" charset="-122"/>
                <a:cs typeface="Calibri" pitchFamily="34" charset="-120"/>
              </a:rPr>
              <a:t>Licence status checked and monitored. Alerts before lapses occur</a:t>
            </a:r>
            <a:endParaRPr lang="en-US" sz="1267">
              <a:solidFill>
                <a:prstClr val="black"/>
              </a:solidFill>
              <a:latin typeface="Calibri" panose="020F0502020204030204"/>
              <a:ea typeface="+mn-ea"/>
            </a:endParaRPr>
          </a:p>
        </p:txBody>
      </p:sp>
      <p:sp>
        <p:nvSpPr>
          <p:cNvPr id="21" name="Shape 19"/>
          <p:cNvSpPr/>
          <p:nvPr/>
        </p:nvSpPr>
        <p:spPr>
          <a:xfrm>
            <a:off x="487680" y="3950208"/>
            <a:ext cx="4998720" cy="707136"/>
          </a:xfrm>
          <a:prstGeom prst="rect">
            <a:avLst/>
          </a:prstGeom>
          <a:solidFill>
            <a:srgbClr val="FAFAFA"/>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2" name="Text 20"/>
          <p:cNvSpPr/>
          <p:nvPr/>
        </p:nvSpPr>
        <p:spPr>
          <a:xfrm>
            <a:off x="670560" y="4072128"/>
            <a:ext cx="463296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Supply chain changes happen without central visibility or approval</a:t>
            </a:r>
            <a:endParaRPr lang="en-US" sz="1267">
              <a:solidFill>
                <a:prstClr val="black"/>
              </a:solidFill>
              <a:latin typeface="Calibri" panose="020F0502020204030204"/>
              <a:ea typeface="+mn-ea"/>
            </a:endParaRPr>
          </a:p>
        </p:txBody>
      </p:sp>
      <p:sp>
        <p:nvSpPr>
          <p:cNvPr id="23" name="Shape 21"/>
          <p:cNvSpPr/>
          <p:nvPr/>
        </p:nvSpPr>
        <p:spPr>
          <a:xfrm>
            <a:off x="6217920" y="3950208"/>
            <a:ext cx="5669280" cy="707136"/>
          </a:xfrm>
          <a:prstGeom prst="rect">
            <a:avLst/>
          </a:prstGeom>
          <a:solidFill>
            <a:srgbClr val="FAFAFA"/>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4" name="Text 22"/>
          <p:cNvSpPr/>
          <p:nvPr/>
        </p:nvSpPr>
        <p:spPr>
          <a:xfrm>
            <a:off x="6400800" y="4072128"/>
            <a:ext cx="530352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b="1">
                <a:solidFill>
                  <a:srgbClr val="121541"/>
                </a:solidFill>
                <a:latin typeface="Calibri" pitchFamily="34" charset="0"/>
                <a:ea typeface="Calibri" pitchFamily="34" charset="-122"/>
                <a:cs typeface="Calibri" pitchFamily="34" charset="-120"/>
              </a:rPr>
              <a:t>Every change flagged automatically. Approval process enforced</a:t>
            </a:r>
            <a:endParaRPr lang="en-US" sz="1267">
              <a:solidFill>
                <a:prstClr val="black"/>
              </a:solidFill>
              <a:latin typeface="Calibri" panose="020F0502020204030204"/>
              <a:ea typeface="+mn-ea"/>
            </a:endParaRPr>
          </a:p>
        </p:txBody>
      </p:sp>
      <p:sp>
        <p:nvSpPr>
          <p:cNvPr id="25" name="Shape 23"/>
          <p:cNvSpPr/>
          <p:nvPr/>
        </p:nvSpPr>
        <p:spPr>
          <a:xfrm>
            <a:off x="487680" y="4706112"/>
            <a:ext cx="4998720" cy="707136"/>
          </a:xfrm>
          <a:prstGeom prst="rect">
            <a:avLst/>
          </a:prstGeom>
          <a:solidFill>
            <a:srgbClr val="FFFFF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6" name="Text 24"/>
          <p:cNvSpPr/>
          <p:nvPr/>
        </p:nvSpPr>
        <p:spPr>
          <a:xfrm>
            <a:off x="670560" y="4828032"/>
            <a:ext cx="463296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EA or HMRC request triggers a manual, incomplete scramble</a:t>
            </a:r>
            <a:endParaRPr lang="en-US" sz="1267">
              <a:solidFill>
                <a:prstClr val="black"/>
              </a:solidFill>
              <a:latin typeface="Calibri" panose="020F0502020204030204"/>
              <a:ea typeface="+mn-ea"/>
            </a:endParaRPr>
          </a:p>
        </p:txBody>
      </p:sp>
      <p:sp>
        <p:nvSpPr>
          <p:cNvPr id="27" name="Shape 25"/>
          <p:cNvSpPr/>
          <p:nvPr/>
        </p:nvSpPr>
        <p:spPr>
          <a:xfrm>
            <a:off x="6217920" y="4706112"/>
            <a:ext cx="5669280" cy="707136"/>
          </a:xfrm>
          <a:prstGeom prst="rect">
            <a:avLst/>
          </a:prstGeom>
          <a:solidFill>
            <a:srgbClr val="FFFFF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8" name="Text 26"/>
          <p:cNvSpPr/>
          <p:nvPr/>
        </p:nvSpPr>
        <p:spPr>
          <a:xfrm>
            <a:off x="6400800" y="4828032"/>
            <a:ext cx="530352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b="1">
                <a:solidFill>
                  <a:srgbClr val="121541"/>
                </a:solidFill>
                <a:latin typeface="Calibri" pitchFamily="34" charset="0"/>
                <a:ea typeface="Calibri" pitchFamily="34" charset="-122"/>
                <a:cs typeface="Calibri" pitchFamily="34" charset="-120"/>
              </a:rPr>
              <a:t>Evidence Pack produced in one click. Chain of custody complete</a:t>
            </a:r>
            <a:endParaRPr lang="en-US" sz="1267">
              <a:solidFill>
                <a:prstClr val="black"/>
              </a:solidFill>
              <a:latin typeface="Calibri" panose="020F0502020204030204"/>
              <a:ea typeface="+mn-ea"/>
            </a:endParaRPr>
          </a:p>
        </p:txBody>
      </p:sp>
      <p:sp>
        <p:nvSpPr>
          <p:cNvPr id="29" name="Shape 27"/>
          <p:cNvSpPr/>
          <p:nvPr/>
        </p:nvSpPr>
        <p:spPr>
          <a:xfrm>
            <a:off x="487680" y="5462016"/>
            <a:ext cx="4998720" cy="707136"/>
          </a:xfrm>
          <a:prstGeom prst="rect">
            <a:avLst/>
          </a:prstGeom>
          <a:solidFill>
            <a:srgbClr val="FAFAFA"/>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0" name="Text 28"/>
          <p:cNvSpPr/>
          <p:nvPr/>
        </p:nvSpPr>
        <p:spPr>
          <a:xfrm>
            <a:off x="670560" y="5583936"/>
            <a:ext cx="463296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344054"/>
                </a:solidFill>
                <a:latin typeface="Calibri" pitchFamily="34" charset="0"/>
                <a:ea typeface="Calibri" pitchFamily="34" charset="-122"/>
                <a:cs typeface="Calibri" pitchFamily="34" charset="-120"/>
              </a:rPr>
              <a:t>Landfill Tax liability, penalties and prosecution exposure unquantified</a:t>
            </a:r>
            <a:endParaRPr lang="en-US" sz="1267">
              <a:solidFill>
                <a:prstClr val="black"/>
              </a:solidFill>
              <a:latin typeface="Calibri" panose="020F0502020204030204"/>
              <a:ea typeface="+mn-ea"/>
            </a:endParaRPr>
          </a:p>
        </p:txBody>
      </p:sp>
      <p:sp>
        <p:nvSpPr>
          <p:cNvPr id="31" name="Shape 29"/>
          <p:cNvSpPr/>
          <p:nvPr/>
        </p:nvSpPr>
        <p:spPr>
          <a:xfrm>
            <a:off x="6217920" y="5462016"/>
            <a:ext cx="5669280" cy="707136"/>
          </a:xfrm>
          <a:prstGeom prst="rect">
            <a:avLst/>
          </a:prstGeom>
          <a:solidFill>
            <a:srgbClr val="FAFAFA"/>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2" name="Text 30"/>
          <p:cNvSpPr/>
          <p:nvPr/>
        </p:nvSpPr>
        <p:spPr>
          <a:xfrm>
            <a:off x="6400800" y="5583936"/>
            <a:ext cx="530352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b="1">
                <a:solidFill>
                  <a:srgbClr val="121541"/>
                </a:solidFill>
                <a:latin typeface="Calibri" pitchFamily="34" charset="0"/>
                <a:ea typeface="Calibri" pitchFamily="34" charset="-122"/>
                <a:cs typeface="Calibri" pitchFamily="34" charset="-120"/>
              </a:rPr>
              <a:t>Exposure materially reduced. Auditable evidence of reasonable oversight</a:t>
            </a:r>
            <a:endParaRPr lang="en-US" sz="1267">
              <a:solidFill>
                <a:prstClr val="black"/>
              </a:solidFill>
              <a:latin typeface="Calibri" panose="020F0502020204030204"/>
              <a:ea typeface="+mn-ea"/>
            </a:endParaRPr>
          </a:p>
        </p:txBody>
      </p:sp>
      <p:sp>
        <p:nvSpPr>
          <p:cNvPr id="33" name="Shape 31"/>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4" name="Text 32"/>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35" name="Text 33"/>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06, Nexus Assurance</a:t>
            </a:r>
            <a:endParaRPr lang="en-US" sz="933">
              <a:solidFill>
                <a:prstClr val="black"/>
              </a:solidFill>
              <a:latin typeface="Calibri" panose="020F0502020204030204"/>
              <a:ea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15240"/>
            <a:ext cx="12192000" cy="682752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Shape 2"/>
          <p:cNvSpPr/>
          <p:nvPr/>
        </p:nvSpPr>
        <p:spPr>
          <a:xfrm>
            <a:off x="1011936" y="2868507"/>
            <a:ext cx="3864864" cy="60959"/>
          </a:xfrm>
          <a:prstGeom prst="rect">
            <a:avLst/>
          </a:prstGeom>
          <a:solidFill>
            <a:schemeClr val="bg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752324" y="4869229"/>
            <a:ext cx="4291585"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b="1" dirty="0" err="1">
                <a:solidFill>
                  <a:prstClr val="white"/>
                </a:solidFill>
                <a:latin typeface="Calibri" pitchFamily="34" charset="0"/>
                <a:ea typeface="Calibri" pitchFamily="34" charset="-122"/>
                <a:cs typeface="Calibri" pitchFamily="34" charset="-120"/>
              </a:rPr>
              <a:t>nexusregen.com</a:t>
            </a:r>
            <a:r>
              <a:rPr lang="en-US" sz="1733" b="1" dirty="0">
                <a:solidFill>
                  <a:prstClr val="white"/>
                </a:solidFill>
                <a:latin typeface="Calibri" pitchFamily="34" charset="0"/>
                <a:ea typeface="Calibri" pitchFamily="34" charset="-122"/>
                <a:cs typeface="Calibri" pitchFamily="34" charset="-120"/>
              </a:rPr>
              <a:t>  |  </a:t>
            </a:r>
            <a:r>
              <a:rPr lang="en-US" sz="1733" b="1" dirty="0" err="1">
                <a:solidFill>
                  <a:prstClr val="white"/>
                </a:solidFill>
                <a:latin typeface="Calibri" pitchFamily="34" charset="0"/>
                <a:ea typeface="Calibri" pitchFamily="34" charset="-122"/>
                <a:cs typeface="Calibri" pitchFamily="34" charset="-120"/>
              </a:rPr>
              <a:t>hello@nexusregen.com</a:t>
            </a:r>
            <a:endParaRPr lang="en-US" sz="1733" dirty="0">
              <a:solidFill>
                <a:prstClr val="white"/>
              </a:solidFill>
              <a:latin typeface="Calibri" panose="020F0502020204030204"/>
              <a:ea typeface="+mn-ea"/>
            </a:endParaRPr>
          </a:p>
        </p:txBody>
      </p:sp>
      <p:sp>
        <p:nvSpPr>
          <p:cNvPr id="10" name="Shape 8"/>
          <p:cNvSpPr/>
          <p:nvPr/>
        </p:nvSpPr>
        <p:spPr>
          <a:xfrm>
            <a:off x="0" y="6475525"/>
            <a:ext cx="12192000" cy="382475"/>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1" name="Text 9"/>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12" name="Text 10"/>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06, Nexus Assurance</a:t>
            </a:r>
            <a:endParaRPr lang="en-US" sz="933">
              <a:solidFill>
                <a:prstClr val="black"/>
              </a:solidFill>
              <a:latin typeface="Calibri" panose="020F0502020204030204"/>
              <a:ea typeface="+mn-ea"/>
            </a:endParaRPr>
          </a:p>
        </p:txBody>
      </p:sp>
      <p:pic>
        <p:nvPicPr>
          <p:cNvPr id="14" name="Picture 13">
            <a:extLst>
              <a:ext uri="{FF2B5EF4-FFF2-40B4-BE49-F238E27FC236}">
                <a16:creationId xmlns:a16="http://schemas.microsoft.com/office/drawing/2014/main" id="{37087E6C-FB3A-DE95-CCCF-9BD213DF2EA0}"/>
              </a:ext>
            </a:extLst>
          </p:cNvPr>
          <p:cNvPicPr>
            <a:picLocks noChangeAspect="1"/>
          </p:cNvPicPr>
          <p:nvPr/>
        </p:nvPicPr>
        <p:blipFill>
          <a:blip r:embed="rId3"/>
          <a:stretch>
            <a:fillRect/>
          </a:stretch>
        </p:blipFill>
        <p:spPr>
          <a:xfrm>
            <a:off x="6900672" y="1152144"/>
            <a:ext cx="4681728" cy="4681728"/>
          </a:xfrm>
          <a:prstGeom prst="rect">
            <a:avLst/>
          </a:prstGeom>
        </p:spPr>
      </p:pic>
      <p:sp>
        <p:nvSpPr>
          <p:cNvPr id="5" name="HeroBadge">
            <a:extLst>
              <a:ext uri="{FF2B5EF4-FFF2-40B4-BE49-F238E27FC236}">
                <a16:creationId xmlns:a16="http://schemas.microsoft.com/office/drawing/2014/main" id="{C5B80852-30BC-5443-91D2-946114CBDEA5}"/>
              </a:ext>
            </a:extLst>
          </p:cNvPr>
          <p:cNvSpPr/>
          <p:nvPr/>
        </p:nvSpPr>
        <p:spPr>
          <a:xfrm>
            <a:off x="752323" y="1221232"/>
            <a:ext cx="5080000" cy="1337056"/>
          </a:xfrm>
          <a:prstGeom prst="roundRect">
            <a:avLst/>
          </a:prstGeom>
          <a:no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defTabSz="1219170" eaLnBrk="1" fontAlgn="auto" hangingPunct="1">
              <a:spcBef>
                <a:spcPts val="0"/>
              </a:spcBef>
              <a:spcAft>
                <a:spcPts val="0"/>
              </a:spcAft>
            </a:pPr>
            <a:r>
              <a:rPr lang="en-GB" sz="9600" b="1" dirty="0">
                <a:solidFill>
                  <a:srgbClr val="FFFF00"/>
                </a:solidFill>
                <a:latin typeface="Calibri" panose="020F0502020204030204"/>
              </a:rPr>
              <a:t>50% off</a:t>
            </a:r>
          </a:p>
        </p:txBody>
      </p:sp>
      <p:sp>
        <p:nvSpPr>
          <p:cNvPr id="8" name="ScanPrompt">
            <a:extLst>
              <a:ext uri="{FF2B5EF4-FFF2-40B4-BE49-F238E27FC236}">
                <a16:creationId xmlns:a16="http://schemas.microsoft.com/office/drawing/2014/main" id="{66461860-1E51-E845-AFD0-576806AAF6D9}"/>
              </a:ext>
            </a:extLst>
          </p:cNvPr>
          <p:cNvSpPr txBox="1"/>
          <p:nvPr/>
        </p:nvSpPr>
        <p:spPr>
          <a:xfrm>
            <a:off x="6908800" y="745067"/>
            <a:ext cx="4673600" cy="372533"/>
          </a:xfrm>
          <a:prstGeom prst="rect">
            <a:avLst/>
          </a:prstGeom>
          <a:noFill/>
        </p:spPr>
        <p:txBody>
          <a:bodyPr vertOverflow="overflow" vert="horz" wrap="none" rtlCol="0" anchor="t">
            <a:noAutofit/>
          </a:bodyPr>
          <a:lstStyle/>
          <a:p>
            <a:pPr defTabSz="1219170" eaLnBrk="1" fontAlgn="auto" hangingPunct="1">
              <a:spcBef>
                <a:spcPts val="0"/>
              </a:spcBef>
              <a:spcAft>
                <a:spcPts val="0"/>
              </a:spcAft>
            </a:pPr>
            <a:r>
              <a:rPr lang="en-GB" sz="1867" b="1">
                <a:solidFill>
                  <a:srgbClr val="121541"/>
                </a:solidFill>
                <a:latin typeface="Calibri" panose="020F0502020204030204"/>
                <a:ea typeface="+mn-ea"/>
              </a:rPr>
              <a:t>Scan to claim your discount</a:t>
            </a:r>
          </a:p>
        </p:txBody>
      </p:sp>
      <p:sp>
        <p:nvSpPr>
          <p:cNvPr id="13" name="LinkButton">
            <a:extLst>
              <a:ext uri="{FF2B5EF4-FFF2-40B4-BE49-F238E27FC236}">
                <a16:creationId xmlns:a16="http://schemas.microsoft.com/office/drawing/2014/main" id="{06C593B8-D7EB-4042-9E09-CAA565F071F9}"/>
              </a:ext>
            </a:extLst>
          </p:cNvPr>
          <p:cNvSpPr/>
          <p:nvPr/>
        </p:nvSpPr>
        <p:spPr>
          <a:xfrm>
            <a:off x="1359891" y="4041987"/>
            <a:ext cx="3864864" cy="575733"/>
          </a:xfrm>
          <a:prstGeom prst="roundRect">
            <a:avLst/>
          </a:prstGeom>
          <a:solidFill>
            <a:srgbClr val="121541"/>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defTabSz="1219170" eaLnBrk="1" fontAlgn="auto" hangingPunct="1">
              <a:spcBef>
                <a:spcPts val="0"/>
              </a:spcBef>
              <a:spcAft>
                <a:spcPts val="0"/>
              </a:spcAft>
            </a:pPr>
            <a:r>
              <a:rPr lang="en-GB" sz="2133" b="1" dirty="0" err="1">
                <a:solidFill>
                  <a:srgbClr val="FFFFFF"/>
                </a:solidFill>
                <a:latin typeface="Calibri" panose="020F0502020204030204"/>
              </a:rPr>
              <a:t>usenexusregen.com</a:t>
            </a:r>
            <a:r>
              <a:rPr lang="en-GB" sz="2133" b="1" dirty="0">
                <a:solidFill>
                  <a:srgbClr val="FFFFFF"/>
                </a:solidFill>
                <a:latin typeface="Calibri" panose="020F0502020204030204"/>
              </a:rPr>
              <a:t>/</a:t>
            </a:r>
            <a:r>
              <a:rPr lang="en-GB" sz="2133" b="1" dirty="0" err="1">
                <a:solidFill>
                  <a:srgbClr val="FFFFFF"/>
                </a:solidFill>
                <a:latin typeface="Calibri" panose="020F0502020204030204"/>
              </a:rPr>
              <a:t>hbf</a:t>
            </a:r>
            <a:endParaRPr lang="en-GB" sz="2133" b="1" dirty="0">
              <a:solidFill>
                <a:srgbClr val="FFFFFF"/>
              </a:solidFill>
              <a:latin typeface="Calibri" panose="020F0502020204030204"/>
            </a:endParaRPr>
          </a:p>
        </p:txBody>
      </p:sp>
      <p:sp>
        <p:nvSpPr>
          <p:cNvPr id="6" name="Text 12">
            <a:extLst>
              <a:ext uri="{FF2B5EF4-FFF2-40B4-BE49-F238E27FC236}">
                <a16:creationId xmlns:a16="http://schemas.microsoft.com/office/drawing/2014/main" id="{0C3D7FAD-6361-596A-5238-3FBE88B70761}"/>
              </a:ext>
            </a:extLst>
          </p:cNvPr>
          <p:cNvSpPr/>
          <p:nvPr/>
        </p:nvSpPr>
        <p:spPr>
          <a:xfrm>
            <a:off x="7290816" y="5824040"/>
            <a:ext cx="3901440" cy="63398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467" dirty="0">
                <a:solidFill>
                  <a:prstClr val="white"/>
                </a:solidFill>
                <a:latin typeface="Calibri" pitchFamily="34" charset="0"/>
                <a:ea typeface="Calibri" pitchFamily="34" charset="-122"/>
                <a:cs typeface="Calibri" pitchFamily="34" charset="-120"/>
              </a:rPr>
              <a:t>Scan to claim your</a:t>
            </a:r>
            <a:r>
              <a:rPr lang="en-US" sz="1467" dirty="0">
                <a:solidFill>
                  <a:prstClr val="white"/>
                </a:solidFill>
                <a:latin typeface="Calibri" panose="020F0502020204030204"/>
                <a:ea typeface="+mn-ea"/>
              </a:rPr>
              <a:t> </a:t>
            </a:r>
            <a:r>
              <a:rPr lang="en-US" sz="1467" dirty="0">
                <a:solidFill>
                  <a:prstClr val="white"/>
                </a:solidFill>
                <a:latin typeface="Calibri" pitchFamily="34" charset="0"/>
                <a:ea typeface="Calibri" pitchFamily="34" charset="-122"/>
                <a:cs typeface="Calibri" pitchFamily="34" charset="-120"/>
              </a:rPr>
              <a:t>HBF 50% discount</a:t>
            </a:r>
            <a:endParaRPr lang="en-US" sz="1467" dirty="0">
              <a:solidFill>
                <a:prstClr val="white"/>
              </a:solidFill>
              <a:latin typeface="Calibri" panose="020F0502020204030204"/>
              <a:ea typeface="+mn-ea"/>
            </a:endParaRPr>
          </a:p>
        </p:txBody>
      </p:sp>
      <p:sp>
        <p:nvSpPr>
          <p:cNvPr id="15" name="Text 5">
            <a:extLst>
              <a:ext uri="{FF2B5EF4-FFF2-40B4-BE49-F238E27FC236}">
                <a16:creationId xmlns:a16="http://schemas.microsoft.com/office/drawing/2014/main" id="{1E09C99C-8A94-2531-C671-3D5D9B2583CD}"/>
              </a:ext>
            </a:extLst>
          </p:cNvPr>
          <p:cNvSpPr/>
          <p:nvPr/>
        </p:nvSpPr>
        <p:spPr>
          <a:xfrm>
            <a:off x="1011936" y="3145088"/>
            <a:ext cx="4681728" cy="75590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867" dirty="0">
                <a:solidFill>
                  <a:prstClr val="white"/>
                </a:solidFill>
                <a:latin typeface="Calibri" pitchFamily="34" charset="0"/>
                <a:ea typeface="Calibri" pitchFamily="34" charset="-122"/>
                <a:cs typeface="Calibri" pitchFamily="34" charset="-120"/>
              </a:rPr>
              <a:t>For all projects registered using the HBF associated discount in the next 30 days </a:t>
            </a:r>
            <a:endParaRPr lang="en-US" sz="1867" dirty="0">
              <a:solidFill>
                <a:prstClr val="white"/>
              </a:solidFill>
              <a:latin typeface="Calibri" panose="020F0502020204030204"/>
              <a:ea typeface="+mn-ea"/>
            </a:endParaRPr>
          </a:p>
        </p:txBody>
      </p:sp>
    </p:spTree>
    <p:extLst>
      <p:ext uri="{BB962C8B-B14F-4D97-AF65-F5344CB8AC3E}">
        <p14:creationId xmlns:p14="http://schemas.microsoft.com/office/powerpoint/2010/main" val="3592812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2000" cy="219456"/>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 name="Text 1"/>
          <p:cNvSpPr/>
          <p:nvPr/>
        </p:nvSpPr>
        <p:spPr>
          <a:xfrm>
            <a:off x="609600" y="731520"/>
            <a:ext cx="10972800" cy="9753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5333" b="1">
                <a:solidFill>
                  <a:srgbClr val="121541"/>
                </a:solidFill>
                <a:latin typeface="Calibri" pitchFamily="34" charset="0"/>
                <a:ea typeface="Calibri" pitchFamily="34" charset="-122"/>
                <a:cs typeface="Calibri" pitchFamily="34" charset="-120"/>
              </a:rPr>
              <a:t>The rules have changed.</a:t>
            </a:r>
            <a:endParaRPr lang="en-US" sz="5333">
              <a:solidFill>
                <a:prstClr val="black"/>
              </a:solidFill>
              <a:latin typeface="Calibri" panose="020F0502020204030204"/>
              <a:ea typeface="+mn-ea"/>
            </a:endParaRPr>
          </a:p>
        </p:txBody>
      </p:sp>
      <p:sp>
        <p:nvSpPr>
          <p:cNvPr id="4" name="Text 2"/>
          <p:cNvSpPr/>
          <p:nvPr/>
        </p:nvSpPr>
        <p:spPr>
          <a:xfrm>
            <a:off x="609600" y="1853184"/>
            <a:ext cx="1097280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a:solidFill>
                  <a:srgbClr val="475467"/>
                </a:solidFill>
                <a:latin typeface="Calibri" pitchFamily="34" charset="0"/>
                <a:ea typeface="Calibri" pitchFamily="34" charset="-122"/>
                <a:cs typeface="Calibri" pitchFamily="34" charset="-120"/>
              </a:rPr>
              <a:t>The enforcement architecture is funded, intelligence led and expanding.</a:t>
            </a:r>
            <a:endParaRPr lang="en-US">
              <a:solidFill>
                <a:prstClr val="black"/>
              </a:solidFill>
              <a:latin typeface="Calibri" panose="020F0502020204030204"/>
              <a:ea typeface="+mn-ea"/>
            </a:endParaRPr>
          </a:p>
        </p:txBody>
      </p:sp>
      <p:sp>
        <p:nvSpPr>
          <p:cNvPr id="5" name="Text 3"/>
          <p:cNvSpPr/>
          <p:nvPr/>
        </p:nvSpPr>
        <p:spPr>
          <a:xfrm>
            <a:off x="609600" y="2487168"/>
            <a:ext cx="1097280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a:solidFill>
                  <a:srgbClr val="475467"/>
                </a:solidFill>
                <a:latin typeface="Calibri" pitchFamily="34" charset="0"/>
                <a:ea typeface="Calibri" pitchFamily="34" charset="-122"/>
                <a:cs typeface="Calibri" pitchFamily="34" charset="-120"/>
              </a:rPr>
              <a:t>The supply chain is the primary blind spot.</a:t>
            </a:r>
            <a:endParaRPr lang="en-US">
              <a:solidFill>
                <a:prstClr val="black"/>
              </a:solidFill>
              <a:latin typeface="Calibri" panose="020F0502020204030204"/>
              <a:ea typeface="+mn-ea"/>
            </a:endParaRPr>
          </a:p>
        </p:txBody>
      </p:sp>
      <p:sp>
        <p:nvSpPr>
          <p:cNvPr id="6" name="Text 4"/>
          <p:cNvSpPr/>
          <p:nvPr/>
        </p:nvSpPr>
        <p:spPr>
          <a:xfrm>
            <a:off x="609600" y="3121152"/>
            <a:ext cx="1097280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b="1">
                <a:solidFill>
                  <a:srgbClr val="121541"/>
                </a:solidFill>
                <a:latin typeface="Calibri" pitchFamily="34" charset="0"/>
                <a:ea typeface="Calibri" pitchFamily="34" charset="-122"/>
                <a:cs typeface="Calibri" pitchFamily="34" charset="-120"/>
              </a:rPr>
              <a:t>The sector's largest operators have already moved.</a:t>
            </a:r>
            <a:endParaRPr lang="en-US">
              <a:solidFill>
                <a:prstClr val="black"/>
              </a:solidFill>
              <a:latin typeface="Calibri" panose="020F0502020204030204"/>
              <a:ea typeface="+mn-ea"/>
            </a:endParaRPr>
          </a:p>
        </p:txBody>
      </p:sp>
      <p:sp>
        <p:nvSpPr>
          <p:cNvPr id="7" name="Shape 5"/>
          <p:cNvSpPr/>
          <p:nvPr/>
        </p:nvSpPr>
        <p:spPr>
          <a:xfrm>
            <a:off x="609600" y="3925824"/>
            <a:ext cx="1097280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8" name="Text 6"/>
          <p:cNvSpPr/>
          <p:nvPr/>
        </p:nvSpPr>
        <p:spPr>
          <a:xfrm>
            <a:off x="609600" y="4169664"/>
            <a:ext cx="10972800" cy="87782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133" i="1">
                <a:solidFill>
                  <a:srgbClr val="344054"/>
                </a:solidFill>
                <a:latin typeface="Calibri" pitchFamily="34" charset="0"/>
                <a:ea typeface="Calibri" pitchFamily="34" charset="-122"/>
                <a:cs typeface="Calibri" pitchFamily="34" charset="-120"/>
              </a:rPr>
              <a:t>If the Environment Agency or HMRC contacted you tomorrow, could you produce your compliance record?</a:t>
            </a:r>
            <a:endParaRPr lang="en-US" sz="2133">
              <a:solidFill>
                <a:prstClr val="black"/>
              </a:solidFill>
              <a:latin typeface="Calibri" panose="020F0502020204030204"/>
              <a:ea typeface="+mn-ea"/>
            </a:endParaRPr>
          </a:p>
        </p:txBody>
      </p:sp>
      <p:sp>
        <p:nvSpPr>
          <p:cNvPr id="9" name="Text 7"/>
          <p:cNvSpPr/>
          <p:nvPr/>
        </p:nvSpPr>
        <p:spPr>
          <a:xfrm>
            <a:off x="609600" y="5669280"/>
            <a:ext cx="10972800" cy="3901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Will Rundle  |  CEO, Nexus ReGen  |  nexusregen.com</a:t>
            </a:r>
            <a:endParaRPr lang="en-US" sz="1600">
              <a:solidFill>
                <a:prstClr val="black"/>
              </a:solidFill>
              <a:latin typeface="Calibri" panose="020F0502020204030204"/>
              <a:ea typeface="+mn-ea"/>
            </a:endParaRPr>
          </a:p>
        </p:txBody>
      </p:sp>
      <p:sp>
        <p:nvSpPr>
          <p:cNvPr id="10" name="Shape 8"/>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1" name="Text 9"/>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566902-F85C-5883-2181-7F75E6F70A90}"/>
              </a:ext>
            </a:extLst>
          </p:cNvPr>
          <p:cNvSpPr>
            <a:spLocks noGrp="1"/>
          </p:cNvSpPr>
          <p:nvPr>
            <p:ph type="ctrTitle"/>
          </p:nvPr>
        </p:nvSpPr>
        <p:spPr>
          <a:xfrm>
            <a:off x="897994" y="2970878"/>
            <a:ext cx="6764047" cy="719689"/>
          </a:xfrm>
        </p:spPr>
        <p:txBody>
          <a:bodyPr>
            <a:noAutofit/>
          </a:bodyPr>
          <a:lstStyle/>
          <a:p>
            <a:r>
              <a:rPr lang="en-GB" sz="4800" dirty="0"/>
              <a:t>Questions</a:t>
            </a:r>
          </a:p>
        </p:txBody>
      </p:sp>
    </p:spTree>
    <p:extLst>
      <p:ext uri="{BB962C8B-B14F-4D97-AF65-F5344CB8AC3E}">
        <p14:creationId xmlns:p14="http://schemas.microsoft.com/office/powerpoint/2010/main" val="2030091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251890-A9D7-2880-3C03-B75FC254DB29}"/>
              </a:ext>
            </a:extLst>
          </p:cNvPr>
          <p:cNvSpPr>
            <a:spLocks noGrp="1"/>
          </p:cNvSpPr>
          <p:nvPr>
            <p:ph type="ctrTitle"/>
          </p:nvPr>
        </p:nvSpPr>
        <p:spPr/>
        <p:txBody>
          <a:bodyPr/>
          <a:lstStyle/>
          <a:p>
            <a:r>
              <a:rPr lang="en-GB" sz="4000" dirty="0"/>
              <a:t>Thank you for joining us</a:t>
            </a:r>
          </a:p>
        </p:txBody>
      </p:sp>
      <p:sp>
        <p:nvSpPr>
          <p:cNvPr id="8" name="Content Placeholder 7">
            <a:extLst>
              <a:ext uri="{FF2B5EF4-FFF2-40B4-BE49-F238E27FC236}">
                <a16:creationId xmlns:a16="http://schemas.microsoft.com/office/drawing/2014/main" id="{FE3A91CD-E318-30F3-21C6-86FC8EE31243}"/>
              </a:ext>
            </a:extLst>
          </p:cNvPr>
          <p:cNvSpPr>
            <a:spLocks noGrp="1"/>
          </p:cNvSpPr>
          <p:nvPr>
            <p:ph sz="quarter" idx="13"/>
          </p:nvPr>
        </p:nvSpPr>
        <p:spPr>
          <a:xfrm>
            <a:off x="1152354" y="2017643"/>
            <a:ext cx="5750251" cy="2828764"/>
          </a:xfrm>
        </p:spPr>
        <p:txBody>
          <a:bodyPr/>
          <a:lstStyle/>
          <a:p>
            <a:pPr marL="457200" indent="-457200">
              <a:buFont typeface="Arial" panose="020B0604020202020204" pitchFamily="34" charset="0"/>
              <a:buChar char="•"/>
            </a:pPr>
            <a:r>
              <a:rPr lang="en-GB" dirty="0">
                <a:solidFill>
                  <a:schemeClr val="tx2"/>
                </a:solidFill>
                <a:latin typeface="Arial"/>
                <a:ea typeface="ＭＳ Ｐゴシック"/>
                <a:cs typeface="Arial"/>
              </a:rPr>
              <a:t>Follow us on LinkedIn: </a:t>
            </a:r>
            <a:br>
              <a:rPr lang="en-GB" dirty="0"/>
            </a:br>
            <a:r>
              <a:rPr lang="en-GB" b="1" dirty="0">
                <a:solidFill>
                  <a:schemeClr val="tx2"/>
                </a:solidFill>
                <a:latin typeface="Arial"/>
                <a:ea typeface="ＭＳ Ｐゴシック"/>
                <a:cs typeface="Arial"/>
              </a:rPr>
              <a:t>the-home-builders-federation</a:t>
            </a:r>
            <a:endParaRPr lang="en-GB" sz="300" b="1" dirty="0">
              <a:solidFill>
                <a:schemeClr val="tx2"/>
              </a:solidFill>
              <a:cs typeface="Arial"/>
            </a:endParaRPr>
          </a:p>
          <a:p>
            <a:pPr marL="457200" indent="-457200">
              <a:buFont typeface="Arial" panose="020B0604020202020204" pitchFamily="34" charset="0"/>
              <a:buChar char="•"/>
            </a:pPr>
            <a:r>
              <a:rPr lang="en-GB" dirty="0">
                <a:solidFill>
                  <a:schemeClr val="tx2"/>
                </a:solidFill>
                <a:latin typeface="Arial"/>
                <a:ea typeface="ＭＳ Ｐゴシック"/>
                <a:cs typeface="Arial"/>
              </a:rPr>
              <a:t>And X: </a:t>
            </a:r>
            <a:r>
              <a:rPr lang="en-GB" b="1" dirty="0">
                <a:solidFill>
                  <a:schemeClr val="tx2"/>
                </a:solidFill>
                <a:latin typeface="Arial"/>
                <a:ea typeface="ＭＳ Ｐゴシック"/>
                <a:cs typeface="Arial"/>
              </a:rPr>
              <a:t>@HomeBuildersFed</a:t>
            </a:r>
            <a:endParaRPr lang="en-GB" sz="300" b="1" dirty="0">
              <a:solidFill>
                <a:schemeClr val="tx2"/>
              </a:solidFill>
              <a:cs typeface="Arial"/>
            </a:endParaRPr>
          </a:p>
          <a:p>
            <a:pPr marL="457200" indent="-457200">
              <a:buFont typeface="Arial" panose="020B0604020202020204" pitchFamily="34" charset="0"/>
              <a:buChar char="•"/>
            </a:pPr>
            <a:r>
              <a:rPr lang="en-GB" dirty="0">
                <a:solidFill>
                  <a:schemeClr val="tx2"/>
                </a:solidFill>
                <a:latin typeface="Arial"/>
                <a:ea typeface="ＭＳ Ｐゴシック"/>
                <a:cs typeface="Arial"/>
              </a:rPr>
              <a:t>Feedback on today’s session and recommendations for future sessions: </a:t>
            </a:r>
            <a:r>
              <a:rPr lang="en-GB" dirty="0">
                <a:solidFill>
                  <a:schemeClr val="accent1"/>
                </a:solidFill>
                <a:latin typeface="Arial"/>
                <a:ea typeface="ＭＳ Ｐゴシック"/>
                <a:cs typeface="Arial"/>
                <a:hlinkClick r:id="rId2">
                  <a:extLst>
                    <a:ext uri="{A12FA001-AC4F-418D-AE19-62706E023703}">
                      <ahyp:hlinkClr xmlns:ahyp="http://schemas.microsoft.com/office/drawing/2018/hyperlinkcolor" val="tx"/>
                    </a:ext>
                  </a:extLst>
                </a:hlinkClick>
              </a:rPr>
              <a:t>comms@hbf.co.uk</a:t>
            </a:r>
            <a:endParaRPr lang="en-GB" dirty="0">
              <a:solidFill>
                <a:schemeClr val="accent1"/>
              </a:solidFill>
              <a:latin typeface="Arial"/>
              <a:ea typeface="ＭＳ Ｐゴシック"/>
              <a:cs typeface="Arial"/>
            </a:endParaRPr>
          </a:p>
          <a:p>
            <a:pPr marL="457200" indent="-457200">
              <a:buFont typeface="Arial" panose="020B0604020202020204" pitchFamily="34" charset="0"/>
              <a:buChar char="•"/>
            </a:pPr>
            <a:r>
              <a:rPr lang="en-GB" dirty="0">
                <a:solidFill>
                  <a:schemeClr val="tx2"/>
                </a:solidFill>
                <a:latin typeface="Arial"/>
                <a:ea typeface="ＭＳ Ｐゴシック"/>
                <a:cs typeface="Arial"/>
              </a:rPr>
              <a:t>Scan the QR code to view future events </a:t>
            </a:r>
            <a:endParaRPr lang="en-GB" dirty="0">
              <a:solidFill>
                <a:schemeClr val="tx2"/>
              </a:solidFill>
              <a:cs typeface="Arial"/>
            </a:endParaRPr>
          </a:p>
          <a:p>
            <a:endParaRPr lang="en-GB" dirty="0"/>
          </a:p>
        </p:txBody>
      </p:sp>
      <p:pic>
        <p:nvPicPr>
          <p:cNvPr id="9" name="Picture 8">
            <a:extLst>
              <a:ext uri="{FF2B5EF4-FFF2-40B4-BE49-F238E27FC236}">
                <a16:creationId xmlns:a16="http://schemas.microsoft.com/office/drawing/2014/main" id="{CA0FF156-6051-8A12-7445-80024F939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605" y="-671939"/>
            <a:ext cx="4848606" cy="6858000"/>
          </a:xfrm>
          <a:prstGeom prst="rect">
            <a:avLst/>
          </a:prstGeom>
        </p:spPr>
      </p:pic>
    </p:spTree>
    <p:extLst>
      <p:ext uri="{BB962C8B-B14F-4D97-AF65-F5344CB8AC3E}">
        <p14:creationId xmlns:p14="http://schemas.microsoft.com/office/powerpoint/2010/main" val="2934567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91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a:extLst>
            <a:ext uri="{FF2B5EF4-FFF2-40B4-BE49-F238E27FC236}">
              <a16:creationId xmlns:a16="http://schemas.microsoft.com/office/drawing/2014/main" id="{1E8C0844-A331-20BF-C27C-6C1A856DF1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DAE455-E1A0-1731-11E6-AFFC2A2ED7C7}"/>
              </a:ext>
            </a:extLst>
          </p:cNvPr>
          <p:cNvSpPr txBox="1"/>
          <p:nvPr/>
        </p:nvSpPr>
        <p:spPr>
          <a:xfrm>
            <a:off x="803412" y="4632438"/>
            <a:ext cx="10585176" cy="1754326"/>
          </a:xfrm>
          <a:prstGeom prst="rect">
            <a:avLst/>
          </a:prstGeom>
          <a:noFill/>
        </p:spPr>
        <p:txBody>
          <a:bodyPr wrap="square" lIns="91440" tIns="45720" rIns="91440" bIns="45720" rtlCol="0" anchor="t">
            <a:spAutoFit/>
          </a:bodyPr>
          <a:lstStyle/>
          <a:p>
            <a:r>
              <a:rPr lang="en-GB" sz="3600" b="1" dirty="0">
                <a:solidFill>
                  <a:schemeClr val="bg1"/>
                </a:solidFill>
                <a:latin typeface="Arial"/>
                <a:ea typeface="ＭＳ Ｐゴシック"/>
                <a:cs typeface="Arial"/>
              </a:rPr>
              <a:t>Will Rundle</a:t>
            </a:r>
          </a:p>
          <a:p>
            <a:r>
              <a:rPr lang="en-GB" sz="3600" dirty="0">
                <a:solidFill>
                  <a:schemeClr val="bg1"/>
                </a:solidFill>
                <a:latin typeface="Arial"/>
                <a:ea typeface="ＭＳ Ｐゴシック"/>
                <a:cs typeface="Arial"/>
              </a:rPr>
              <a:t>CEO</a:t>
            </a:r>
          </a:p>
          <a:p>
            <a:r>
              <a:rPr lang="en-GB" sz="3600" dirty="0">
                <a:solidFill>
                  <a:schemeClr val="bg1"/>
                </a:solidFill>
                <a:latin typeface="Arial"/>
                <a:ea typeface="ＭＳ Ｐゴシック"/>
                <a:cs typeface="Arial"/>
              </a:rPr>
              <a:t>Nexus </a:t>
            </a:r>
            <a:r>
              <a:rPr lang="en-GB" sz="3600" dirty="0" err="1">
                <a:solidFill>
                  <a:schemeClr val="bg1"/>
                </a:solidFill>
                <a:latin typeface="Arial"/>
                <a:ea typeface="ＭＳ Ｐゴシック"/>
                <a:cs typeface="Arial"/>
              </a:rPr>
              <a:t>ReGen</a:t>
            </a:r>
            <a:endParaRPr lang="en-GB" sz="3600" dirty="0">
              <a:solidFill>
                <a:schemeClr val="bg1"/>
              </a:solidFill>
              <a:latin typeface="Arial"/>
              <a:ea typeface="ＭＳ Ｐゴシック"/>
              <a:cs typeface="Arial"/>
            </a:endParaRPr>
          </a:p>
        </p:txBody>
      </p:sp>
      <p:pic>
        <p:nvPicPr>
          <p:cNvPr id="3" name="Picture 2" descr="A black background with a red sign&#10;&#10;AI-generated content may be incorrect.">
            <a:extLst>
              <a:ext uri="{FF2B5EF4-FFF2-40B4-BE49-F238E27FC236}">
                <a16:creationId xmlns:a16="http://schemas.microsoft.com/office/drawing/2014/main" id="{EA2A0AD6-5952-60F1-2279-944CFB2509C1}"/>
              </a:ext>
            </a:extLst>
          </p:cNvPr>
          <p:cNvPicPr>
            <a:picLocks noChangeAspect="1"/>
          </p:cNvPicPr>
          <p:nvPr/>
        </p:nvPicPr>
        <p:blipFill>
          <a:blip r:embed="rId2">
            <a:extLst>
              <a:ext uri="{28A0092B-C50C-407E-A947-70E740481C1C}">
                <a14:useLocalDpi xmlns:a14="http://schemas.microsoft.com/office/drawing/2010/main" val="0"/>
              </a:ext>
            </a:extLst>
          </a:blip>
          <a:srcRect b="79054"/>
          <a:stretch/>
        </p:blipFill>
        <p:spPr>
          <a:xfrm>
            <a:off x="374381" y="457591"/>
            <a:ext cx="1731821" cy="362744"/>
          </a:xfrm>
          <a:prstGeom prst="rect">
            <a:avLst/>
          </a:prstGeom>
        </p:spPr>
      </p:pic>
    </p:spTree>
    <p:extLst>
      <p:ext uri="{BB962C8B-B14F-4D97-AF65-F5344CB8AC3E}">
        <p14:creationId xmlns:p14="http://schemas.microsoft.com/office/powerpoint/2010/main" val="106392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5120640" cy="685800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 name="Shape 1"/>
          <p:cNvSpPr/>
          <p:nvPr/>
        </p:nvSpPr>
        <p:spPr>
          <a:xfrm>
            <a:off x="0" y="0"/>
            <a:ext cx="5120640" cy="2194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Shape 2"/>
          <p:cNvSpPr/>
          <p:nvPr/>
        </p:nvSpPr>
        <p:spPr>
          <a:xfrm>
            <a:off x="463296" y="463296"/>
            <a:ext cx="4206240" cy="438912"/>
          </a:xfrm>
          <a:prstGeom prst="rect">
            <a:avLst/>
          </a:prstGeom>
          <a:solidFill>
            <a:srgbClr val="FFFFFF"/>
          </a:solidFill>
          <a:ln w="6350">
            <a:solidFill>
              <a:srgbClr val="FFFFFF"/>
            </a:solidFill>
            <a:prstDash val="solid"/>
          </a:ln>
        </p:spPr>
        <p:txBody>
          <a:bodyPr/>
          <a:lstStyle/>
          <a:p>
            <a:pPr defTabSz="1219170" eaLnBrk="1" fontAlgn="auto" hangingPunct="1">
              <a:spcBef>
                <a:spcPts val="0"/>
              </a:spcBef>
              <a:spcAft>
                <a:spcPts val="0"/>
              </a:spcAft>
            </a:pPr>
            <a:endParaRPr lang="en-GB">
              <a:solidFill>
                <a:srgbClr val="002060"/>
              </a:solidFill>
              <a:latin typeface="Calibri" panose="020F0502020204030204"/>
              <a:ea typeface="+mn-ea"/>
            </a:endParaRPr>
          </a:p>
        </p:txBody>
      </p:sp>
      <p:sp>
        <p:nvSpPr>
          <p:cNvPr id="5" name="Text 3"/>
          <p:cNvSpPr/>
          <p:nvPr/>
        </p:nvSpPr>
        <p:spPr>
          <a:xfrm>
            <a:off x="463296" y="463296"/>
            <a:ext cx="4206240" cy="438912"/>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200" b="1">
                <a:solidFill>
                  <a:srgbClr val="002060"/>
                </a:solidFill>
                <a:latin typeface="Calibri" pitchFamily="34" charset="0"/>
                <a:ea typeface="Calibri" pitchFamily="34" charset="-122"/>
                <a:cs typeface="Calibri" pitchFamily="34" charset="-120"/>
              </a:rPr>
              <a:t>HBF WEBINAR  ·  11 JUNE 2026</a:t>
            </a:r>
            <a:endParaRPr lang="en-US" sz="1200">
              <a:solidFill>
                <a:srgbClr val="002060"/>
              </a:solidFill>
              <a:latin typeface="Calibri" panose="020F0502020204030204"/>
              <a:ea typeface="+mn-ea"/>
            </a:endParaRPr>
          </a:p>
        </p:txBody>
      </p:sp>
      <p:sp>
        <p:nvSpPr>
          <p:cNvPr id="6" name="Text 4"/>
          <p:cNvSpPr/>
          <p:nvPr/>
        </p:nvSpPr>
        <p:spPr>
          <a:xfrm>
            <a:off x="463296" y="1219200"/>
            <a:ext cx="4389120" cy="99974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5600" b="1">
                <a:solidFill>
                  <a:srgbClr val="FFFFFF"/>
                </a:solidFill>
                <a:latin typeface="Calibri" pitchFamily="34" charset="0"/>
                <a:ea typeface="Calibri" pitchFamily="34" charset="-122"/>
                <a:cs typeface="Calibri" pitchFamily="34" charset="-120"/>
              </a:rPr>
              <a:t>Waste Crime:</a:t>
            </a:r>
            <a:endParaRPr lang="en-US" sz="5600">
              <a:solidFill>
                <a:prstClr val="black"/>
              </a:solidFill>
              <a:latin typeface="Calibri" panose="020F0502020204030204"/>
              <a:ea typeface="+mn-ea"/>
            </a:endParaRPr>
          </a:p>
        </p:txBody>
      </p:sp>
      <p:sp>
        <p:nvSpPr>
          <p:cNvPr id="7" name="Text 5"/>
          <p:cNvSpPr/>
          <p:nvPr/>
        </p:nvSpPr>
        <p:spPr>
          <a:xfrm>
            <a:off x="463296" y="2218944"/>
            <a:ext cx="4389120" cy="87782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5600" b="1" dirty="0">
                <a:solidFill>
                  <a:srgbClr val="F7EC33"/>
                </a:solidFill>
                <a:latin typeface="Calibri" pitchFamily="34" charset="0"/>
                <a:ea typeface="Calibri" pitchFamily="34" charset="-122"/>
                <a:cs typeface="Calibri" pitchFamily="34" charset="-120"/>
              </a:rPr>
              <a:t>Your Risk,</a:t>
            </a:r>
            <a:endParaRPr lang="en-US" sz="5600" dirty="0">
              <a:solidFill>
                <a:prstClr val="black"/>
              </a:solidFill>
              <a:latin typeface="Calibri" panose="020F0502020204030204"/>
              <a:ea typeface="+mn-ea"/>
            </a:endParaRPr>
          </a:p>
        </p:txBody>
      </p:sp>
      <p:sp>
        <p:nvSpPr>
          <p:cNvPr id="8" name="Text 6"/>
          <p:cNvSpPr/>
          <p:nvPr/>
        </p:nvSpPr>
        <p:spPr>
          <a:xfrm>
            <a:off x="463296" y="3048000"/>
            <a:ext cx="4389120" cy="87782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5600" b="1">
                <a:solidFill>
                  <a:srgbClr val="F7EC33"/>
                </a:solidFill>
                <a:latin typeface="Calibri" pitchFamily="34" charset="0"/>
                <a:ea typeface="Calibri" pitchFamily="34" charset="-122"/>
                <a:cs typeface="Calibri" pitchFamily="34" charset="-120"/>
              </a:rPr>
              <a:t>Your Capital</a:t>
            </a:r>
            <a:endParaRPr lang="en-US" sz="5600">
              <a:solidFill>
                <a:prstClr val="black"/>
              </a:solidFill>
              <a:latin typeface="Calibri" panose="020F0502020204030204"/>
              <a:ea typeface="+mn-ea"/>
            </a:endParaRPr>
          </a:p>
        </p:txBody>
      </p:sp>
      <p:sp>
        <p:nvSpPr>
          <p:cNvPr id="9" name="Shape 7"/>
          <p:cNvSpPr/>
          <p:nvPr/>
        </p:nvSpPr>
        <p:spPr>
          <a:xfrm>
            <a:off x="463296" y="4120896"/>
            <a:ext cx="4206240" cy="36576"/>
          </a:xfrm>
          <a:prstGeom prst="rect">
            <a:avLst/>
          </a:prstGeom>
          <a:solidFill>
            <a:srgbClr val="FFFFFF"/>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0" name="Text 8"/>
          <p:cNvSpPr/>
          <p:nvPr/>
        </p:nvSpPr>
        <p:spPr>
          <a:xfrm>
            <a:off x="463296" y="4291584"/>
            <a:ext cx="4389120" cy="46329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267" b="1">
                <a:solidFill>
                  <a:srgbClr val="FFFFFF"/>
                </a:solidFill>
                <a:latin typeface="Calibri" pitchFamily="34" charset="0"/>
                <a:ea typeface="Calibri" pitchFamily="34" charset="-122"/>
                <a:cs typeface="Calibri" pitchFamily="34" charset="-120"/>
              </a:rPr>
              <a:t>Will Rundle</a:t>
            </a:r>
            <a:endParaRPr lang="en-US" sz="2267">
              <a:solidFill>
                <a:prstClr val="black"/>
              </a:solidFill>
              <a:latin typeface="Calibri" panose="020F0502020204030204"/>
              <a:ea typeface="+mn-ea"/>
            </a:endParaRPr>
          </a:p>
        </p:txBody>
      </p:sp>
      <p:sp>
        <p:nvSpPr>
          <p:cNvPr id="11" name="Text 9"/>
          <p:cNvSpPr/>
          <p:nvPr/>
        </p:nvSpPr>
        <p:spPr>
          <a:xfrm>
            <a:off x="463296" y="4730496"/>
            <a:ext cx="438912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a:solidFill>
                  <a:srgbClr val="98A2B3"/>
                </a:solidFill>
                <a:latin typeface="Calibri" pitchFamily="34" charset="0"/>
                <a:ea typeface="Calibri" pitchFamily="34" charset="-122"/>
                <a:cs typeface="Calibri" pitchFamily="34" charset="-120"/>
              </a:rPr>
              <a:t>CEO, Nexus ReGen</a:t>
            </a:r>
            <a:endParaRPr lang="en-US" sz="1600">
              <a:solidFill>
                <a:prstClr val="black"/>
              </a:solidFill>
              <a:latin typeface="Calibri" panose="020F0502020204030204"/>
              <a:ea typeface="+mn-ea"/>
            </a:endParaRPr>
          </a:p>
        </p:txBody>
      </p:sp>
      <p:sp>
        <p:nvSpPr>
          <p:cNvPr id="12" name="Text 10"/>
          <p:cNvSpPr/>
          <p:nvPr/>
        </p:nvSpPr>
        <p:spPr>
          <a:xfrm>
            <a:off x="5730240" y="2438400"/>
            <a:ext cx="609600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b="1">
                <a:solidFill>
                  <a:srgbClr val="121541"/>
                </a:solidFill>
                <a:latin typeface="Calibri" pitchFamily="34" charset="0"/>
                <a:ea typeface="Calibri" pitchFamily="34" charset="-122"/>
                <a:cs typeface="Calibri" pitchFamily="34" charset="-120"/>
              </a:rPr>
              <a:t>Waste compliance has changed.</a:t>
            </a:r>
            <a:endParaRPr lang="en-US">
              <a:solidFill>
                <a:prstClr val="black"/>
              </a:solidFill>
              <a:latin typeface="Calibri" panose="020F0502020204030204"/>
              <a:ea typeface="+mn-ea"/>
            </a:endParaRPr>
          </a:p>
        </p:txBody>
      </p:sp>
      <p:sp>
        <p:nvSpPr>
          <p:cNvPr id="13" name="Shape 11"/>
          <p:cNvSpPr/>
          <p:nvPr/>
        </p:nvSpPr>
        <p:spPr>
          <a:xfrm>
            <a:off x="5730240" y="3072384"/>
            <a:ext cx="1097280" cy="60960"/>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4" name="Text 12"/>
          <p:cNvSpPr/>
          <p:nvPr/>
        </p:nvSpPr>
        <p:spPr>
          <a:xfrm>
            <a:off x="5730240" y="3267456"/>
            <a:ext cx="6096000" cy="87782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i="1">
                <a:solidFill>
                  <a:srgbClr val="475467"/>
                </a:solidFill>
                <a:latin typeface="Calibri" pitchFamily="34" charset="0"/>
                <a:ea typeface="Calibri" pitchFamily="34" charset="-122"/>
                <a:cs typeface="Calibri" pitchFamily="34" charset="-120"/>
              </a:rPr>
              <a:t>Do you know</a:t>
            </a:r>
            <a:endParaRPr lang="en-US">
              <a:solidFill>
                <a:prstClr val="black"/>
              </a:solidFill>
              <a:latin typeface="Calibri" panose="020F0502020204030204"/>
              <a:ea typeface="+mn-ea"/>
            </a:endParaRPr>
          </a:p>
          <a:p>
            <a:pPr defTabSz="1219170" eaLnBrk="1" fontAlgn="auto" hangingPunct="1">
              <a:spcBef>
                <a:spcPts val="0"/>
              </a:spcBef>
              <a:spcAft>
                <a:spcPts val="0"/>
              </a:spcAft>
            </a:pPr>
            <a:r>
              <a:rPr lang="en-US" i="1">
                <a:solidFill>
                  <a:srgbClr val="475467"/>
                </a:solidFill>
                <a:latin typeface="Calibri" pitchFamily="34" charset="0"/>
                <a:ea typeface="Calibri" pitchFamily="34" charset="-122"/>
                <a:cs typeface="Calibri" pitchFamily="34" charset="-120"/>
              </a:rPr>
              <a:t>your exposure?</a:t>
            </a:r>
            <a:endParaRPr lang="en-US">
              <a:solidFill>
                <a:prstClr val="black"/>
              </a:solidFill>
              <a:latin typeface="Calibri" panose="020F0502020204030204"/>
              <a:ea typeface="+mn-ea"/>
            </a:endParaRPr>
          </a:p>
        </p:txBody>
      </p:sp>
      <p:sp>
        <p:nvSpPr>
          <p:cNvPr id="15" name="Shape 13"/>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6" name="Text 14"/>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Today's Session</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Text 2"/>
          <p:cNvSpPr/>
          <p:nvPr/>
        </p:nvSpPr>
        <p:spPr>
          <a:xfrm>
            <a:off x="487680" y="1267968"/>
            <a:ext cx="609600" cy="51206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01</a:t>
            </a:r>
            <a:endParaRPr lang="en-US" sz="1467">
              <a:solidFill>
                <a:prstClr val="black"/>
              </a:solidFill>
              <a:latin typeface="Calibri" panose="020F0502020204030204"/>
              <a:ea typeface="+mn-ea"/>
            </a:endParaRPr>
          </a:p>
        </p:txBody>
      </p:sp>
      <p:sp>
        <p:nvSpPr>
          <p:cNvPr id="5" name="Shape 3"/>
          <p:cNvSpPr/>
          <p:nvPr/>
        </p:nvSpPr>
        <p:spPr>
          <a:xfrm>
            <a:off x="1194816" y="1316736"/>
            <a:ext cx="36576" cy="585216"/>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Text 4"/>
          <p:cNvSpPr/>
          <p:nvPr/>
        </p:nvSpPr>
        <p:spPr>
          <a:xfrm>
            <a:off x="1365504" y="1267968"/>
            <a:ext cx="438912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The regulatory shift</a:t>
            </a:r>
            <a:endParaRPr lang="en-US" sz="1600">
              <a:solidFill>
                <a:prstClr val="black"/>
              </a:solidFill>
              <a:latin typeface="Calibri" panose="020F0502020204030204"/>
              <a:ea typeface="+mn-ea"/>
            </a:endParaRPr>
          </a:p>
        </p:txBody>
      </p:sp>
      <p:sp>
        <p:nvSpPr>
          <p:cNvPr id="7" name="Text 5"/>
          <p:cNvSpPr/>
          <p:nvPr/>
        </p:nvSpPr>
        <p:spPr>
          <a:xfrm>
            <a:off x="1365504" y="1584960"/>
            <a:ext cx="10119360" cy="29260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What has changed and why it matters now</a:t>
            </a:r>
            <a:endParaRPr lang="en-US" sz="1333">
              <a:solidFill>
                <a:prstClr val="black"/>
              </a:solidFill>
              <a:latin typeface="Calibri" panose="020F0502020204030204"/>
              <a:ea typeface="+mn-ea"/>
            </a:endParaRPr>
          </a:p>
        </p:txBody>
      </p:sp>
      <p:sp>
        <p:nvSpPr>
          <p:cNvPr id="8" name="Text 6"/>
          <p:cNvSpPr/>
          <p:nvPr/>
        </p:nvSpPr>
        <p:spPr>
          <a:xfrm>
            <a:off x="487680" y="2097024"/>
            <a:ext cx="609600" cy="51206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02</a:t>
            </a:r>
            <a:endParaRPr lang="en-US" sz="1467">
              <a:solidFill>
                <a:prstClr val="black"/>
              </a:solidFill>
              <a:latin typeface="Calibri" panose="020F0502020204030204"/>
              <a:ea typeface="+mn-ea"/>
            </a:endParaRPr>
          </a:p>
        </p:txBody>
      </p:sp>
      <p:sp>
        <p:nvSpPr>
          <p:cNvPr id="9" name="Shape 7"/>
          <p:cNvSpPr/>
          <p:nvPr/>
        </p:nvSpPr>
        <p:spPr>
          <a:xfrm>
            <a:off x="1194816" y="2145792"/>
            <a:ext cx="36576" cy="585216"/>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0" name="Text 8"/>
          <p:cNvSpPr/>
          <p:nvPr/>
        </p:nvSpPr>
        <p:spPr>
          <a:xfrm>
            <a:off x="1365504" y="2097024"/>
            <a:ext cx="438912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Your legal exposure</a:t>
            </a:r>
            <a:endParaRPr lang="en-US" sz="1600">
              <a:solidFill>
                <a:prstClr val="black"/>
              </a:solidFill>
              <a:latin typeface="Calibri" panose="020F0502020204030204"/>
              <a:ea typeface="+mn-ea"/>
            </a:endParaRPr>
          </a:p>
        </p:txBody>
      </p:sp>
      <p:sp>
        <p:nvSpPr>
          <p:cNvPr id="11" name="Text 9"/>
          <p:cNvSpPr/>
          <p:nvPr/>
        </p:nvSpPr>
        <p:spPr>
          <a:xfrm>
            <a:off x="1365504" y="2414016"/>
            <a:ext cx="10119360" cy="29260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Duty of care, liability and what the law actually requires</a:t>
            </a:r>
            <a:endParaRPr lang="en-US" sz="1333">
              <a:solidFill>
                <a:prstClr val="black"/>
              </a:solidFill>
              <a:latin typeface="Calibri" panose="020F0502020204030204"/>
              <a:ea typeface="+mn-ea"/>
            </a:endParaRPr>
          </a:p>
        </p:txBody>
      </p:sp>
      <p:sp>
        <p:nvSpPr>
          <p:cNvPr id="12" name="Text 10"/>
          <p:cNvSpPr/>
          <p:nvPr/>
        </p:nvSpPr>
        <p:spPr>
          <a:xfrm>
            <a:off x="487680" y="2926080"/>
            <a:ext cx="609600" cy="51206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03</a:t>
            </a:r>
            <a:endParaRPr lang="en-US" sz="1467">
              <a:solidFill>
                <a:prstClr val="black"/>
              </a:solidFill>
              <a:latin typeface="Calibri" panose="020F0502020204030204"/>
              <a:ea typeface="+mn-ea"/>
            </a:endParaRPr>
          </a:p>
        </p:txBody>
      </p:sp>
      <p:sp>
        <p:nvSpPr>
          <p:cNvPr id="13" name="Shape 11"/>
          <p:cNvSpPr/>
          <p:nvPr/>
        </p:nvSpPr>
        <p:spPr>
          <a:xfrm>
            <a:off x="1194816" y="2974848"/>
            <a:ext cx="36576" cy="585216"/>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4" name="Text 12"/>
          <p:cNvSpPr/>
          <p:nvPr/>
        </p:nvSpPr>
        <p:spPr>
          <a:xfrm>
            <a:off x="1365504" y="2926080"/>
            <a:ext cx="438912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The supply chain blind spot</a:t>
            </a:r>
            <a:endParaRPr lang="en-US" sz="1600">
              <a:solidFill>
                <a:prstClr val="black"/>
              </a:solidFill>
              <a:latin typeface="Calibri" panose="020F0502020204030204"/>
              <a:ea typeface="+mn-ea"/>
            </a:endParaRPr>
          </a:p>
        </p:txBody>
      </p:sp>
      <p:sp>
        <p:nvSpPr>
          <p:cNvPr id="15" name="Text 13"/>
          <p:cNvSpPr/>
          <p:nvPr/>
        </p:nvSpPr>
        <p:spPr>
          <a:xfrm>
            <a:off x="1365504" y="3243072"/>
            <a:ext cx="10119360" cy="29260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Where most organisations have their biggest gap</a:t>
            </a:r>
            <a:endParaRPr lang="en-US" sz="1333">
              <a:solidFill>
                <a:prstClr val="black"/>
              </a:solidFill>
              <a:latin typeface="Calibri" panose="020F0502020204030204"/>
              <a:ea typeface="+mn-ea"/>
            </a:endParaRPr>
          </a:p>
        </p:txBody>
      </p:sp>
      <p:sp>
        <p:nvSpPr>
          <p:cNvPr id="16" name="Text 14"/>
          <p:cNvSpPr/>
          <p:nvPr/>
        </p:nvSpPr>
        <p:spPr>
          <a:xfrm>
            <a:off x="487680" y="3755136"/>
            <a:ext cx="609600" cy="51206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04</a:t>
            </a:r>
            <a:endParaRPr lang="en-US" sz="1467">
              <a:solidFill>
                <a:prstClr val="black"/>
              </a:solidFill>
              <a:latin typeface="Calibri" panose="020F0502020204030204"/>
              <a:ea typeface="+mn-ea"/>
            </a:endParaRPr>
          </a:p>
        </p:txBody>
      </p:sp>
      <p:sp>
        <p:nvSpPr>
          <p:cNvPr id="17" name="Shape 15"/>
          <p:cNvSpPr/>
          <p:nvPr/>
        </p:nvSpPr>
        <p:spPr>
          <a:xfrm>
            <a:off x="1194816" y="3803904"/>
            <a:ext cx="36576" cy="585216"/>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8" name="Text 16"/>
          <p:cNvSpPr/>
          <p:nvPr/>
        </p:nvSpPr>
        <p:spPr>
          <a:xfrm>
            <a:off x="1365504" y="3755136"/>
            <a:ext cx="438912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The financial consequences</a:t>
            </a:r>
            <a:endParaRPr lang="en-US" sz="1600">
              <a:solidFill>
                <a:prstClr val="black"/>
              </a:solidFill>
              <a:latin typeface="Calibri" panose="020F0502020204030204"/>
              <a:ea typeface="+mn-ea"/>
            </a:endParaRPr>
          </a:p>
        </p:txBody>
      </p:sp>
      <p:sp>
        <p:nvSpPr>
          <p:cNvPr id="19" name="Text 17"/>
          <p:cNvSpPr/>
          <p:nvPr/>
        </p:nvSpPr>
        <p:spPr>
          <a:xfrm>
            <a:off x="1365504" y="4072128"/>
            <a:ext cx="10119360" cy="29260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What non-compliance actually costs in hard numbers</a:t>
            </a:r>
            <a:endParaRPr lang="en-US" sz="1333">
              <a:solidFill>
                <a:prstClr val="black"/>
              </a:solidFill>
              <a:latin typeface="Calibri" panose="020F0502020204030204"/>
              <a:ea typeface="+mn-ea"/>
            </a:endParaRPr>
          </a:p>
        </p:txBody>
      </p:sp>
      <p:sp>
        <p:nvSpPr>
          <p:cNvPr id="20" name="Text 18"/>
          <p:cNvSpPr/>
          <p:nvPr/>
        </p:nvSpPr>
        <p:spPr>
          <a:xfrm>
            <a:off x="487680" y="4584192"/>
            <a:ext cx="609600" cy="51206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05</a:t>
            </a:r>
            <a:endParaRPr lang="en-US" sz="1467">
              <a:solidFill>
                <a:prstClr val="black"/>
              </a:solidFill>
              <a:latin typeface="Calibri" panose="020F0502020204030204"/>
              <a:ea typeface="+mn-ea"/>
            </a:endParaRPr>
          </a:p>
        </p:txBody>
      </p:sp>
      <p:sp>
        <p:nvSpPr>
          <p:cNvPr id="21" name="Shape 19"/>
          <p:cNvSpPr/>
          <p:nvPr/>
        </p:nvSpPr>
        <p:spPr>
          <a:xfrm>
            <a:off x="1194816" y="4632960"/>
            <a:ext cx="36576" cy="585216"/>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2" name="Text 20"/>
          <p:cNvSpPr/>
          <p:nvPr/>
        </p:nvSpPr>
        <p:spPr>
          <a:xfrm>
            <a:off x="1365504" y="4584192"/>
            <a:ext cx="438912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The minimum standard</a:t>
            </a:r>
            <a:endParaRPr lang="en-US" sz="1600">
              <a:solidFill>
                <a:prstClr val="black"/>
              </a:solidFill>
              <a:latin typeface="Calibri" panose="020F0502020204030204"/>
              <a:ea typeface="+mn-ea"/>
            </a:endParaRPr>
          </a:p>
        </p:txBody>
      </p:sp>
      <p:sp>
        <p:nvSpPr>
          <p:cNvPr id="23" name="Text 21"/>
          <p:cNvSpPr/>
          <p:nvPr/>
        </p:nvSpPr>
        <p:spPr>
          <a:xfrm>
            <a:off x="1365504" y="4901184"/>
            <a:ext cx="10119360" cy="29260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What a compliant housebuilder looks like in practice</a:t>
            </a:r>
            <a:endParaRPr lang="en-US" sz="1333">
              <a:solidFill>
                <a:prstClr val="black"/>
              </a:solidFill>
              <a:latin typeface="Calibri" panose="020F0502020204030204"/>
              <a:ea typeface="+mn-ea"/>
            </a:endParaRPr>
          </a:p>
        </p:txBody>
      </p:sp>
      <p:sp>
        <p:nvSpPr>
          <p:cNvPr id="24" name="Text 22"/>
          <p:cNvSpPr/>
          <p:nvPr/>
        </p:nvSpPr>
        <p:spPr>
          <a:xfrm>
            <a:off x="487680" y="5413248"/>
            <a:ext cx="609600" cy="512064"/>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467" b="1">
                <a:solidFill>
                  <a:srgbClr val="F7EC33"/>
                </a:solidFill>
                <a:latin typeface="Calibri" pitchFamily="34" charset="0"/>
                <a:ea typeface="Calibri" pitchFamily="34" charset="-122"/>
                <a:cs typeface="Calibri" pitchFamily="34" charset="-120"/>
              </a:rPr>
              <a:t>06</a:t>
            </a:r>
            <a:endParaRPr lang="en-US" sz="1467">
              <a:solidFill>
                <a:prstClr val="black"/>
              </a:solidFill>
              <a:latin typeface="Calibri" panose="020F0502020204030204"/>
              <a:ea typeface="+mn-ea"/>
            </a:endParaRPr>
          </a:p>
        </p:txBody>
      </p:sp>
      <p:sp>
        <p:nvSpPr>
          <p:cNvPr id="25" name="Shape 23"/>
          <p:cNvSpPr/>
          <p:nvPr/>
        </p:nvSpPr>
        <p:spPr>
          <a:xfrm>
            <a:off x="1194816" y="5462016"/>
            <a:ext cx="36576" cy="585216"/>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6" name="Text 24"/>
          <p:cNvSpPr/>
          <p:nvPr/>
        </p:nvSpPr>
        <p:spPr>
          <a:xfrm>
            <a:off x="1365504" y="5413248"/>
            <a:ext cx="4389120" cy="34137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600" b="1">
                <a:solidFill>
                  <a:srgbClr val="121541"/>
                </a:solidFill>
                <a:latin typeface="Calibri" pitchFamily="34" charset="0"/>
                <a:ea typeface="Calibri" pitchFamily="34" charset="-122"/>
                <a:cs typeface="Calibri" pitchFamily="34" charset="-120"/>
              </a:rPr>
              <a:t>Nexus Assurance</a:t>
            </a:r>
            <a:endParaRPr lang="en-US" sz="1600">
              <a:solidFill>
                <a:prstClr val="black"/>
              </a:solidFill>
              <a:latin typeface="Calibri" panose="020F0502020204030204"/>
              <a:ea typeface="+mn-ea"/>
            </a:endParaRPr>
          </a:p>
        </p:txBody>
      </p:sp>
      <p:sp>
        <p:nvSpPr>
          <p:cNvPr id="27" name="Text 25"/>
          <p:cNvSpPr/>
          <p:nvPr/>
        </p:nvSpPr>
        <p:spPr>
          <a:xfrm>
            <a:off x="1365504" y="5730240"/>
            <a:ext cx="10119360" cy="29260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The compliance platform built for this problem</a:t>
            </a:r>
            <a:endParaRPr lang="en-US" sz="1333">
              <a:solidFill>
                <a:prstClr val="black"/>
              </a:solidFill>
              <a:latin typeface="Calibri" panose="020F0502020204030204"/>
              <a:ea typeface="+mn-ea"/>
            </a:endParaRPr>
          </a:p>
        </p:txBody>
      </p:sp>
      <p:sp>
        <p:nvSpPr>
          <p:cNvPr id="28" name="Shape 26"/>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9" name="Text 27"/>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30" name="Text 28"/>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20-minute session</a:t>
            </a:r>
            <a:endParaRPr lang="en-US" sz="933">
              <a:solidFill>
                <a:prstClr val="black"/>
              </a:solidFill>
              <a:latin typeface="Calibri" panose="020F0502020204030204"/>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4754880" cy="6858000"/>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3" name="Text 1"/>
          <p:cNvSpPr/>
          <p:nvPr/>
        </p:nvSpPr>
        <p:spPr>
          <a:xfrm>
            <a:off x="365760" y="4389120"/>
            <a:ext cx="4023360" cy="195072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66" b="1">
                <a:solidFill>
                  <a:srgbClr val="F7EC33">
                    <a:alpha val="85000"/>
                  </a:srgbClr>
                </a:solidFill>
                <a:latin typeface="Calibri" pitchFamily="34" charset="0"/>
                <a:ea typeface="Calibri" pitchFamily="34" charset="-122"/>
                <a:cs typeface="Calibri" pitchFamily="34" charset="-120"/>
              </a:rPr>
              <a:t>01</a:t>
            </a:r>
            <a:endParaRPr lang="en-US" sz="14666">
              <a:solidFill>
                <a:prstClr val="black"/>
              </a:solidFill>
              <a:latin typeface="Calibri" panose="020F0502020204030204"/>
              <a:ea typeface="+mn-ea"/>
            </a:endParaRPr>
          </a:p>
        </p:txBody>
      </p:sp>
      <p:sp>
        <p:nvSpPr>
          <p:cNvPr id="4" name="Text 2"/>
          <p:cNvSpPr/>
          <p:nvPr/>
        </p:nvSpPr>
        <p:spPr>
          <a:xfrm>
            <a:off x="426720" y="463296"/>
            <a:ext cx="390144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00" b="1" kern="0" spc="667">
                <a:solidFill>
                  <a:srgbClr val="F7EC33"/>
                </a:solidFill>
                <a:latin typeface="Calibri" pitchFamily="34" charset="0"/>
                <a:ea typeface="Calibri" pitchFamily="34" charset="-122"/>
                <a:cs typeface="Calibri" pitchFamily="34" charset="-120"/>
              </a:rPr>
              <a:t>SECTION</a:t>
            </a:r>
            <a:endParaRPr lang="en-US" sz="1200">
              <a:solidFill>
                <a:prstClr val="black"/>
              </a:solidFill>
              <a:latin typeface="Calibri" panose="020F0502020204030204"/>
              <a:ea typeface="+mn-ea"/>
            </a:endParaRPr>
          </a:p>
        </p:txBody>
      </p:sp>
      <p:sp>
        <p:nvSpPr>
          <p:cNvPr id="5" name="Text 3"/>
          <p:cNvSpPr/>
          <p:nvPr/>
        </p:nvSpPr>
        <p:spPr>
          <a:xfrm>
            <a:off x="5120640" y="1950720"/>
            <a:ext cx="6705600" cy="170688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The Regulatory</a:t>
            </a:r>
            <a:endParaRPr lang="en-US" sz="4533">
              <a:solidFill>
                <a:prstClr val="black"/>
              </a:solidFill>
              <a:latin typeface="Calibri" panose="020F0502020204030204"/>
              <a:ea typeface="+mn-ea"/>
            </a:endParaRPr>
          </a:p>
          <a:p>
            <a:pPr defTabSz="1219170" eaLnBrk="1" fontAlgn="auto" hangingPunct="1">
              <a:spcBef>
                <a:spcPts val="0"/>
              </a:spcBef>
              <a:spcAft>
                <a:spcPts val="0"/>
              </a:spcAft>
            </a:pPr>
            <a:r>
              <a:rPr lang="en-US" sz="4533" b="1">
                <a:solidFill>
                  <a:srgbClr val="121541"/>
                </a:solidFill>
                <a:latin typeface="Calibri" pitchFamily="34" charset="0"/>
                <a:ea typeface="Calibri" pitchFamily="34" charset="-122"/>
                <a:cs typeface="Calibri" pitchFamily="34" charset="-120"/>
              </a:rPr>
              <a:t>Shift</a:t>
            </a:r>
            <a:endParaRPr lang="en-US" sz="4533">
              <a:solidFill>
                <a:prstClr val="black"/>
              </a:solidFill>
              <a:latin typeface="Calibri" panose="020F0502020204030204"/>
              <a:ea typeface="+mn-ea"/>
            </a:endParaRPr>
          </a:p>
        </p:txBody>
      </p:sp>
      <p:sp>
        <p:nvSpPr>
          <p:cNvPr id="6" name="Shape 4"/>
          <p:cNvSpPr/>
          <p:nvPr/>
        </p:nvSpPr>
        <p:spPr>
          <a:xfrm>
            <a:off x="5120640" y="3755136"/>
            <a:ext cx="1706880" cy="85344"/>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5120640" y="3998976"/>
            <a:ext cx="6705600" cy="6705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733">
                <a:solidFill>
                  <a:srgbClr val="475467"/>
                </a:solidFill>
                <a:latin typeface="Calibri" pitchFamily="34" charset="0"/>
                <a:ea typeface="Calibri" pitchFamily="34" charset="-122"/>
                <a:cs typeface="Calibri" pitchFamily="34" charset="-120"/>
              </a:rPr>
              <a:t>Waste compliance is now a financial crime issue.</a:t>
            </a:r>
            <a:endParaRPr lang="en-US" sz="1733">
              <a:solidFill>
                <a:prstClr val="black"/>
              </a:solidFill>
              <a:latin typeface="Calibri" panose="020F0502020204030204"/>
              <a:ea typeface="+mn-ea"/>
            </a:endParaRPr>
          </a:p>
        </p:txBody>
      </p:sp>
      <p:sp>
        <p:nvSpPr>
          <p:cNvPr id="8" name="Shape 6"/>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243840"/>
            <a:ext cx="11216640" cy="58521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The scale of the problem</a:t>
            </a:r>
            <a:endParaRPr lang="en-US" sz="2933">
              <a:solidFill>
                <a:prstClr val="black"/>
              </a:solidFill>
              <a:latin typeface="Calibri" panose="020F0502020204030204"/>
              <a:ea typeface="+mn-ea"/>
            </a:endParaRPr>
          </a:p>
        </p:txBody>
      </p:sp>
      <p:sp>
        <p:nvSpPr>
          <p:cNvPr id="3" name="Shape 1"/>
          <p:cNvSpPr/>
          <p:nvPr/>
        </p:nvSpPr>
        <p:spPr>
          <a:xfrm>
            <a:off x="487680" y="877824"/>
            <a:ext cx="146304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Shape 2"/>
          <p:cNvSpPr/>
          <p:nvPr/>
        </p:nvSpPr>
        <p:spPr>
          <a:xfrm>
            <a:off x="487680" y="1097280"/>
            <a:ext cx="5486400" cy="225552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5" name="Shape 3"/>
          <p:cNvSpPr/>
          <p:nvPr/>
        </p:nvSpPr>
        <p:spPr>
          <a:xfrm>
            <a:off x="487680" y="1097280"/>
            <a:ext cx="5486400"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Text 4"/>
          <p:cNvSpPr/>
          <p:nvPr/>
        </p:nvSpPr>
        <p:spPr>
          <a:xfrm>
            <a:off x="487680" y="1267968"/>
            <a:ext cx="5486400" cy="115824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6933" b="1">
                <a:solidFill>
                  <a:srgbClr val="121541"/>
                </a:solidFill>
                <a:latin typeface="Calibri" pitchFamily="34" charset="0"/>
                <a:ea typeface="Calibri" pitchFamily="34" charset="-122"/>
                <a:cs typeface="Calibri" pitchFamily="34" charset="-120"/>
              </a:rPr>
              <a:t>£1bn</a:t>
            </a:r>
            <a:endParaRPr lang="en-US" sz="6933">
              <a:solidFill>
                <a:prstClr val="black"/>
              </a:solidFill>
              <a:latin typeface="Calibri" panose="020F0502020204030204"/>
              <a:ea typeface="+mn-ea"/>
            </a:endParaRPr>
          </a:p>
        </p:txBody>
      </p:sp>
      <p:sp>
        <p:nvSpPr>
          <p:cNvPr id="7" name="Text 5"/>
          <p:cNvSpPr/>
          <p:nvPr/>
        </p:nvSpPr>
        <p:spPr>
          <a:xfrm>
            <a:off x="731520" y="2438400"/>
            <a:ext cx="4998720" cy="79248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estimated annual cost of waste</a:t>
            </a:r>
            <a:endParaRPr lang="en-US" sz="1333">
              <a:solidFill>
                <a:prstClr val="black"/>
              </a:solidFill>
              <a:latin typeface="Calibri" panose="020F0502020204030204"/>
              <a:ea typeface="+mn-ea"/>
            </a:endParaRPr>
          </a:p>
          <a:p>
            <a:pPr algn="ct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crime to the English economy</a:t>
            </a:r>
            <a:endParaRPr lang="en-US" sz="1333">
              <a:solidFill>
                <a:prstClr val="black"/>
              </a:solidFill>
              <a:latin typeface="Calibri" panose="020F0502020204030204"/>
              <a:ea typeface="+mn-ea"/>
            </a:endParaRPr>
          </a:p>
        </p:txBody>
      </p:sp>
      <p:sp>
        <p:nvSpPr>
          <p:cNvPr id="8" name="Shape 6"/>
          <p:cNvSpPr/>
          <p:nvPr/>
        </p:nvSpPr>
        <p:spPr>
          <a:xfrm>
            <a:off x="6339840" y="1097280"/>
            <a:ext cx="5486400" cy="225552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Shape 7"/>
          <p:cNvSpPr/>
          <p:nvPr/>
        </p:nvSpPr>
        <p:spPr>
          <a:xfrm>
            <a:off x="6339840" y="1097280"/>
            <a:ext cx="5486400"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0" name="Text 8"/>
          <p:cNvSpPr/>
          <p:nvPr/>
        </p:nvSpPr>
        <p:spPr>
          <a:xfrm>
            <a:off x="6339840" y="1267968"/>
            <a:ext cx="5486400" cy="115824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6933" b="1">
                <a:solidFill>
                  <a:srgbClr val="121541"/>
                </a:solidFill>
                <a:latin typeface="Calibri" pitchFamily="34" charset="0"/>
                <a:ea typeface="Calibri" pitchFamily="34" charset="-122"/>
                <a:cs typeface="Calibri" pitchFamily="34" charset="-120"/>
              </a:rPr>
              <a:t>20%</a:t>
            </a:r>
            <a:endParaRPr lang="en-US" sz="6933">
              <a:solidFill>
                <a:prstClr val="black"/>
              </a:solidFill>
              <a:latin typeface="Calibri" panose="020F0502020204030204"/>
              <a:ea typeface="+mn-ea"/>
            </a:endParaRPr>
          </a:p>
        </p:txBody>
      </p:sp>
      <p:sp>
        <p:nvSpPr>
          <p:cNvPr id="11" name="Text 9"/>
          <p:cNvSpPr/>
          <p:nvPr/>
        </p:nvSpPr>
        <p:spPr>
          <a:xfrm>
            <a:off x="6583680" y="2438400"/>
            <a:ext cx="4998720" cy="79248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of all waste in England is</a:t>
            </a:r>
            <a:endParaRPr lang="en-US" sz="1333">
              <a:solidFill>
                <a:prstClr val="black"/>
              </a:solidFill>
              <a:latin typeface="Calibri" panose="020F0502020204030204"/>
              <a:ea typeface="+mn-ea"/>
            </a:endParaRPr>
          </a:p>
          <a:p>
            <a:pPr algn="ct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illegally managed  (EA, 2025)</a:t>
            </a:r>
            <a:endParaRPr lang="en-US" sz="1333">
              <a:solidFill>
                <a:prstClr val="black"/>
              </a:solidFill>
              <a:latin typeface="Calibri" panose="020F0502020204030204"/>
              <a:ea typeface="+mn-ea"/>
            </a:endParaRPr>
          </a:p>
        </p:txBody>
      </p:sp>
      <p:sp>
        <p:nvSpPr>
          <p:cNvPr id="12" name="Shape 10"/>
          <p:cNvSpPr/>
          <p:nvPr/>
        </p:nvSpPr>
        <p:spPr>
          <a:xfrm>
            <a:off x="487680" y="3657600"/>
            <a:ext cx="5486400" cy="225552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3" name="Shape 11"/>
          <p:cNvSpPr/>
          <p:nvPr/>
        </p:nvSpPr>
        <p:spPr>
          <a:xfrm>
            <a:off x="487680" y="3657600"/>
            <a:ext cx="5486400"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4" name="Text 12"/>
          <p:cNvSpPr/>
          <p:nvPr/>
        </p:nvSpPr>
        <p:spPr>
          <a:xfrm>
            <a:off x="487680" y="3828288"/>
            <a:ext cx="5486400" cy="115824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6933" b="1">
                <a:solidFill>
                  <a:srgbClr val="121541"/>
                </a:solidFill>
                <a:latin typeface="Calibri" pitchFamily="34" charset="0"/>
                <a:ea typeface="Calibri" pitchFamily="34" charset="-122"/>
                <a:cs typeface="Calibri" pitchFamily="34" charset="-120"/>
              </a:rPr>
              <a:t>3+</a:t>
            </a:r>
            <a:endParaRPr lang="en-US" sz="6933">
              <a:solidFill>
                <a:prstClr val="black"/>
              </a:solidFill>
              <a:latin typeface="Calibri" panose="020F0502020204030204"/>
              <a:ea typeface="+mn-ea"/>
            </a:endParaRPr>
          </a:p>
        </p:txBody>
      </p:sp>
      <p:sp>
        <p:nvSpPr>
          <p:cNvPr id="15" name="Text 13"/>
          <p:cNvSpPr/>
          <p:nvPr/>
        </p:nvSpPr>
        <p:spPr>
          <a:xfrm>
            <a:off x="731520" y="4998720"/>
            <a:ext cx="4998720" cy="79248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illegal waste sites stopped</a:t>
            </a:r>
            <a:endParaRPr lang="en-US" sz="1333">
              <a:solidFill>
                <a:prstClr val="black"/>
              </a:solidFill>
              <a:latin typeface="Calibri" panose="020F0502020204030204"/>
              <a:ea typeface="+mn-ea"/>
            </a:endParaRPr>
          </a:p>
          <a:p>
            <a:pPr algn="ct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every working day for 18 months</a:t>
            </a:r>
            <a:endParaRPr lang="en-US" sz="1333">
              <a:solidFill>
                <a:prstClr val="black"/>
              </a:solidFill>
              <a:latin typeface="Calibri" panose="020F0502020204030204"/>
              <a:ea typeface="+mn-ea"/>
            </a:endParaRPr>
          </a:p>
          <a:p>
            <a:pPr algn="ct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(1,205 total, July 2024 – Dec 2025, EA)</a:t>
            </a:r>
            <a:endParaRPr lang="en-US" sz="1333">
              <a:solidFill>
                <a:prstClr val="black"/>
              </a:solidFill>
              <a:latin typeface="Calibri" panose="020F0502020204030204"/>
              <a:ea typeface="+mn-ea"/>
            </a:endParaRPr>
          </a:p>
        </p:txBody>
      </p:sp>
      <p:sp>
        <p:nvSpPr>
          <p:cNvPr id="16" name="Shape 14"/>
          <p:cNvSpPr/>
          <p:nvPr/>
        </p:nvSpPr>
        <p:spPr>
          <a:xfrm>
            <a:off x="6339840" y="3657600"/>
            <a:ext cx="5486400" cy="2255520"/>
          </a:xfrm>
          <a:prstGeom prst="rect">
            <a:avLst/>
          </a:prstGeom>
          <a:solidFill>
            <a:srgbClr val="FFFFFF"/>
          </a:solidFill>
          <a:ln w="9525">
            <a:solidFill>
              <a:srgbClr val="EAECF0"/>
            </a:solidFill>
            <a:prstDash val="solid"/>
          </a:ln>
          <a:effectLst>
            <a:outerShdw blurRad="76200" dist="12700" dir="8100000" algn="bl" rotWithShape="0">
              <a:srgbClr val="000000">
                <a:alpha val="6000"/>
              </a:srgbClr>
            </a:outerShdw>
          </a:effectLst>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7" name="Shape 15"/>
          <p:cNvSpPr/>
          <p:nvPr/>
        </p:nvSpPr>
        <p:spPr>
          <a:xfrm>
            <a:off x="6339840" y="3657600"/>
            <a:ext cx="5486400" cy="73152"/>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8" name="Text 16"/>
          <p:cNvSpPr/>
          <p:nvPr/>
        </p:nvSpPr>
        <p:spPr>
          <a:xfrm>
            <a:off x="6339840" y="3828288"/>
            <a:ext cx="5486400" cy="115824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6933" b="1">
                <a:solidFill>
                  <a:srgbClr val="121541"/>
                </a:solidFill>
                <a:latin typeface="Calibri" pitchFamily="34" charset="0"/>
                <a:ea typeface="Calibri" pitchFamily="34" charset="-122"/>
                <a:cs typeface="Calibri" pitchFamily="34" charset="-120"/>
              </a:rPr>
              <a:t>£150m</a:t>
            </a:r>
            <a:endParaRPr lang="en-US" sz="6933">
              <a:solidFill>
                <a:prstClr val="black"/>
              </a:solidFill>
              <a:latin typeface="Calibri" panose="020F0502020204030204"/>
              <a:ea typeface="+mn-ea"/>
            </a:endParaRPr>
          </a:p>
        </p:txBody>
      </p:sp>
      <p:sp>
        <p:nvSpPr>
          <p:cNvPr id="19" name="Text 17"/>
          <p:cNvSpPr/>
          <p:nvPr/>
        </p:nvSpPr>
        <p:spPr>
          <a:xfrm>
            <a:off x="6583680" y="4998720"/>
            <a:ext cx="4998720" cy="792480"/>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in Landfill Tax revenue lost to</a:t>
            </a:r>
            <a:endParaRPr lang="en-US" sz="1333">
              <a:solidFill>
                <a:prstClr val="black"/>
              </a:solidFill>
              <a:latin typeface="Calibri" panose="020F0502020204030204"/>
              <a:ea typeface="+mn-ea"/>
            </a:endParaRPr>
          </a:p>
          <a:p>
            <a:pPr algn="ctr" defTabSz="1219170" eaLnBrk="1" fontAlgn="auto" hangingPunct="1">
              <a:spcBef>
                <a:spcPts val="0"/>
              </a:spcBef>
              <a:spcAft>
                <a:spcPts val="0"/>
              </a:spcAft>
            </a:pPr>
            <a:r>
              <a:rPr lang="en-US" sz="1333">
                <a:solidFill>
                  <a:srgbClr val="475467"/>
                </a:solidFill>
                <a:latin typeface="Calibri" pitchFamily="34" charset="0"/>
                <a:ea typeface="Calibri" pitchFamily="34" charset="-122"/>
                <a:cs typeface="Calibri" pitchFamily="34" charset="-120"/>
              </a:rPr>
              <a:t>evasion in 2023/24 alone (HMRC)</a:t>
            </a:r>
            <a:endParaRPr lang="en-US" sz="1333">
              <a:solidFill>
                <a:prstClr val="black"/>
              </a:solidFill>
              <a:latin typeface="Calibri" panose="020F0502020204030204"/>
              <a:ea typeface="+mn-ea"/>
            </a:endParaRPr>
          </a:p>
        </p:txBody>
      </p:sp>
      <p:sp>
        <p:nvSpPr>
          <p:cNvPr id="20" name="Shape 18"/>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1" name="Text 19"/>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2" name="Text 20"/>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01, The Regulatory Shift</a:t>
            </a:r>
            <a:endParaRPr lang="en-US" sz="933">
              <a:solidFill>
                <a:prstClr val="black"/>
              </a:solidFill>
              <a:latin typeface="Calibri" panose="020F0502020204030204"/>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87680" y="195072"/>
            <a:ext cx="11216640" cy="54864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2933" b="1">
                <a:solidFill>
                  <a:srgbClr val="121541"/>
                </a:solidFill>
                <a:latin typeface="Calibri" pitchFamily="34" charset="0"/>
                <a:ea typeface="Calibri" pitchFamily="34" charset="-122"/>
                <a:cs typeface="Calibri" pitchFamily="34" charset="-120"/>
              </a:rPr>
              <a:t>What has changed, and when</a:t>
            </a:r>
            <a:endParaRPr lang="en-US" sz="2933">
              <a:solidFill>
                <a:prstClr val="black"/>
              </a:solidFill>
              <a:latin typeface="Calibri" panose="020F0502020204030204"/>
              <a:ea typeface="+mn-ea"/>
            </a:endParaRPr>
          </a:p>
        </p:txBody>
      </p:sp>
      <p:sp>
        <p:nvSpPr>
          <p:cNvPr id="3" name="Shape 1"/>
          <p:cNvSpPr/>
          <p:nvPr/>
        </p:nvSpPr>
        <p:spPr>
          <a:xfrm>
            <a:off x="487680" y="780288"/>
            <a:ext cx="1219200" cy="67056"/>
          </a:xfrm>
          <a:prstGeom prst="rect">
            <a:avLst/>
          </a:prstGeom>
          <a:solidFill>
            <a:srgbClr val="F7EC33"/>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4" name="Text 2"/>
          <p:cNvSpPr/>
          <p:nvPr/>
        </p:nvSpPr>
        <p:spPr>
          <a:xfrm>
            <a:off x="487680" y="877824"/>
            <a:ext cx="11216640" cy="292608"/>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333" i="1">
                <a:solidFill>
                  <a:srgbClr val="475467"/>
                </a:solidFill>
                <a:latin typeface="Calibri" pitchFamily="34" charset="0"/>
                <a:ea typeface="Calibri" pitchFamily="34" charset="-122"/>
                <a:cs typeface="Calibri" pitchFamily="34" charset="-120"/>
              </a:rPr>
              <a:t>The foundations: how waste crime became a financial enforcement priority</a:t>
            </a:r>
            <a:endParaRPr lang="en-US" sz="1333">
              <a:solidFill>
                <a:prstClr val="black"/>
              </a:solidFill>
              <a:latin typeface="Calibri" panose="020F0502020204030204"/>
              <a:ea typeface="+mn-ea"/>
            </a:endParaRPr>
          </a:p>
        </p:txBody>
      </p:sp>
      <p:sp>
        <p:nvSpPr>
          <p:cNvPr id="5" name="Shape 3"/>
          <p:cNvSpPr/>
          <p:nvPr/>
        </p:nvSpPr>
        <p:spPr>
          <a:xfrm>
            <a:off x="1682496" y="1219200"/>
            <a:ext cx="48768" cy="4815840"/>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6" name="Shape 4"/>
          <p:cNvSpPr/>
          <p:nvPr/>
        </p:nvSpPr>
        <p:spPr>
          <a:xfrm>
            <a:off x="1280160" y="1292352"/>
            <a:ext cx="877824" cy="463296"/>
          </a:xfrm>
          <a:prstGeom prst="rect">
            <a:avLst/>
          </a:prstGeom>
          <a:solidFill>
            <a:srgbClr val="F2F4F7"/>
          </a:solidFill>
          <a:ln w="9525">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7" name="Text 5"/>
          <p:cNvSpPr/>
          <p:nvPr/>
        </p:nvSpPr>
        <p:spPr>
          <a:xfrm>
            <a:off x="1280160" y="1292352"/>
            <a:ext cx="877824" cy="463296"/>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200" b="1">
                <a:solidFill>
                  <a:srgbClr val="475467"/>
                </a:solidFill>
                <a:latin typeface="Calibri" pitchFamily="34" charset="0"/>
                <a:ea typeface="Calibri" pitchFamily="34" charset="-122"/>
                <a:cs typeface="Calibri" pitchFamily="34" charset="-120"/>
              </a:rPr>
              <a:t>1996</a:t>
            </a:r>
            <a:endParaRPr lang="en-US" sz="1200">
              <a:solidFill>
                <a:prstClr val="black"/>
              </a:solidFill>
              <a:latin typeface="Calibri" panose="020F0502020204030204"/>
              <a:ea typeface="+mn-ea"/>
            </a:endParaRPr>
          </a:p>
        </p:txBody>
      </p:sp>
      <p:sp>
        <p:nvSpPr>
          <p:cNvPr id="8" name="Shape 6"/>
          <p:cNvSpPr/>
          <p:nvPr/>
        </p:nvSpPr>
        <p:spPr>
          <a:xfrm>
            <a:off x="2157984" y="1487424"/>
            <a:ext cx="268224"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9" name="Text 7"/>
          <p:cNvSpPr/>
          <p:nvPr/>
        </p:nvSpPr>
        <p:spPr>
          <a:xfrm>
            <a:off x="2560320" y="1194816"/>
            <a:ext cx="926592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344054"/>
                </a:solidFill>
                <a:latin typeface="Calibri" pitchFamily="34" charset="0"/>
                <a:ea typeface="Calibri" pitchFamily="34" charset="-122"/>
                <a:cs typeface="Calibri" pitchFamily="34" charset="-120"/>
              </a:rPr>
              <a:t>Landfill Tax introduced, licensed sites only</a:t>
            </a:r>
            <a:endParaRPr lang="en-US" sz="1467">
              <a:solidFill>
                <a:prstClr val="black"/>
              </a:solidFill>
              <a:latin typeface="Calibri" panose="020F0502020204030204"/>
              <a:ea typeface="+mn-ea"/>
            </a:endParaRPr>
          </a:p>
        </p:txBody>
      </p:sp>
      <p:sp>
        <p:nvSpPr>
          <p:cNvPr id="10" name="Text 8"/>
          <p:cNvSpPr/>
          <p:nvPr/>
        </p:nvSpPr>
        <p:spPr>
          <a:xfrm>
            <a:off x="2560320" y="1560576"/>
            <a:ext cx="9265920" cy="75590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Rate: £7/tonne. Illegal sites paid nothing, giving rogue operators a direct cost advantage. For its first 22 years, the tax created no liability for illegal site operators or the supply chains feeding them.</a:t>
            </a:r>
            <a:endParaRPr lang="en-US" sz="1267">
              <a:solidFill>
                <a:prstClr val="black"/>
              </a:solidFill>
              <a:latin typeface="Calibri" panose="020F0502020204030204"/>
              <a:ea typeface="+mn-ea"/>
            </a:endParaRPr>
          </a:p>
        </p:txBody>
      </p:sp>
      <p:sp>
        <p:nvSpPr>
          <p:cNvPr id="11" name="Shape 9"/>
          <p:cNvSpPr/>
          <p:nvPr/>
        </p:nvSpPr>
        <p:spPr>
          <a:xfrm>
            <a:off x="1280160" y="2535936"/>
            <a:ext cx="877824" cy="463296"/>
          </a:xfrm>
          <a:prstGeom prst="rect">
            <a:avLst/>
          </a:prstGeom>
          <a:solidFill>
            <a:srgbClr val="F2F4F7"/>
          </a:solidFill>
          <a:ln w="9525">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2" name="Text 10"/>
          <p:cNvSpPr/>
          <p:nvPr/>
        </p:nvSpPr>
        <p:spPr>
          <a:xfrm>
            <a:off x="1280160" y="2535936"/>
            <a:ext cx="877824" cy="463296"/>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200" b="1">
                <a:solidFill>
                  <a:srgbClr val="475467"/>
                </a:solidFill>
                <a:latin typeface="Calibri" pitchFamily="34" charset="0"/>
                <a:ea typeface="Calibri" pitchFamily="34" charset="-122"/>
                <a:cs typeface="Calibri" pitchFamily="34" charset="-120"/>
              </a:rPr>
              <a:t>2016–17</a:t>
            </a:r>
            <a:endParaRPr lang="en-US" sz="1200">
              <a:solidFill>
                <a:prstClr val="black"/>
              </a:solidFill>
              <a:latin typeface="Calibri" panose="020F0502020204030204"/>
              <a:ea typeface="+mn-ea"/>
            </a:endParaRPr>
          </a:p>
        </p:txBody>
      </p:sp>
      <p:sp>
        <p:nvSpPr>
          <p:cNvPr id="13" name="Shape 11"/>
          <p:cNvSpPr/>
          <p:nvPr/>
        </p:nvSpPr>
        <p:spPr>
          <a:xfrm>
            <a:off x="2157984" y="2731008"/>
            <a:ext cx="268224" cy="24384"/>
          </a:xfrm>
          <a:prstGeom prst="rect">
            <a:avLst/>
          </a:prstGeom>
          <a:solidFill>
            <a:srgbClr val="EAECF0"/>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4" name="Text 12"/>
          <p:cNvSpPr/>
          <p:nvPr/>
        </p:nvSpPr>
        <p:spPr>
          <a:xfrm>
            <a:off x="2560320" y="2438400"/>
            <a:ext cx="926592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344054"/>
                </a:solidFill>
                <a:latin typeface="Calibri" pitchFamily="34" charset="0"/>
                <a:ea typeface="Calibri" pitchFamily="34" charset="-122"/>
                <a:cs typeface="Calibri" pitchFamily="34" charset="-120"/>
              </a:rPr>
              <a:t>First dedicated government funding to tackle waste crime</a:t>
            </a:r>
            <a:endParaRPr lang="en-US" sz="1467">
              <a:solidFill>
                <a:prstClr val="black"/>
              </a:solidFill>
              <a:latin typeface="Calibri" panose="020F0502020204030204"/>
              <a:ea typeface="+mn-ea"/>
            </a:endParaRPr>
          </a:p>
        </p:txBody>
      </p:sp>
      <p:sp>
        <p:nvSpPr>
          <p:cNvPr id="15" name="Text 13"/>
          <p:cNvSpPr/>
          <p:nvPr/>
        </p:nvSpPr>
        <p:spPr>
          <a:xfrm>
            <a:off x="2560320" y="2804160"/>
            <a:ext cx="9265920" cy="75590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Budget 2016: additional HMRC funding for compliance activity across the waste supply chain. Autumn Budget 2017: further funding to both EA and HMRC. First formal acknowledgement that existing enforcement resource was insufficient. (Source: OBR Landfill Tax page)</a:t>
            </a:r>
            <a:endParaRPr lang="en-US" sz="1267">
              <a:solidFill>
                <a:prstClr val="black"/>
              </a:solidFill>
              <a:latin typeface="Calibri" panose="020F0502020204030204"/>
              <a:ea typeface="+mn-ea"/>
            </a:endParaRPr>
          </a:p>
        </p:txBody>
      </p:sp>
      <p:sp>
        <p:nvSpPr>
          <p:cNvPr id="16" name="Shape 14"/>
          <p:cNvSpPr/>
          <p:nvPr/>
        </p:nvSpPr>
        <p:spPr>
          <a:xfrm>
            <a:off x="1280160" y="3779520"/>
            <a:ext cx="877824" cy="463296"/>
          </a:xfrm>
          <a:prstGeom prst="rect">
            <a:avLst/>
          </a:prstGeom>
          <a:solidFill>
            <a:srgbClr val="121541"/>
          </a:solidFill>
          <a:ln w="9525">
            <a:solidFill>
              <a:srgbClr val="121541"/>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7" name="Text 15"/>
          <p:cNvSpPr/>
          <p:nvPr/>
        </p:nvSpPr>
        <p:spPr>
          <a:xfrm>
            <a:off x="1280160" y="3779520"/>
            <a:ext cx="877824" cy="463296"/>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200" b="1">
                <a:solidFill>
                  <a:srgbClr val="F7EC33"/>
                </a:solidFill>
                <a:latin typeface="Calibri" pitchFamily="34" charset="0"/>
                <a:ea typeface="Calibri" pitchFamily="34" charset="-122"/>
                <a:cs typeface="Calibri" pitchFamily="34" charset="-120"/>
              </a:rPr>
              <a:t>2018</a:t>
            </a:r>
            <a:endParaRPr lang="en-US" sz="1200">
              <a:solidFill>
                <a:prstClr val="black"/>
              </a:solidFill>
              <a:latin typeface="Calibri" panose="020F0502020204030204"/>
              <a:ea typeface="+mn-ea"/>
            </a:endParaRPr>
          </a:p>
        </p:txBody>
      </p:sp>
      <p:sp>
        <p:nvSpPr>
          <p:cNvPr id="18" name="Shape 16"/>
          <p:cNvSpPr/>
          <p:nvPr/>
        </p:nvSpPr>
        <p:spPr>
          <a:xfrm>
            <a:off x="2157984" y="3974592"/>
            <a:ext cx="268224" cy="24384"/>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19" name="Text 17"/>
          <p:cNvSpPr/>
          <p:nvPr/>
        </p:nvSpPr>
        <p:spPr>
          <a:xfrm>
            <a:off x="2560320" y="3681984"/>
            <a:ext cx="926592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Finance Act 2018, HMRC enters the supply chain</a:t>
            </a:r>
            <a:endParaRPr lang="en-US" sz="1467">
              <a:solidFill>
                <a:prstClr val="black"/>
              </a:solidFill>
              <a:latin typeface="Calibri" panose="020F0502020204030204"/>
              <a:ea typeface="+mn-ea"/>
            </a:endParaRPr>
          </a:p>
        </p:txBody>
      </p:sp>
      <p:sp>
        <p:nvSpPr>
          <p:cNvPr id="20" name="Text 18"/>
          <p:cNvSpPr/>
          <p:nvPr/>
        </p:nvSpPr>
        <p:spPr>
          <a:xfrm>
            <a:off x="2560320" y="4047744"/>
            <a:ext cx="9265920" cy="75590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From 1 April 2018, Landfill Tax extended to unauthorised sites. Rate at time: ~£88/tonne. HMRC given power to pursue anyone in the supply chain who caused or facilitated illegal disposal. Supply chain penalty: up to 100% of the tax liability on top.</a:t>
            </a:r>
            <a:endParaRPr lang="en-US" sz="1267">
              <a:solidFill>
                <a:prstClr val="black"/>
              </a:solidFill>
              <a:latin typeface="Calibri" panose="020F0502020204030204"/>
              <a:ea typeface="+mn-ea"/>
            </a:endParaRPr>
          </a:p>
        </p:txBody>
      </p:sp>
      <p:sp>
        <p:nvSpPr>
          <p:cNvPr id="21" name="Shape 19"/>
          <p:cNvSpPr/>
          <p:nvPr/>
        </p:nvSpPr>
        <p:spPr>
          <a:xfrm>
            <a:off x="1280160" y="5023104"/>
            <a:ext cx="877824" cy="463296"/>
          </a:xfrm>
          <a:prstGeom prst="rect">
            <a:avLst/>
          </a:prstGeom>
          <a:solidFill>
            <a:srgbClr val="121541"/>
          </a:solidFill>
          <a:ln w="9525">
            <a:solidFill>
              <a:srgbClr val="121541"/>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2" name="Text 20"/>
          <p:cNvSpPr/>
          <p:nvPr/>
        </p:nvSpPr>
        <p:spPr>
          <a:xfrm>
            <a:off x="1280160" y="5023104"/>
            <a:ext cx="877824" cy="463296"/>
          </a:xfrm>
          <a:prstGeom prst="rect">
            <a:avLst/>
          </a:prstGeom>
          <a:noFill/>
          <a:ln/>
        </p:spPr>
        <p:txBody>
          <a:bodyPr wrap="square" lIns="0" tIns="0" rIns="0" bIns="0" rtlCol="0" anchor="ctr"/>
          <a:lstStyle/>
          <a:p>
            <a:pPr algn="ctr" defTabSz="1219170" eaLnBrk="1" fontAlgn="auto" hangingPunct="1">
              <a:spcBef>
                <a:spcPts val="0"/>
              </a:spcBef>
              <a:spcAft>
                <a:spcPts val="0"/>
              </a:spcAft>
            </a:pPr>
            <a:r>
              <a:rPr lang="en-US" sz="1200" b="1">
                <a:solidFill>
                  <a:srgbClr val="F7EC33"/>
                </a:solidFill>
                <a:latin typeface="Calibri" pitchFamily="34" charset="0"/>
                <a:ea typeface="Calibri" pitchFamily="34" charset="-122"/>
                <a:cs typeface="Calibri" pitchFamily="34" charset="-120"/>
              </a:rPr>
              <a:t>2020</a:t>
            </a:r>
            <a:endParaRPr lang="en-US" sz="1200">
              <a:solidFill>
                <a:prstClr val="black"/>
              </a:solidFill>
              <a:latin typeface="Calibri" panose="020F0502020204030204"/>
              <a:ea typeface="+mn-ea"/>
            </a:endParaRPr>
          </a:p>
        </p:txBody>
      </p:sp>
      <p:sp>
        <p:nvSpPr>
          <p:cNvPr id="23" name="Shape 21"/>
          <p:cNvSpPr/>
          <p:nvPr/>
        </p:nvSpPr>
        <p:spPr>
          <a:xfrm>
            <a:off x="2157984" y="5218176"/>
            <a:ext cx="268224" cy="24384"/>
          </a:xfrm>
          <a:prstGeom prst="rect">
            <a:avLst/>
          </a:prstGeom>
          <a:solidFill>
            <a:srgbClr val="121541"/>
          </a:solidFill>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4" name="Text 22"/>
          <p:cNvSpPr/>
          <p:nvPr/>
        </p:nvSpPr>
        <p:spPr>
          <a:xfrm>
            <a:off x="2560320" y="4925568"/>
            <a:ext cx="9265920" cy="365760"/>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467" b="1">
                <a:solidFill>
                  <a:srgbClr val="121541"/>
                </a:solidFill>
                <a:latin typeface="Calibri" pitchFamily="34" charset="0"/>
                <a:ea typeface="Calibri" pitchFamily="34" charset="-122"/>
                <a:cs typeface="Calibri" pitchFamily="34" charset="-120"/>
              </a:rPr>
              <a:t>JUWC launched, NCA, HMRC, EA and police under one operation</a:t>
            </a:r>
            <a:endParaRPr lang="en-US" sz="1467">
              <a:solidFill>
                <a:prstClr val="black"/>
              </a:solidFill>
              <a:latin typeface="Calibri" panose="020F0502020204030204"/>
              <a:ea typeface="+mn-ea"/>
            </a:endParaRPr>
          </a:p>
        </p:txBody>
      </p:sp>
      <p:sp>
        <p:nvSpPr>
          <p:cNvPr id="25" name="Text 23"/>
          <p:cNvSpPr/>
          <p:nvPr/>
        </p:nvSpPr>
        <p:spPr>
          <a:xfrm>
            <a:off x="2560320" y="5291328"/>
            <a:ext cx="9265920" cy="755904"/>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267">
                <a:solidFill>
                  <a:srgbClr val="475467"/>
                </a:solidFill>
                <a:latin typeface="Calibri" pitchFamily="34" charset="0"/>
                <a:ea typeface="Calibri" pitchFamily="34" charset="-122"/>
                <a:cs typeface="Calibri" pitchFamily="34" charset="-120"/>
              </a:rPr>
              <a:t>January 2020. The National Crime Agency becomes a founding partner in waste enforcement. The infrastructure for coordinated, multi-agency financial crime investigation is formally in place. Waste crime is now treated as serious organised crime.</a:t>
            </a:r>
            <a:endParaRPr lang="en-US" sz="1267">
              <a:solidFill>
                <a:prstClr val="black"/>
              </a:solidFill>
              <a:latin typeface="Calibri" panose="020F0502020204030204"/>
              <a:ea typeface="+mn-ea"/>
            </a:endParaRPr>
          </a:p>
        </p:txBody>
      </p:sp>
      <p:sp>
        <p:nvSpPr>
          <p:cNvPr id="26" name="Text 24"/>
          <p:cNvSpPr/>
          <p:nvPr/>
        </p:nvSpPr>
        <p:spPr>
          <a:xfrm>
            <a:off x="487680" y="6278880"/>
            <a:ext cx="11216640" cy="219456"/>
          </a:xfrm>
          <a:prstGeom prst="rect">
            <a:avLst/>
          </a:prstGeom>
          <a:noFill/>
          <a:ln/>
        </p:spPr>
        <p:txBody>
          <a:bodyPr wrap="square" lIns="0" tIns="0" rIns="0" bIns="0" rtlCol="0" anchor="ctr"/>
          <a:lstStyle/>
          <a:p>
            <a:pPr defTabSz="1219170" eaLnBrk="1" fontAlgn="auto" hangingPunct="1">
              <a:spcBef>
                <a:spcPts val="0"/>
              </a:spcBef>
              <a:spcAft>
                <a:spcPts val="0"/>
              </a:spcAft>
            </a:pPr>
            <a:r>
              <a:rPr lang="en-US" sz="1000" i="1">
                <a:solidFill>
                  <a:srgbClr val="98A2B3"/>
                </a:solidFill>
                <a:latin typeface="Calibri" pitchFamily="34" charset="0"/>
                <a:ea typeface="Calibri" pitchFamily="34" charset="-122"/>
                <a:cs typeface="Calibri" pitchFamily="34" charset="-120"/>
              </a:rPr>
              <a:t>Sources: Finance Act 1996; Finance Act 2018; OBR Landfill Tax page; GOV.UK JUWC launch press release January 2020.  Continued on next slide.</a:t>
            </a:r>
            <a:endParaRPr lang="en-US" sz="1000">
              <a:solidFill>
                <a:prstClr val="black"/>
              </a:solidFill>
              <a:latin typeface="Calibri" panose="020F0502020204030204"/>
              <a:ea typeface="+mn-ea"/>
            </a:endParaRPr>
          </a:p>
        </p:txBody>
      </p:sp>
      <p:sp>
        <p:nvSpPr>
          <p:cNvPr id="27" name="Shape 25"/>
          <p:cNvSpPr/>
          <p:nvPr/>
        </p:nvSpPr>
        <p:spPr>
          <a:xfrm>
            <a:off x="0" y="6498336"/>
            <a:ext cx="12192000" cy="359664"/>
          </a:xfrm>
          <a:prstGeom prst="rect">
            <a:avLst/>
          </a:prstGeom>
          <a:solidFill>
            <a:srgbClr val="F2F4F7"/>
          </a:solidFill>
          <a:ln w="6350">
            <a:solidFill>
              <a:srgbClr val="EAECF0"/>
            </a:solidFill>
            <a:prstDash val="solid"/>
          </a:ln>
        </p:spPr>
        <p:txBody>
          <a:bodyPr/>
          <a:lstStyle/>
          <a:p>
            <a:pPr defTabSz="1219170" eaLnBrk="1" fontAlgn="auto" hangingPunct="1">
              <a:spcBef>
                <a:spcPts val="0"/>
              </a:spcBef>
              <a:spcAft>
                <a:spcPts val="0"/>
              </a:spcAft>
            </a:pPr>
            <a:endParaRPr lang="en-GB">
              <a:solidFill>
                <a:prstClr val="black"/>
              </a:solidFill>
              <a:latin typeface="Calibri" panose="020F0502020204030204"/>
              <a:ea typeface="+mn-ea"/>
            </a:endParaRPr>
          </a:p>
        </p:txBody>
      </p:sp>
      <p:sp>
        <p:nvSpPr>
          <p:cNvPr id="28" name="Text 26"/>
          <p:cNvSpPr/>
          <p:nvPr/>
        </p:nvSpPr>
        <p:spPr>
          <a:xfrm>
            <a:off x="426720" y="6510528"/>
            <a:ext cx="6705600" cy="316992"/>
          </a:xfrm>
          <a:prstGeom prst="rect">
            <a:avLst/>
          </a:prstGeom>
          <a:noFill/>
          <a:ln/>
        </p:spPr>
        <p:txBody>
          <a:bodyPr wrap="square" rtlCol="0" anchor="ctr"/>
          <a:lstStyle/>
          <a:p>
            <a:pP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Nexus ReGen  |  Nexus Assurance  |  nexusregen.com</a:t>
            </a:r>
            <a:endParaRPr lang="en-US" sz="933">
              <a:solidFill>
                <a:prstClr val="black"/>
              </a:solidFill>
              <a:latin typeface="Calibri" panose="020F0502020204030204"/>
              <a:ea typeface="+mn-ea"/>
            </a:endParaRPr>
          </a:p>
        </p:txBody>
      </p:sp>
      <p:sp>
        <p:nvSpPr>
          <p:cNvPr id="29" name="Text 27"/>
          <p:cNvSpPr/>
          <p:nvPr/>
        </p:nvSpPr>
        <p:spPr>
          <a:xfrm>
            <a:off x="7924800" y="6510528"/>
            <a:ext cx="3901440" cy="316992"/>
          </a:xfrm>
          <a:prstGeom prst="rect">
            <a:avLst/>
          </a:prstGeom>
          <a:noFill/>
          <a:ln/>
        </p:spPr>
        <p:txBody>
          <a:bodyPr wrap="square" rtlCol="0" anchor="ctr"/>
          <a:lstStyle/>
          <a:p>
            <a:pPr algn="r" defTabSz="1219170" eaLnBrk="1" fontAlgn="auto" hangingPunct="1">
              <a:spcBef>
                <a:spcPts val="0"/>
              </a:spcBef>
              <a:spcAft>
                <a:spcPts val="0"/>
              </a:spcAft>
            </a:pPr>
            <a:r>
              <a:rPr lang="en-US" sz="933">
                <a:solidFill>
                  <a:srgbClr val="98A2B3"/>
                </a:solidFill>
                <a:latin typeface="Calibri" pitchFamily="34" charset="0"/>
                <a:ea typeface="Calibri" pitchFamily="34" charset="-122"/>
                <a:cs typeface="Calibri" pitchFamily="34" charset="-120"/>
              </a:rPr>
              <a:t>Section 01, The Regulatory Shift  (1 of 2)</a:t>
            </a:r>
            <a:endParaRPr lang="en-US" sz="933">
              <a:solidFill>
                <a:prstClr val="black"/>
              </a:solidFill>
              <a:latin typeface="Calibri" panose="020F0502020204030204"/>
              <a:ea typeface="+mn-ea"/>
            </a:endParaRPr>
          </a:p>
        </p:txBody>
      </p:sp>
    </p:spTree>
  </p:cSld>
  <p:clrMapOvr>
    <a:masterClrMapping/>
  </p:clrMapOvr>
</p:sld>
</file>

<file path=ppt/theme/theme1.xml><?xml version="1.0" encoding="utf-8"?>
<a:theme xmlns:a="http://schemas.openxmlformats.org/drawingml/2006/main" name="End Slide">
  <a:themeElements>
    <a:clrScheme name="Custom 22">
      <a:dk1>
        <a:srgbClr val="000000"/>
      </a:dk1>
      <a:lt1>
        <a:srgbClr val="F9F3ED"/>
      </a:lt1>
      <a:dk2>
        <a:srgbClr val="000000"/>
      </a:dk2>
      <a:lt2>
        <a:srgbClr val="F9F3ED"/>
      </a:lt2>
      <a:accent1>
        <a:srgbClr val="C04500"/>
      </a:accent1>
      <a:accent2>
        <a:srgbClr val="FF884D"/>
      </a:accent2>
      <a:accent3>
        <a:srgbClr val="FFC7AB"/>
      </a:accent3>
      <a:accent4>
        <a:srgbClr val="FCEBA0"/>
      </a:accent4>
      <a:accent5>
        <a:srgbClr val="E3EF8F"/>
      </a:accent5>
      <a:accent6>
        <a:srgbClr val="CEEAE3"/>
      </a:accent6>
      <a:hlink>
        <a:srgbClr val="00000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itle">
  <a:themeElements>
    <a:clrScheme name="Custom 26">
      <a:dk1>
        <a:srgbClr val="000000"/>
      </a:dk1>
      <a:lt1>
        <a:srgbClr val="F9F3ED"/>
      </a:lt1>
      <a:dk2>
        <a:srgbClr val="000000"/>
      </a:dk2>
      <a:lt2>
        <a:srgbClr val="F9F3ED"/>
      </a:lt2>
      <a:accent1>
        <a:srgbClr val="C04500"/>
      </a:accent1>
      <a:accent2>
        <a:srgbClr val="FF884D"/>
      </a:accent2>
      <a:accent3>
        <a:srgbClr val="FFC7AB"/>
      </a:accent3>
      <a:accent4>
        <a:srgbClr val="FCEBA0"/>
      </a:accent4>
      <a:accent5>
        <a:srgbClr val="E3EF8F"/>
      </a:accent5>
      <a:accent6>
        <a:srgbClr val="CEEAE3"/>
      </a:accent6>
      <a:hlink>
        <a:srgbClr val="C0450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a:themeElements>
    <a:clrScheme name="HBF">
      <a:dk1>
        <a:srgbClr val="000000"/>
      </a:dk1>
      <a:lt1>
        <a:srgbClr val="F9F3ED"/>
      </a:lt1>
      <a:dk2>
        <a:srgbClr val="000000"/>
      </a:dk2>
      <a:lt2>
        <a:srgbClr val="F9F3ED"/>
      </a:lt2>
      <a:accent1>
        <a:srgbClr val="C04500"/>
      </a:accent1>
      <a:accent2>
        <a:srgbClr val="FF884D"/>
      </a:accent2>
      <a:accent3>
        <a:srgbClr val="FFC7AB"/>
      </a:accent3>
      <a:accent4>
        <a:srgbClr val="FCEBA0"/>
      </a:accent4>
      <a:accent5>
        <a:srgbClr val="E3EF8F"/>
      </a:accent5>
      <a:accent6>
        <a:srgbClr val="CEEAE3"/>
      </a:accent6>
      <a:hlink>
        <a:srgbClr val="00000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End Slide">
  <a:themeElements>
    <a:clrScheme name="HBF">
      <a:dk1>
        <a:srgbClr val="000000"/>
      </a:dk1>
      <a:lt1>
        <a:srgbClr val="F9F3ED"/>
      </a:lt1>
      <a:dk2>
        <a:srgbClr val="000000"/>
      </a:dk2>
      <a:lt2>
        <a:srgbClr val="F9F3ED"/>
      </a:lt2>
      <a:accent1>
        <a:srgbClr val="C04500"/>
      </a:accent1>
      <a:accent2>
        <a:srgbClr val="FF884D"/>
      </a:accent2>
      <a:accent3>
        <a:srgbClr val="FFC7AB"/>
      </a:accent3>
      <a:accent4>
        <a:srgbClr val="FCEBA0"/>
      </a:accent4>
      <a:accent5>
        <a:srgbClr val="E3EF8F"/>
      </a:accent5>
      <a:accent6>
        <a:srgbClr val="CEEAE3"/>
      </a:accent6>
      <a:hlink>
        <a:srgbClr val="00000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CEACC4E1CDCF488D376413A381FD22" ma:contentTypeVersion="19" ma:contentTypeDescription="Create a new document." ma:contentTypeScope="" ma:versionID="a5c7bb56c8e65b4ad1421a23854a6e7a">
  <xsd:schema xmlns:xsd="http://www.w3.org/2001/XMLSchema" xmlns:xs="http://www.w3.org/2001/XMLSchema" xmlns:p="http://schemas.microsoft.com/office/2006/metadata/properties" xmlns:ns2="382e5495-6889-451e-8447-25219879d4f2" xmlns:ns3="98c4065d-ab90-4030-91ac-239e56608fbb" targetNamespace="http://schemas.microsoft.com/office/2006/metadata/properties" ma:root="true" ma:fieldsID="1a3be9b80c18f69632e21e3859a4f9d1" ns2:_="" ns3:_="">
    <xsd:import namespace="382e5495-6889-451e-8447-25219879d4f2"/>
    <xsd:import namespace="98c4065d-ab90-4030-91ac-239e56608fb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e5495-6889-451e-8447-25219879d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48f749-fadf-4388-88e9-b8f5d78bb6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c4065d-ab90-4030-91ac-239e56608fb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d3b124-f129-47eb-af8a-2eceb59fbcab}" ma:internalName="TaxCatchAll" ma:showField="CatchAllData" ma:web="98c4065d-ab90-4030-91ac-239e56608f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2e5495-6889-451e-8447-25219879d4f2">
      <Terms xmlns="http://schemas.microsoft.com/office/infopath/2007/PartnerControls"/>
    </lcf76f155ced4ddcb4097134ff3c332f>
    <TaxCatchAll xmlns="98c4065d-ab90-4030-91ac-239e56608fb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EE7690-3ABF-4C5F-8188-7C31A7D78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e5495-6889-451e-8447-25219879d4f2"/>
    <ds:schemaRef ds:uri="98c4065d-ab90-4030-91ac-239e56608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F58EE-158A-40F1-8AB2-3549AB7EAADA}">
  <ds:schemaRefs>
    <ds:schemaRef ds:uri="382e5495-6889-451e-8447-25219879d4f2"/>
    <ds:schemaRef ds:uri="98c4065d-ab90-4030-91ac-239e56608fb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B225884-6B71-44E5-85F1-05F1FCEFA1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HBF theme 2023</Template>
  <TotalTime>8</TotalTime>
  <Words>4332</Words>
  <Application>Microsoft Office PowerPoint</Application>
  <PresentationFormat>Widescreen</PresentationFormat>
  <Paragraphs>423</Paragraphs>
  <Slides>37</Slides>
  <Notes>30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37</vt:i4>
      </vt:variant>
    </vt:vector>
  </HeadingPairs>
  <TitlesOfParts>
    <vt:vector size="49" baseType="lpstr">
      <vt:lpstr>Aptos</vt:lpstr>
      <vt:lpstr>Arial</vt:lpstr>
      <vt:lpstr>Bagoss Standard</vt:lpstr>
      <vt:lpstr>Calibri</vt:lpstr>
      <vt:lpstr>Helvetica</vt:lpstr>
      <vt:lpstr>MetaSerifPro-Book</vt:lpstr>
      <vt:lpstr>Times New Roman</vt:lpstr>
      <vt:lpstr>End Slide</vt:lpstr>
      <vt:lpstr>Title</vt:lpstr>
      <vt:lpstr>Content</vt:lpstr>
      <vt:lpstr>1_End Slide</vt:lpstr>
      <vt:lpstr>Office Theme</vt:lpstr>
      <vt:lpstr>Understanding changes to UK waste crime and enforcement</vt:lpstr>
      <vt:lpstr>PowerPoint Presentation</vt:lpstr>
      <vt:lpstr>Housekeeping slides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Thank you for joining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Rianna Fry</dc:creator>
  <cp:lastModifiedBy>Hannah Gillman</cp:lastModifiedBy>
  <cp:revision>1</cp:revision>
  <dcterms:created xsi:type="dcterms:W3CDTF">2024-02-09T09:45:18Z</dcterms:created>
  <dcterms:modified xsi:type="dcterms:W3CDTF">2026-06-04T15:03:37Z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0x0101005ACEACC4E1CDCF488D376413A381FD22</vt:lpwstr>
  </property>
  <property fmtid="{D5CDD505-2E9C-101B-9397-08002B2CF9AE}" pid="3" name="MediaServiceImageTags">
    <vt:lpwstr/>
  </property>
</Properties>
</file>